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xml" ContentType="application/inkml+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sldIdLst>
    <p:sldId id="393" r:id="rId2"/>
    <p:sldId id="457" r:id="rId3"/>
    <p:sldId id="429" r:id="rId4"/>
    <p:sldId id="451" r:id="rId5"/>
    <p:sldId id="430" r:id="rId6"/>
    <p:sldId id="415" r:id="rId7"/>
    <p:sldId id="412" r:id="rId8"/>
    <p:sldId id="435" r:id="rId9"/>
    <p:sldId id="416" r:id="rId10"/>
    <p:sldId id="443" r:id="rId11"/>
    <p:sldId id="401" r:id="rId12"/>
    <p:sldId id="434" r:id="rId13"/>
    <p:sldId id="417" r:id="rId14"/>
    <p:sldId id="433" r:id="rId15"/>
    <p:sldId id="418" r:id="rId16"/>
    <p:sldId id="407" r:id="rId17"/>
    <p:sldId id="419" r:id="rId18"/>
    <p:sldId id="408" r:id="rId19"/>
    <p:sldId id="438" r:id="rId20"/>
    <p:sldId id="437" r:id="rId21"/>
    <p:sldId id="431" r:id="rId22"/>
    <p:sldId id="432" r:id="rId23"/>
    <p:sldId id="410" r:id="rId24"/>
    <p:sldId id="572" r:id="rId25"/>
    <p:sldId id="441" r:id="rId26"/>
    <p:sldId id="445" r:id="rId27"/>
  </p:sldIdLst>
  <p:sldSz cx="12192000" cy="6858000"/>
  <p:notesSz cx="10234613" cy="710406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5F5"/>
    <a:srgbClr val="F0F0F0"/>
    <a:srgbClr val="E79419"/>
    <a:srgbClr val="1F576B"/>
    <a:srgbClr val="ECE8E4"/>
    <a:srgbClr val="DFDBD4"/>
    <a:srgbClr val="AFB1B2"/>
    <a:srgbClr val="606467"/>
    <a:srgbClr val="B98EFF"/>
    <a:srgbClr val="FAF8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1627" autoAdjust="0"/>
  </p:normalViewPr>
  <p:slideViewPr>
    <p:cSldViewPr snapToGrid="0">
      <p:cViewPr varScale="1">
        <p:scale>
          <a:sx n="124" d="100"/>
          <a:sy n="124" d="100"/>
        </p:scale>
        <p:origin x="1626" y="102"/>
      </p:cViewPr>
      <p:guideLst/>
    </p:cSldViewPr>
  </p:slideViewPr>
  <p:notesTextViewPr>
    <p:cViewPr>
      <p:scale>
        <a:sx n="1" d="1"/>
        <a:sy n="1" d="1"/>
      </p:scale>
      <p:origin x="0" y="0"/>
    </p:cViewPr>
  </p:notesTextViewPr>
  <p:sorterViewPr>
    <p:cViewPr>
      <p:scale>
        <a:sx n="100" d="100"/>
        <a:sy n="100" d="100"/>
      </p:scale>
      <p:origin x="0" y="-227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9T11:42:43.138"/>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5" y="0"/>
            <a:ext cx="4434999" cy="356437"/>
          </a:xfrm>
          <a:prstGeom prst="rect">
            <a:avLst/>
          </a:prstGeom>
        </p:spPr>
        <p:txBody>
          <a:bodyPr vert="horz" lIns="94775" tIns="47389" rIns="94775" bIns="47389" rtlCol="0"/>
          <a:lstStyle>
            <a:lvl1pPr algn="l">
              <a:defRPr sz="1200"/>
            </a:lvl1pPr>
          </a:lstStyle>
          <a:p>
            <a:endParaRPr lang="cs-CZ"/>
          </a:p>
        </p:txBody>
      </p:sp>
      <p:sp>
        <p:nvSpPr>
          <p:cNvPr id="3" name="Zástupný symbol pro datum 2"/>
          <p:cNvSpPr>
            <a:spLocks noGrp="1"/>
          </p:cNvSpPr>
          <p:nvPr>
            <p:ph type="dt" idx="1"/>
          </p:nvPr>
        </p:nvSpPr>
        <p:spPr>
          <a:xfrm>
            <a:off x="5797250" y="0"/>
            <a:ext cx="4434999" cy="356437"/>
          </a:xfrm>
          <a:prstGeom prst="rect">
            <a:avLst/>
          </a:prstGeom>
        </p:spPr>
        <p:txBody>
          <a:bodyPr vert="horz" lIns="94775" tIns="47389" rIns="94775" bIns="47389" rtlCol="0"/>
          <a:lstStyle>
            <a:lvl1pPr algn="r">
              <a:defRPr sz="1200"/>
            </a:lvl1pPr>
          </a:lstStyle>
          <a:p>
            <a:fld id="{57116E2D-EB57-4CCA-BDDB-BB68906C4234}" type="datetimeFigureOut">
              <a:rPr lang="cs-CZ" smtClean="0"/>
              <a:t>19.08.2026</a:t>
            </a:fld>
            <a:endParaRPr lang="cs-CZ"/>
          </a:p>
        </p:txBody>
      </p:sp>
      <p:sp>
        <p:nvSpPr>
          <p:cNvPr id="4" name="Zástupný symbol pro obrázek snímku 3"/>
          <p:cNvSpPr>
            <a:spLocks noGrp="1" noRot="1" noChangeAspect="1"/>
          </p:cNvSpPr>
          <p:nvPr>
            <p:ph type="sldImg" idx="2"/>
          </p:nvPr>
        </p:nvSpPr>
        <p:spPr>
          <a:xfrm>
            <a:off x="2989263" y="889000"/>
            <a:ext cx="4256087" cy="2395538"/>
          </a:xfrm>
          <a:prstGeom prst="rect">
            <a:avLst/>
          </a:prstGeom>
          <a:noFill/>
          <a:ln w="12700">
            <a:solidFill>
              <a:prstClr val="black"/>
            </a:solidFill>
          </a:ln>
        </p:spPr>
        <p:txBody>
          <a:bodyPr vert="horz" lIns="94775" tIns="47389" rIns="94775" bIns="47389" rtlCol="0" anchor="ctr"/>
          <a:lstStyle/>
          <a:p>
            <a:endParaRPr lang="cs-CZ"/>
          </a:p>
        </p:txBody>
      </p:sp>
      <p:sp>
        <p:nvSpPr>
          <p:cNvPr id="5" name="Zástupný symbol pro poznámky 4"/>
          <p:cNvSpPr>
            <a:spLocks noGrp="1"/>
          </p:cNvSpPr>
          <p:nvPr>
            <p:ph type="body" sz="quarter" idx="3"/>
          </p:nvPr>
        </p:nvSpPr>
        <p:spPr>
          <a:xfrm>
            <a:off x="1023463" y="3418831"/>
            <a:ext cx="8187690" cy="2797225"/>
          </a:xfrm>
          <a:prstGeom prst="rect">
            <a:avLst/>
          </a:prstGeom>
        </p:spPr>
        <p:txBody>
          <a:bodyPr vert="horz" lIns="94775" tIns="47389" rIns="94775" bIns="47389"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5" y="6747629"/>
            <a:ext cx="4434999" cy="356437"/>
          </a:xfrm>
          <a:prstGeom prst="rect">
            <a:avLst/>
          </a:prstGeom>
        </p:spPr>
        <p:txBody>
          <a:bodyPr vert="horz" lIns="94775" tIns="47389" rIns="94775" bIns="4738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5797250" y="6747629"/>
            <a:ext cx="4434999" cy="356437"/>
          </a:xfrm>
          <a:prstGeom prst="rect">
            <a:avLst/>
          </a:prstGeom>
        </p:spPr>
        <p:txBody>
          <a:bodyPr vert="horz" lIns="94775" tIns="47389" rIns="94775" bIns="47389" rtlCol="0" anchor="b"/>
          <a:lstStyle>
            <a:lvl1pPr algn="r">
              <a:defRPr sz="1200"/>
            </a:lvl1pPr>
          </a:lstStyle>
          <a:p>
            <a:fld id="{D7B406D6-4A6A-49DA-A8F7-80B8C14ABC17}" type="slidenum">
              <a:rPr lang="cs-CZ" smtClean="0"/>
              <a:t>‹#›</a:t>
            </a:fld>
            <a:endParaRPr lang="cs-CZ"/>
          </a:p>
        </p:txBody>
      </p:sp>
    </p:spTree>
    <p:extLst>
      <p:ext uri="{BB962C8B-B14F-4D97-AF65-F5344CB8AC3E}">
        <p14:creationId xmlns:p14="http://schemas.microsoft.com/office/powerpoint/2010/main" val="350948535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r>
              <a:rPr lang="cs-CZ" dirty="0"/>
              <a:t>Tento prompt ponechej: Pro každý list přidej do poznámka podrobnější relevantní čísla z predikce a relevantní text predikce ČBA. Pracuj pouze na základě vložených dokumentů s aktualizovanou makroekonomickou predikcí ČBA. Nepřidávej vlastní hodnocení či vyhledávání založené na jiných zdrojích. U některých slidů s přemostěním jako představení kolegů, navrhni stručný text. Poznámku na prvním slidu ponechej. </a:t>
            </a:r>
          </a:p>
        </p:txBody>
      </p:sp>
    </p:spTree>
    <p:extLst>
      <p:ext uri="{BB962C8B-B14F-4D97-AF65-F5344CB8AC3E}">
        <p14:creationId xmlns:p14="http://schemas.microsoft.com/office/powerpoint/2010/main" val="2558251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22D37-8B53-760F-A572-71A5924083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E2868-F3F3-BD8D-EC55-123EA4956B2C}"/>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BA9644C3-5A92-24B4-9A0E-D3B3B6F14E8D}"/>
              </a:ext>
            </a:extLst>
          </p:cNvPr>
          <p:cNvSpPr>
            <a:spLocks noGrp="1"/>
          </p:cNvSpPr>
          <p:nvPr>
            <p:ph type="body" idx="1"/>
          </p:nvPr>
        </p:nvSpPr>
        <p:spPr/>
        <p:txBody>
          <a:bodyPr/>
          <a:lstStyle/>
          <a:p>
            <a:r>
              <a:rPr lang="cs-CZ" dirty="0"/>
              <a:t>Významnou podporou spotřeby domácností je výraznější růst reálných mezd, který prognóza pro letošní rok navyšuje o 1,5 p. b. na 5 %. V kombinaci s nižší celkovou inflací znamená růst průměrné nominální mzdy o 7,1 % letos a 5,8 % v roce 2027 zvýšení reálné mzdy o přibližně 5 % letos a o 3,1 % v roce 2027. Silnější reálné příjmy včetně dopadů uvolněnější fiskální politiky jsou důležitou podporou spotřeby domácností.</a:t>
            </a:r>
          </a:p>
          <a:p>
            <a:r>
              <a:rPr lang="cs-CZ" dirty="0"/>
              <a:t>Anketa ČBA: Kdy Češi začnou méně spořit? Výsledky ankety naznačují, že mimořádně vysoká míra úspor českých domácností není pouze přechodným pocovidovým jevem a její návrat k dřívějším hodnotám panel neočekává ani v příštích letech. Zatímco v letech 2005–2019 domácnosti v průměru odkládaly 11,9 % disponibilních příjmů, od roku 2020 činí průměrná míra úspor 19,6 %, stejné hodnoty dosáhla v roce 2025 a v prvním čtvrtletí letošního roku dále vzrostla na 20 %. Pro konec roku 2027 panel očekává pouze mírný pokles – medián odhadů činí 18,5 %, přičemž polovina odpovědí se pohybuje mezi 18 a 19 %. Na subjektivní škále od 0, tedy zcela dočasného jevu, do 100, tedy zcela strukturálního, dosáhl medián 75 a polovina odpovědí se pohybovala mezi 70 a 90 body.</a:t>
            </a:r>
          </a:p>
          <a:p>
            <a:r>
              <a:rPr lang="cs-CZ" dirty="0"/>
              <a:t>Za vysokou mírou úspor panelisté vidí kombinaci několika faktorů. Patří mezi ně silnější růst příjmů vč. dopadu zrušení superhrubé mzdy, vyšší koncentrace úspor u více příjmových domácností s nižším sklonem ke spotřebě, atraktivní zhodnocení úspor i přesun části prostředků od tradičních vkladů k investicím, vč. vládních dluhopisů pro domácnosti. Významnou roli hraje také opatrnost domácností po sérii ekonomických šoků a dlouhodobější motivy spojené s drahým bydlením, zabezpečením na stáří a nastavením důchodového systému.</a:t>
            </a:r>
          </a:p>
        </p:txBody>
      </p:sp>
    </p:spTree>
    <p:extLst>
      <p:ext uri="{BB962C8B-B14F-4D97-AF65-F5344CB8AC3E}">
        <p14:creationId xmlns:p14="http://schemas.microsoft.com/office/powerpoint/2010/main" val="1727397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r>
              <a:rPr lang="cs-CZ" dirty="0"/>
              <a:t>Anketa ČBA: Kdy Češi začnou méně spořit? Výsledky ankety naznačují, že mimořádně vysoká míra úspor českých domácností není pouze přechodným pocovidovým jevem a její návrat k dřívějším hodnotám panel neočekává ani v příštích letech.</a:t>
            </a:r>
          </a:p>
          <a:p>
            <a:r>
              <a:rPr lang="cs-CZ" dirty="0"/>
              <a:t>Zatímco v letech 2005–2019 domácnosti v průměru odkládaly 11,9 % disponibilních příjmů, od roku 2020 činí průměrná míra úspor 19,6 %, stejné hodnoty dosáhla v roce 2025 a v prvním čtvrtletí letošního roku dále vzrostla na 20 %. Pro konec roku 2027 panel očekává pouze mírný pokles – medián odhadů činí 18,5 %, přičemž polovina odpovědí se pohybuje mezi 18 a 19 %. Tomu odpovídá i hodnocení charakteru současné vysoké spořivosti: na subjektivní škále od 0, tedy zcela dočasného jevu, do 100, tedy zcela strukturálního, dosáhl medián 75 a polovina odpovědí se pohybovala mezi 70 a 90 body.</a:t>
            </a:r>
          </a:p>
          <a:p>
            <a:r>
              <a:rPr lang="cs-CZ" dirty="0"/>
              <a:t>Za vysokou mírou úspor panelisté vidí kombinaci několika faktorů. Patří mezi ně silnější růst příjmů vč. dopadu zrušení superhrubé mzdy, vyšší koncentrace úspor u více příjmových domácností s nižším sklonem ke spotřebě, atraktivní zhodnocení úspor i přesun části prostředků od tradičních vkladů k investicím, vč. vládních dluhopisů pro domácnosti. Významnou roli hraje také opatrnost domácností po sérii ekonomických šoků a dlouhodobější motivy spojené s drahým bydlením, zabezpečením na stáří a nastavením důchodového systému.</a:t>
            </a:r>
          </a:p>
          <a:p>
            <a:endParaRPr lang="cs-CZ" dirty="0"/>
          </a:p>
        </p:txBody>
      </p:sp>
    </p:spTree>
    <p:extLst>
      <p:ext uri="{BB962C8B-B14F-4D97-AF65-F5344CB8AC3E}">
        <p14:creationId xmlns:p14="http://schemas.microsoft.com/office/powerpoint/2010/main" val="1974032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pPr marL="355484" indent="-355484">
              <a:lnSpc>
                <a:spcPct val="150000"/>
              </a:lnSpc>
              <a:buFontTx/>
              <a:buChar char="-"/>
            </a:pPr>
            <a:r>
              <a:rPr lang="cs-CZ" dirty="0">
                <a:latin typeface="Poppins" panose="00000500000000000000" pitchFamily="2" charset="-18"/>
                <a:cs typeface="Poppins" panose="00000500000000000000" pitchFamily="2" charset="-18"/>
              </a:rPr>
              <a:t>letošní průměrná inflace snížena na 2,0 %, zejména díky příznivému vývoji cen potravin; na konci roku kolem 2,8 %</a:t>
            </a:r>
          </a:p>
          <a:p>
            <a:pPr marL="355484" indent="-355484">
              <a:lnSpc>
                <a:spcPct val="150000"/>
              </a:lnSpc>
              <a:buFontTx/>
              <a:buChar char="-"/>
            </a:pPr>
            <a:r>
              <a:rPr lang="cs-CZ" dirty="0">
                <a:latin typeface="Poppins" panose="00000500000000000000" pitchFamily="2" charset="-18"/>
                <a:cs typeface="Poppins" panose="00000500000000000000" pitchFamily="2" charset="-18"/>
              </a:rPr>
              <a:t>v roce 2027 průměrná inflace 2,6 %, rizika jsou vychýlena spíše směrem k vyšší inflaci</a:t>
            </a:r>
          </a:p>
          <a:p>
            <a:pPr marL="355484" indent="-355484">
              <a:lnSpc>
                <a:spcPct val="150000"/>
              </a:lnSpc>
              <a:buFontTx/>
              <a:buChar char="-"/>
            </a:pPr>
            <a:r>
              <a:rPr lang="cs-CZ" dirty="0">
                <a:latin typeface="Poppins" panose="00000500000000000000" pitchFamily="2" charset="-18"/>
                <a:cs typeface="Poppins" panose="00000500000000000000" pitchFamily="2" charset="-18"/>
              </a:rPr>
              <a:t>jádrová inflace zůstává zvýšená poblíž 2,9 % letos a 2,7 % v roce 2027, hlavním tlakem jsou ceny služeb a mzdové náklady</a:t>
            </a:r>
          </a:p>
          <a:p>
            <a:r>
              <a:rPr lang="cs-CZ" dirty="0"/>
              <a:t>Celkovou inflaci tlumí potraviny, jádrové cenové tlaky však zůstávají. Významnou změnou srpnové prognózy je snížení očekávané průměrné spotřebitelské inflace pro letošní rok o půl procentního bodu na 2,0 %, ale při vyšší jádrové inflaci. Na konci roku by se však i celková inflace měla pohybovat kolem 2,8 % a v roce 2027 panel očekává její průměrné zvýšení na 2,6 % meziročně. Za nižším letošním výhledem stojí především příznivější vývoj cen potravin, patrný již od loňského podzimu.</a:t>
            </a:r>
          </a:p>
          <a:p>
            <a:r>
              <a:rPr lang="cs-CZ" dirty="0"/>
              <a:t>Silnější poptávkové tlaky se promítají zejména do jádrové inflace. Ta se pro letošní rok zvyšuje o desetinu na 2,9 % a v roce 2027 je očekávána na 2,7 %. Ve službách se nadále promítají vyšší mzdové náklady, ale i silnější koupěschopná poptávka. Ceny zboží pak mohou být vystaveny tlaku dražších energií, vyšších dovozních nákladů a případně riziku slabší koruny.</a:t>
            </a:r>
          </a:p>
          <a:p>
            <a:r>
              <a:rPr lang="cs-CZ" dirty="0"/>
              <a:t>Zatímco letošní odhady panelu jsou velmi těsně seskupeny kolem 2 %, pro rok 2027 se polovina prognóz nachází mezi 2,6 a 2,9 % a horní odhad dosahuje 3,2 %. Riziko se tak posouvá spíše směrem k vyšší inflaci.</a:t>
            </a:r>
          </a:p>
        </p:txBody>
      </p:sp>
    </p:spTree>
    <p:extLst>
      <p:ext uri="{BB962C8B-B14F-4D97-AF65-F5344CB8AC3E}">
        <p14:creationId xmlns:p14="http://schemas.microsoft.com/office/powerpoint/2010/main" val="898222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r>
              <a:rPr lang="cs-CZ" dirty="0"/>
              <a:t>Letošní průměrná inflace byla snížena na 2,0 %, zejména díky příznivému vývoji cen potravin. Po celý letošní rok se navíc projevuje převedení poplatku za obnovitelné zdroje energie z faktoru domácností na bedra státního rozpočtu. Tyto faktory tlumí celkovou inflaci i přes pokračující silné domácí cenové tlaky. Na konci roku by se však i celková inflace měla pohybovat kolem 2,8 % a v roce 2027 panel očekává její průměrné zvýšení na 2,6 % meziročně.</a:t>
            </a:r>
          </a:p>
          <a:p>
            <a:r>
              <a:rPr lang="cs-CZ" dirty="0"/>
              <a:t>Otázkou zůstává, jak dlouho příznivý vývoj potravin vydrží. Prognóza předpokládá obrat již během závěru letošního roku. Zároveň se bude postupně ukazovat, v jaké míře se do spotřebitelských cen promítnou vyšší ceny zemního plynu a elektrické energie při prodlouženém konfliktu s Íránem. Vyšší energetické náklady se mohou s odstupem přelévat také přes výrobní řetězce do cen potravin, průmyslového zboží a některých služeb.</a:t>
            </a:r>
          </a:p>
          <a:p>
            <a:r>
              <a:rPr lang="cs-CZ" dirty="0"/>
              <a:t>Silnější poptávkové tlaky se promítají zejména do jádrové inflace. Ta se pro letošní rok zvyšuje o desetinu na 2,9 % a v roce 2027 je očekávána na 2,7 %. Imputované nájemné by sice mělo po silném červencovém růstu zpomalit, výraznější desinflaci však brzdí přetrvávající napětí na trhu nemovitostí i vyšší ceny stavebních materiálů kvůli cenám energií. Ve službách se nadále promítají vyšší mzdové náklady, ale i silnější koupěschopná poptávka.</a:t>
            </a:r>
          </a:p>
        </p:txBody>
      </p:sp>
    </p:spTree>
    <p:extLst>
      <p:ext uri="{BB962C8B-B14F-4D97-AF65-F5344CB8AC3E}">
        <p14:creationId xmlns:p14="http://schemas.microsoft.com/office/powerpoint/2010/main" val="13432995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7FA1B-83FF-A3D8-D6B4-B2E4DAEE88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2AAF1-A012-0F28-70EE-554F92CDF4FB}"/>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B7EC32C4-CB69-B017-8B07-F2E30EC2B5DE}"/>
              </a:ext>
            </a:extLst>
          </p:cNvPr>
          <p:cNvSpPr>
            <a:spLocks noGrp="1"/>
          </p:cNvSpPr>
          <p:nvPr>
            <p:ph type="body" idx="1"/>
          </p:nvPr>
        </p:nvSpPr>
        <p:spPr/>
        <p:txBody>
          <a:bodyPr/>
          <a:lstStyle/>
          <a:p>
            <a:pPr marL="355484" indent="-355484">
              <a:lnSpc>
                <a:spcPct val="170000"/>
              </a:lnSpc>
              <a:buFontTx/>
              <a:buChar char="-"/>
            </a:pPr>
            <a:r>
              <a:rPr lang="cs-CZ" dirty="0">
                <a:latin typeface="Poppins" panose="00000500000000000000" pitchFamily="2" charset="-18"/>
                <a:cs typeface="Poppins" panose="00000500000000000000" pitchFamily="2" charset="-18"/>
              </a:rPr>
              <a:t>ponechání základní úrokové sazby ČNB na 3,75 % na konci roku 2026 i 2027 po jejím červnovém zvýšení, tedy v obou případech o čtvrt procentního bodu výše než v květnu</a:t>
            </a:r>
          </a:p>
          <a:p>
            <a:pPr marL="355484" indent="-355484">
              <a:lnSpc>
                <a:spcPct val="170000"/>
              </a:lnSpc>
              <a:buFontTx/>
              <a:buChar char="-"/>
            </a:pPr>
            <a:r>
              <a:rPr lang="cs-CZ" dirty="0">
                <a:latin typeface="Poppins" panose="00000500000000000000" pitchFamily="2" charset="-18"/>
                <a:cs typeface="Poppins" panose="00000500000000000000" pitchFamily="2" charset="-18"/>
              </a:rPr>
              <a:t>pro konec roku 2026 žádný respondent nečeká sazbu pod 3,75 %, část panelu počítá se 4 %; v roce 2027 se rozpětí názorů rozšiřuje mezi 3,5 a 4 %, medián zůstává na 3,75 %</a:t>
            </a:r>
          </a:p>
          <a:p>
            <a:pPr marL="355484" indent="-355484">
              <a:lnSpc>
                <a:spcPct val="170000"/>
              </a:lnSpc>
              <a:buFontTx/>
              <a:buChar char="-"/>
            </a:pPr>
            <a:r>
              <a:rPr lang="cs-CZ" dirty="0">
                <a:latin typeface="Poppins" panose="00000500000000000000" pitchFamily="2" charset="-18"/>
                <a:cs typeface="Poppins" panose="00000500000000000000" pitchFamily="2" charset="-18"/>
              </a:rPr>
              <a:t>měnové podmínky zůstávají relativně přísné i kvůli měnovému kurzu; koruna by měla zůstat relativně silná a tlumit dovážené inflační tlaky</a:t>
            </a:r>
          </a:p>
          <a:p>
            <a:pPr marL="355484" indent="-355484">
              <a:lnSpc>
                <a:spcPct val="170000"/>
              </a:lnSpc>
              <a:buFontTx/>
              <a:buChar char="-"/>
            </a:pPr>
            <a:r>
              <a:rPr lang="cs-CZ" dirty="0">
                <a:latin typeface="Poppins" panose="00000500000000000000" pitchFamily="2" charset="-18"/>
                <a:cs typeface="Poppins" panose="00000500000000000000" pitchFamily="2" charset="-18"/>
              </a:rPr>
              <a:t>průměrný kurz kolem 24,3 CZK/EUR letos a 24,1 CZK/EUR v roce 2027, tedy o 10, resp. 20 haléřů silnější než v květnu; rizikem je slabší koruna kvůli asymetrickému nenaplnění tržních očekávání</a:t>
            </a:r>
          </a:p>
        </p:txBody>
      </p:sp>
    </p:spTree>
    <p:extLst>
      <p:ext uri="{BB962C8B-B14F-4D97-AF65-F5344CB8AC3E}">
        <p14:creationId xmlns:p14="http://schemas.microsoft.com/office/powerpoint/2010/main" val="3326899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r>
              <a:rPr lang="cs-CZ" dirty="0"/>
              <a:t>Vyšší inflace se promítá do rizika nárůstu úrokové sazby ČNB. Medián prognostického panelu nově očekává ponechání základní sazby ČNB na 3,75 % na konci roku 2026 i 2027, tedy v obou případech o čtvrt procentního bodu výše než v květnu. Červnové zvýšení úrokové sazby na 3,75 % přišlo navzdory nižší celkové inflaci a odráželo především její strukturu v podobě zvýšené jádrové inflace. Do ní se propisuje silnější růst mezd a jednotkových mzdových nákladů a silnější domácí poptávka. Pro konec roku 2026 žádný respondent nečeká sazbu pod 3,75 %. Část panelu ovšem počítá se 4 %. V roce 2027 se rozpětí názorů rozšiřuje mezi 3,5 a 4 %, ale medián zůstává na 3,75 %. Průměrný 3M PRIBOR by měl letos dosahovat přibližně 3,7 % a v roce 2027 vzrůst k 3,9 %. Delší prodloužení konfliktu s Íránem s návratem cen ropy na vyšší úrovně představuje dodatečné riziko vyšší sazby ČNB.</a:t>
            </a:r>
          </a:p>
          <a:p>
            <a:r>
              <a:rPr lang="cs-CZ" dirty="0"/>
              <a:t>Riziko vyšších sazeb není spojeno primárně s cenou ropy, ale spíše převážně s domácím mzdovým a cenovým vývojem. Jádrová inflace se letos podle panelu udrží poblíž 3 % a výhled růstu nominálních mezd byl zvýšen na 7,1 %. Prostor pro uvolnění měnové politiky tak zůstává omezený.</a:t>
            </a:r>
          </a:p>
          <a:p>
            <a:r>
              <a:rPr lang="cs-CZ" dirty="0"/>
              <a:t>Koruna by podle prognózy měla zůstat relativně silná a tlumit dovážené inflační tlaky. Průměrný kurz panel letos očekává kolem 24,3 CZK/EUR a 24,1 CZK/EUR v roce 2027, tedy o 10, respektive 20 haléřů silnější než v květnové prognóze. Silnější korunu podporuje mimo jiné úrokový diferenciál vůči eurozóně. Panel stále předpokládá jedno 25 bodové zvýšení depozitní sazby ECB na 2,50 % na konci roku 2026 a její pozvolné snížení na 2,38 % v roce 2027. Vyšší výhled českých sazeb oproti pouze mírněji navýšenému výhledu na sazby ECB tak odpovídá reakci na domácí poptávkové inflační tlaky.</a:t>
            </a:r>
          </a:p>
          <a:p>
            <a:r>
              <a:rPr lang="cs-CZ" dirty="0"/>
              <a:t>Výhled přináší i riziko slabší koruny. Riziko pro korunu představuje rozdíl mezi naším výhledem a očekáváním trhu. Zatímco náš výhled na ECB se pohybuje necelý čtvrt procentního bodu pod tržním oceněním, tak trh předpokládá ještě vyšší úrokovou sazbu ČNB, až na 4,25 %. Asymetrické nenaplnění tržních očekávání představuje riziko směrem ke slabší koruně.</a:t>
            </a:r>
          </a:p>
          <a:p>
            <a:endParaRPr lang="cs-CZ" dirty="0"/>
          </a:p>
        </p:txBody>
      </p:sp>
    </p:spTree>
    <p:extLst>
      <p:ext uri="{BB962C8B-B14F-4D97-AF65-F5344CB8AC3E}">
        <p14:creationId xmlns:p14="http://schemas.microsoft.com/office/powerpoint/2010/main" val="2702823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pPr marL="355484" indent="-355484">
              <a:lnSpc>
                <a:spcPct val="160000"/>
              </a:lnSpc>
              <a:buFontTx/>
              <a:buChar char="-"/>
            </a:pPr>
            <a:r>
              <a:rPr lang="cs-CZ" dirty="0">
                <a:latin typeface="Poppins" panose="00000500000000000000" pitchFamily="2" charset="-18"/>
                <a:cs typeface="Poppins" panose="00000500000000000000" pitchFamily="2" charset="-18"/>
              </a:rPr>
              <a:t>uvolněnější fiskální politika vstupuje do výhledu</a:t>
            </a:r>
          </a:p>
          <a:p>
            <a:pPr marL="355484" indent="-355484">
              <a:lnSpc>
                <a:spcPct val="160000"/>
              </a:lnSpc>
              <a:buFontTx/>
              <a:buChar char="-"/>
            </a:pPr>
            <a:r>
              <a:rPr lang="cs-CZ" dirty="0">
                <a:latin typeface="Poppins" panose="00000500000000000000" pitchFamily="2" charset="-18"/>
                <a:cs typeface="Poppins" panose="00000500000000000000" pitchFamily="2" charset="-18"/>
              </a:rPr>
              <a:t>vládní deficit 2,8 % HDP v roce 2026 a 3,0 % HDP v roce 2027, vládní dluh roste ze 45,4 % na 46,5 % HDP</a:t>
            </a:r>
          </a:p>
          <a:p>
            <a:pPr marL="355484" indent="-355484">
              <a:lnSpc>
                <a:spcPct val="160000"/>
              </a:lnSpc>
              <a:buFontTx/>
              <a:buChar char="-"/>
            </a:pPr>
            <a:r>
              <a:rPr lang="cs-CZ" dirty="0">
                <a:latin typeface="Poppins" panose="00000500000000000000" pitchFamily="2" charset="-18"/>
                <a:cs typeface="Poppins" panose="00000500000000000000" pitchFamily="2" charset="-18"/>
              </a:rPr>
              <a:t>fiskální politika zůstává zdrojem nejistoty pro rok 2027: polovina panelu se pohybuje přibližně mezi 2,9 a 3,1 % HDP a případné další uvolnění by zvyšovalo riziko déle přetrvávajících inflačních tlaků a vyšších úrokových sazeb</a:t>
            </a:r>
          </a:p>
          <a:p>
            <a:r>
              <a:rPr lang="cs-CZ" dirty="0"/>
              <a:t>Fiskální politika zůstává zdrojem nejistoty pro rok 2027 – Medián prognózy počítá v roce 2027 s deficitem veřejných financí kolem 3 % HDP, přičemž polovina panelu se pohybuje přibližně mezi 2,9 a 3,1 % HDP. Případné další uvolnění fiskální politiky by mohlo podpořit domácí poptávku a růst, současně by ale zvyšovalo riziko déle přetrvávajících inflačních tlaků a vyšších úrokových sazeb.</a:t>
            </a:r>
          </a:p>
          <a:p>
            <a:r>
              <a:rPr lang="cs-CZ" dirty="0"/>
              <a:t>Vládní deficit prognóza očekává na 2,8 % HDP v roce 2026 a 3,0 % HDP v roce 2027 po 2,1 % v roce 2025; vládní dluh by měl vzrůst ze 44,2 % HDP v roce 2025 na 45,4 % v roce 2026 a 46,5 % HDP v roce 2027.</a:t>
            </a:r>
          </a:p>
          <a:p>
            <a:r>
              <a:rPr lang="cs-CZ" dirty="0"/>
              <a:t>Na odolný růst jádrové inflace působí také fiskální politika. Aktuální konsensus prognózy zahrnuje možné zrušení koncesionářských poplatků zhruba z poloviny. V plném scénáři by tento krok mohl v příštím roce snížit růst spotřebitelských cen přibližně o 0,3 procentního bodu. Část tohoto protiinflačního efektu by však mohl kompenzovat fiskální stimul v rozsahu až 10 mld. Kč, tedy lehce přes 0,1 % HDP, který by působil proinflačně zejména prostřednictvím jádrové inflace.</a:t>
            </a:r>
          </a:p>
          <a:p>
            <a:endParaRPr lang="cs-CZ" dirty="0"/>
          </a:p>
        </p:txBody>
      </p:sp>
    </p:spTree>
    <p:extLst>
      <p:ext uri="{BB962C8B-B14F-4D97-AF65-F5344CB8AC3E}">
        <p14:creationId xmlns:p14="http://schemas.microsoft.com/office/powerpoint/2010/main" val="1746897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r>
              <a:rPr lang="cs-CZ" dirty="0"/>
              <a:t>Fiskální politika zůstává zdrojem nejistoty pro rok 2027 – Medián prognózy počítá v roce 2027 s deficitem veřejných financí kolem 3 % HDP, přičemž polovina panelu se pohybuje přibližně mezi 2,9 a 3,1 % HDP. Případné další uvolnění fiskální politiky by mohlo podpořit domácí poptávku a růst, současně by ale zvyšovalo riziko déle přetrvávajících inflačních tlaků a vyšších úrokových sazeb.</a:t>
            </a:r>
          </a:p>
          <a:p>
            <a:r>
              <a:rPr lang="cs-CZ" dirty="0"/>
              <a:t>Vládní deficit/přebytek (% HDP): –2,0 v roce 2024, –2,1 v roce 2025, –2,8 v roce 2026 a –3,0 v roce 2027. Vládní dluh (% HDP): 43,2 v roce 2024, 44,2 v roce 2025, 45,4 v roce 2026 a 46,5 v roce 2027.</a:t>
            </a:r>
          </a:p>
          <a:p>
            <a:r>
              <a:rPr lang="cs-CZ" dirty="0"/>
              <a:t>K růstu spotřeby domácností přispívá vedle silné úvěrové aktivity i uvolněnější fiskální politika; ta zároveň patří mezi faktory, které podporují odolný růst jádrové inflace.</a:t>
            </a:r>
          </a:p>
          <a:p>
            <a:endParaRPr lang="cs-CZ" dirty="0"/>
          </a:p>
        </p:txBody>
      </p:sp>
    </p:spTree>
    <p:extLst>
      <p:ext uri="{BB962C8B-B14F-4D97-AF65-F5344CB8AC3E}">
        <p14:creationId xmlns:p14="http://schemas.microsoft.com/office/powerpoint/2010/main" val="1871679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pPr defTabSz="947958">
              <a:defRPr/>
            </a:pPr>
            <a:r>
              <a:rPr lang="cs-CZ" dirty="0">
                <a:latin typeface="Poppins" panose="00000500000000000000" pitchFamily="2" charset="-18"/>
                <a:cs typeface="Poppins" panose="00000500000000000000" pitchFamily="2" charset="-18"/>
              </a:rPr>
              <a:t>do celkové dynamiky se odráží nejen soustavně silné objemy nově sjednaných úvěrů na bydlení, ale i výrazné oživení nových úvěrů pro korporátní sektor</a:t>
            </a:r>
          </a:p>
          <a:p>
            <a:r>
              <a:rPr lang="cs-CZ" dirty="0"/>
              <a:t>Výhled bankovní úvěrové aktivity byl pro letošní rok dále zvýšen. Celkové klientské úvěry by měly růst o 7,6 %, tedy o 0,4 procentního bodu rychleji než v květnu, a v roce 2027 o 6,3 %. Hlavním tahounem zůstávají domácnosti, jejichž úvěry by měly letos vzrůst o 9,0 %. Silná dynamika odráží pokračující aktivitu na hypotečním trhu i růst spotřebitelských úvěrů domácnostem.</a:t>
            </a:r>
          </a:p>
          <a:p>
            <a:r>
              <a:rPr lang="cs-CZ" dirty="0"/>
              <a:t>Úvěry nefinančním podnikům by měly letos zrychlit na 6,4 % po 4,1% růstu v roce 2025. To je v souladu se silnějším výhledem investiční aktivity a pokračujícím oživením nové úvěrové produkce. V roce 2027 by jejich růst měl mírně zpomalit na 5,5 %.</a:t>
            </a:r>
          </a:p>
          <a:p>
            <a:r>
              <a:rPr lang="cs-CZ" dirty="0"/>
              <a:t>Růst klientských vkladů prognóza ponechává beze změny na 5,7 % letos a 5,0 % v roce 2027. Rozdíl mezi dynamikou úvěrů a vkladů odpovídá pokračujícímu oživení úvěrové aktivity a postupné změně chování domácností, které vedle klasických vkladů ve větší míře využívají investiční produkty, včetně retailových vládních dluhopisů.</a:t>
            </a:r>
          </a:p>
          <a:p>
            <a:endParaRPr lang="cs-CZ" dirty="0"/>
          </a:p>
        </p:txBody>
      </p:sp>
    </p:spTree>
    <p:extLst>
      <p:ext uri="{BB962C8B-B14F-4D97-AF65-F5344CB8AC3E}">
        <p14:creationId xmlns:p14="http://schemas.microsoft.com/office/powerpoint/2010/main" val="902762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A334D-1769-F4FF-0FD0-AD56798AFE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1B8859-5C0F-C98E-1AAB-12524225692F}"/>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4DDC7087-8385-50CC-F281-A77066752A5C}"/>
              </a:ext>
            </a:extLst>
          </p:cNvPr>
          <p:cNvSpPr>
            <a:spLocks noGrp="1"/>
          </p:cNvSpPr>
          <p:nvPr>
            <p:ph type="body" idx="1"/>
          </p:nvPr>
        </p:nvSpPr>
        <p:spPr/>
        <p:txBody>
          <a:bodyPr/>
          <a:lstStyle/>
          <a:p>
            <a:r>
              <a:rPr lang="cs-CZ" dirty="0"/>
              <a:t>Výhled bankovní úvěrové aktivity byl pro letošní rok dále zvýšen. Celkové klientské úvěry by měly růst o 7,6 %, tedy o 0,4 procentního bodu rychleji než v květnu, a v roce 2027 o 6,3 %. Hlavním tahounem zůstávají domácnosti, jejichž úvěry by měly letos vzrůst o 9,0 %. Silná dynamika odráží pokračující aktivitu na hypotečním trhu i růst spotřebitelských úvěrů domácnostem.</a:t>
            </a:r>
          </a:p>
          <a:p>
            <a:r>
              <a:rPr lang="cs-CZ" dirty="0"/>
              <a:t>Úvěry nefinančním podnikům by měly letos zrychlit na 6,4 % po 4,1% růstu v roce 2025, v souladu se silnějším výhledem investiční aktivity a pokračujícím oživením nové úvěrové produkce. V roce 2027 by jejich růst měl mírně zpomalit na 5,5 %.</a:t>
            </a:r>
          </a:p>
          <a:p>
            <a:r>
              <a:rPr lang="cs-CZ" dirty="0"/>
              <a:t>Růst klientských vkladů prognóza ponechává beze změny na 5,7 % letos a 5,0 % v roce 2027. Rozdíl mezi dynamikou úvěrů a vkladů odpovídá pokračujícímu oživení úvěrové aktivity a postupné změně chování domácností, které vedle klasických vkladů ve větší míře využívají investiční produkty, včetně retailových vládních dluhopisů.</a:t>
            </a:r>
          </a:p>
          <a:p>
            <a:endParaRPr lang="cs-CZ" dirty="0"/>
          </a:p>
        </p:txBody>
      </p:sp>
    </p:spTree>
    <p:extLst>
      <p:ext uri="{BB962C8B-B14F-4D97-AF65-F5344CB8AC3E}">
        <p14:creationId xmlns:p14="http://schemas.microsoft.com/office/powerpoint/2010/main" val="1127496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34BFD-6E35-69B5-90D3-F34F36D83DD7}"/>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8DBA5D91-7EAC-0A3A-705F-A5263C5673A7}"/>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B1568A2B-5A08-EFF3-C43E-E7457AB23011}"/>
              </a:ext>
            </a:extLst>
          </p:cNvPr>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29589974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0499D-39B3-FFCB-CEAF-C54EA5A4D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3C0E3B-7445-C439-A3CD-12595402954D}"/>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0DDAEDB0-74B5-C8C6-B874-E1F9B1F61FD6}"/>
              </a:ext>
            </a:extLst>
          </p:cNvPr>
          <p:cNvSpPr>
            <a:spLocks noGrp="1"/>
          </p:cNvSpPr>
          <p:nvPr>
            <p:ph type="body" idx="1"/>
          </p:nvPr>
        </p:nvSpPr>
        <p:spPr/>
        <p:txBody>
          <a:bodyPr/>
          <a:lstStyle/>
          <a:p>
            <a:pPr marL="355484" indent="-355484">
              <a:spcAft>
                <a:spcPts val="1244"/>
              </a:spcAft>
              <a:buFontTx/>
              <a:buChar char="-"/>
            </a:pPr>
            <a:r>
              <a:rPr lang="cs-CZ" dirty="0">
                <a:latin typeface="Poppins" panose="00000500000000000000" pitchFamily="2" charset="-18"/>
                <a:cs typeface="Poppins" panose="00000500000000000000" pitchFamily="2" charset="-18"/>
              </a:rPr>
              <a:t>solidní výhled na českou ekonomiku udržuje, ale netlumí regionální rozdíly</a:t>
            </a:r>
          </a:p>
          <a:p>
            <a:pPr marL="355484" indent="-355484">
              <a:spcAft>
                <a:spcPts val="1244"/>
              </a:spcAft>
              <a:buFontTx/>
              <a:buChar char="-"/>
            </a:pPr>
            <a:r>
              <a:rPr lang="cs-CZ" dirty="0">
                <a:latin typeface="Poppins" panose="00000500000000000000" pitchFamily="2" charset="-18"/>
                <a:cs typeface="Poppins" panose="00000500000000000000" pitchFamily="2" charset="-18"/>
              </a:rPr>
              <a:t>zahraniční prostředí zůstává relativně slabou částí výhledu</a:t>
            </a:r>
          </a:p>
          <a:p>
            <a:r>
              <a:rPr lang="cs-CZ" dirty="0"/>
              <a:t>Růst české ekonomiky by měl v letošním roce dosáhnout 2,0 % a v roce 2027 zrychlit na 2,3 %. Přestože se tato čísla proti květnové prognóze nemění, pohled na jednotlivé zdroje růstu je příznivější – výhled spotřeby domácností, investic i exportu je silnější, část zlepšení však tlumí vyšší dovozní náročnost ekonomiky.</a:t>
            </a:r>
          </a:p>
          <a:p>
            <a:r>
              <a:rPr lang="cs-CZ" dirty="0"/>
              <a:t>Zahraniční prostředí zůstává relativně slabou částí výhledu. Růst eurozóny panel očekává pouze kolem 0,8 % letos a 1,2 % v roce 2027. Z tohoto pohledu zůstává hlavním vnějším rizikem síla evropského oživení a zejména schopnost českého exportního sektoru pokračovat v diverzifikaci odbytišť mimo tradiční evropské trhy.</a:t>
            </a:r>
          </a:p>
          <a:p>
            <a:endParaRPr lang="cs-CZ" dirty="0"/>
          </a:p>
        </p:txBody>
      </p:sp>
    </p:spTree>
    <p:extLst>
      <p:ext uri="{BB962C8B-B14F-4D97-AF65-F5344CB8AC3E}">
        <p14:creationId xmlns:p14="http://schemas.microsoft.com/office/powerpoint/2010/main" val="38559652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2899591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27883120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r>
              <a:rPr lang="cs-CZ" dirty="0"/>
              <a:t>Do kalendáře … </a:t>
            </a:r>
          </a:p>
        </p:txBody>
      </p:sp>
    </p:spTree>
    <p:extLst>
      <p:ext uri="{BB962C8B-B14F-4D97-AF65-F5344CB8AC3E}">
        <p14:creationId xmlns:p14="http://schemas.microsoft.com/office/powerpoint/2010/main" val="29953233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3EAB6-1337-7305-E860-4429695F58FC}"/>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87A3B56A-7F96-A049-8522-A215658CEBFC}"/>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5A6673FB-E5AD-3747-835F-D31AE18FF2E5}"/>
              </a:ext>
            </a:extLst>
          </p:cNvPr>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39597731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1208D-272B-1AAD-445E-A8BC688238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AC7E8F-F0FB-6DBD-BFE4-6124A0139014}"/>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C91F7325-91EC-BB37-7574-70DF28AEB620}"/>
              </a:ext>
            </a:extLst>
          </p:cNvPr>
          <p:cNvSpPr>
            <a:spLocks noGrp="1"/>
          </p:cNvSpPr>
          <p:nvPr>
            <p:ph type="body" idx="1"/>
          </p:nvPr>
        </p:nvSpPr>
        <p:spPr/>
        <p:txBody>
          <a:bodyPr/>
          <a:lstStyle/>
          <a:p>
            <a:r>
              <a:rPr lang="cs-CZ" dirty="0"/>
              <a:t>JS</a:t>
            </a:r>
          </a:p>
        </p:txBody>
      </p:sp>
    </p:spTree>
    <p:extLst>
      <p:ext uri="{BB962C8B-B14F-4D97-AF65-F5344CB8AC3E}">
        <p14:creationId xmlns:p14="http://schemas.microsoft.com/office/powerpoint/2010/main" val="9304688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8FD2C-0D8F-3DDB-0E9C-3474879C8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0FD6D-9370-5B04-87CE-742F1AAAEDEE}"/>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AB4B6971-89DE-EA59-C669-7763D6E34C81}"/>
              </a:ext>
            </a:extLst>
          </p:cNvPr>
          <p:cNvSpPr>
            <a:spLocks noGrp="1"/>
          </p:cNvSpPr>
          <p:nvPr>
            <p:ph type="body" idx="1"/>
          </p:nvPr>
        </p:nvSpPr>
        <p:spPr/>
        <p:txBody>
          <a:bodyPr/>
          <a:lstStyle/>
          <a:p>
            <a:r>
              <a:rPr lang="cs-CZ" dirty="0"/>
              <a:t>JS</a:t>
            </a:r>
          </a:p>
        </p:txBody>
      </p:sp>
    </p:spTree>
    <p:extLst>
      <p:ext uri="{BB962C8B-B14F-4D97-AF65-F5344CB8AC3E}">
        <p14:creationId xmlns:p14="http://schemas.microsoft.com/office/powerpoint/2010/main" val="12206883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r>
              <a:rPr lang="cs-CZ" dirty="0"/>
              <a:t>Prognostický panel ČBA nadále očekává, že česká ekonomika letos vzroste o 2,0 % a v roce 2027 zrychlí na 2,3 %. Celkový růst se proti květnové prognóze prakticky nemění, mění se však jeho struktura. Letošní průměrná inflace byla snížena na 2,0 %, jádrová inflace se posunula blíže ke 3 %. Medián panelu nově počítá s ponecháním základní úrokové sazby ČNB na 3,75 % jak na konci letošního, tak i příštího roku.</a:t>
            </a:r>
          </a:p>
          <a:p>
            <a:r>
              <a:rPr lang="cs-CZ" dirty="0"/>
              <a:t>Jaromír Šindel, hlavní ekonom ČBA: “Srpnová prognóza nemění celkové tempo růstu ekonomiky, ale výrazně mění jeho strukturu. Spotřeba, investice, úvěrová aktivita i mzdy jsou silnější, zatímco letošní celkovou inflaci tlumí hlavně příznivý vývoj cen potravin. Tento efekt však nemusí vydržet. Jádrová inflace, rychlejší růst mezd a riziko dražších energií proto vyžadují opatrnost ČNB. I proto panel změnil výhled na ponechání úrokové sazby ČNB na 3,75 % na celém horizontu predikce, s rizikem posunu ke 4 %.”</a:t>
            </a:r>
          </a:p>
        </p:txBody>
      </p:sp>
    </p:spTree>
    <p:extLst>
      <p:ext uri="{BB962C8B-B14F-4D97-AF65-F5344CB8AC3E}">
        <p14:creationId xmlns:p14="http://schemas.microsoft.com/office/powerpoint/2010/main" val="3354595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87F1D-E752-5BDE-62E2-63E7E420FF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236482-282A-4F15-DA37-59A7FEE893C6}"/>
              </a:ext>
            </a:extLst>
          </p:cNvPr>
          <p:cNvSpPr>
            <a:spLocks noGrp="1" noRot="1" noChangeAspect="1"/>
          </p:cNvSpPr>
          <p:nvPr>
            <p:ph type="sldImg"/>
          </p:nvPr>
        </p:nvSpPr>
        <p:spPr/>
        <p:txBody>
          <a:bodyPr/>
          <a:lstStyle/>
          <a:p>
            <a:endParaRPr lang="cs-CZ"/>
          </a:p>
        </p:txBody>
      </p:sp>
      <p:sp>
        <p:nvSpPr>
          <p:cNvPr id="3" name="Notes Placeholder 2">
            <a:extLst>
              <a:ext uri="{FF2B5EF4-FFF2-40B4-BE49-F238E27FC236}">
                <a16:creationId xmlns:a16="http://schemas.microsoft.com/office/drawing/2014/main" id="{E61A071F-84EC-D3E4-92C3-4D1228671E28}"/>
              </a:ext>
            </a:extLst>
          </p:cNvPr>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1908019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pPr marL="355484" indent="-355484">
              <a:lnSpc>
                <a:spcPct val="170000"/>
              </a:lnSpc>
              <a:buFontTx/>
              <a:buChar char="-"/>
            </a:pPr>
            <a:r>
              <a:rPr lang="cs-CZ" dirty="0">
                <a:latin typeface="Poppins" panose="00000500000000000000" pitchFamily="2" charset="-18"/>
                <a:cs typeface="Poppins" panose="00000500000000000000" pitchFamily="2" charset="-18"/>
              </a:rPr>
              <a:t>V roce 2026 vyhlížíme růst reálného HDP o 2,0 % po 2,7 % v roce 2025.</a:t>
            </a:r>
          </a:p>
          <a:p>
            <a:pPr marL="355484" indent="-355484">
              <a:lnSpc>
                <a:spcPct val="170000"/>
              </a:lnSpc>
              <a:buFontTx/>
              <a:buChar char="-"/>
            </a:pPr>
            <a:r>
              <a:rPr lang="cs-CZ" dirty="0">
                <a:latin typeface="Poppins" panose="00000500000000000000" pitchFamily="2" charset="-18"/>
                <a:cs typeface="Poppins" panose="00000500000000000000" pitchFamily="2" charset="-18"/>
              </a:rPr>
              <a:t>V roce 2027 by měl růst zrychlit na 2,3 %.</a:t>
            </a:r>
          </a:p>
          <a:p>
            <a:r>
              <a:rPr lang="cs-CZ" dirty="0"/>
              <a:t>Silnější domácí ekonomika při nezměněném celkovém růstu: růst české ekonomiky by měl v letošním roce dosáhnout 2,0 % a v roce 2027 zrychlit na 2,3 %. Přestože se tato čísla proti květnové prognóze nemění, pohled na jednotlivé zdroje růstu je příznivější.</a:t>
            </a:r>
          </a:p>
          <a:p>
            <a:r>
              <a:rPr lang="cs-CZ" dirty="0"/>
              <a:t>Spotřeba domácností by měla letos vzrůst o 3,0 %, tedy o 0,3 procentního bodu rychleji než v květnovém výhledu. Významnou podporou je výraznější růst reálných mezd, který prognóza pro letošní rok navyšuje o 1,5 p. b. na 5 %. K růstu spotřeby přispívá také pokračující silná úvěrová aktivita, ale i uvolněnější fiskální politika.</a:t>
            </a:r>
          </a:p>
          <a:p>
            <a:r>
              <a:rPr lang="cs-CZ" dirty="0"/>
              <a:t>Pro rok 2027 roste nejistota výhledu – polovina panelu očekává růst mezi 2,2 a 2,6 %, přičemž ČNB je se 2,7 % na optimistickém okraji panelu. Rizikem zůstává slabší evropská poptávka, zatímco pozitivně mohou působit investice, silnější úvěrová aktivita a postupný pokles mimořádně vysoké míry úspor domácností.</a:t>
            </a:r>
          </a:p>
        </p:txBody>
      </p:sp>
    </p:spTree>
    <p:extLst>
      <p:ext uri="{BB962C8B-B14F-4D97-AF65-F5344CB8AC3E}">
        <p14:creationId xmlns:p14="http://schemas.microsoft.com/office/powerpoint/2010/main" val="378646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r>
              <a:rPr lang="cs-CZ" dirty="0"/>
              <a:t>Růst české ekonomiky by měl v letošním roce dosáhnout 2,0 % a v roce 2027 zrychlit na 2,3 %. Přestože se tato čísla proti květnové prognóze nemění, pohled na jednotlivé zdroje růstu je příznivější: výhled spotřeby domácností, investic i exportu je příznivější a opírá se o silnější mzdy, úvěrovou aktivitu a odolnější zahraniční poptávku. Část tohoto zlepšení však tlumí vyšší dovozní náročnost ekonomiky.</a:t>
            </a:r>
          </a:p>
          <a:p>
            <a:r>
              <a:rPr lang="cs-CZ" dirty="0"/>
              <a:t>Mezičtvrtletní růst české ekonomiky by měl po 0,2 % v prvním a přibližně 0,4 % ve druhém čtvrtletí ve druhé polovině roku zrychlit poblíž 0,6 %. Obdobná tempa panel v průměru očekává také v roce 2027.</a:t>
            </a:r>
          </a:p>
        </p:txBody>
      </p:sp>
    </p:spTree>
    <p:extLst>
      <p:ext uri="{BB962C8B-B14F-4D97-AF65-F5344CB8AC3E}">
        <p14:creationId xmlns:p14="http://schemas.microsoft.com/office/powerpoint/2010/main" val="1357840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pPr marL="296237" indent="-296237">
              <a:buFont typeface="Arial" panose="020B0604020202020204" pitchFamily="34" charset="0"/>
              <a:buChar char="•"/>
            </a:pPr>
            <a:r>
              <a:rPr lang="cs-CZ" dirty="0">
                <a:latin typeface="Poppins" panose="00000500000000000000" pitchFamily="2" charset="-18"/>
                <a:cs typeface="Poppins" panose="00000500000000000000" pitchFamily="2" charset="-18"/>
              </a:rPr>
              <a:t>Růst české ekonomiky by měl v letošním roce dosáhnout 2,0 % a v roce 2027 zrychlit na 2,3 %, po 2,7 % v roce 2025.</a:t>
            </a:r>
          </a:p>
          <a:p>
            <a:pPr marL="296237" indent="-296237">
              <a:buFont typeface="Arial" panose="020B0604020202020204" pitchFamily="34" charset="0"/>
              <a:buChar char="•"/>
            </a:pPr>
            <a:endParaRPr lang="cs-CZ" dirty="0">
              <a:latin typeface="Poppins" panose="00000500000000000000" pitchFamily="2" charset="-18"/>
              <a:cs typeface="Poppins" panose="00000500000000000000" pitchFamily="2" charset="-18"/>
            </a:endParaRPr>
          </a:p>
          <a:p>
            <a:pPr marL="296237" indent="-296237">
              <a:buFont typeface="Arial" panose="020B0604020202020204" pitchFamily="34" charset="0"/>
              <a:buChar char="•"/>
            </a:pPr>
            <a:r>
              <a:rPr lang="cs-CZ" dirty="0">
                <a:latin typeface="Poppins" panose="00000500000000000000" pitchFamily="2" charset="-18"/>
                <a:cs typeface="Poppins" panose="00000500000000000000" pitchFamily="2" charset="-18"/>
              </a:rPr>
              <a:t>Přestože se tato čísla proti květnové prognóze nemění, pohled na jednotlivé zdroje růstu je příznivější: spotřeba domácností 3,0 %, investice bez zásob 4,1 % a vývozy 4,7 % v roce 2026.</a:t>
            </a:r>
          </a:p>
          <a:p>
            <a:pPr marL="296237" indent="-296237">
              <a:buFont typeface="Arial" panose="020B0604020202020204" pitchFamily="34" charset="0"/>
              <a:buChar char="•"/>
            </a:pPr>
            <a:endParaRPr lang="cs-CZ" dirty="0">
              <a:latin typeface="Poppins" panose="00000500000000000000" pitchFamily="2" charset="-18"/>
              <a:cs typeface="Poppins" panose="00000500000000000000" pitchFamily="2" charset="-18"/>
            </a:endParaRPr>
          </a:p>
          <a:p>
            <a:pPr marL="296237" indent="-296237">
              <a:buFont typeface="Arial" panose="020B0604020202020204" pitchFamily="34" charset="0"/>
              <a:buChar char="•"/>
            </a:pPr>
            <a:r>
              <a:rPr lang="cs-CZ" dirty="0">
                <a:latin typeface="Poppins" panose="00000500000000000000" pitchFamily="2" charset="-18"/>
                <a:cs typeface="Poppins" panose="00000500000000000000" pitchFamily="2" charset="-18"/>
              </a:rPr>
              <a:t>Vyšší dovozní náročnost, kdy prognóza zvyšuje růst dovozu na 6,1 %, tlumí část pozitivního dopadu silnější domácí poptávky i exportu a brání silnějšímu výhledu na růst HDP.</a:t>
            </a:r>
          </a:p>
          <a:p>
            <a:pPr marL="296237" indent="-296237">
              <a:buFont typeface="Arial" panose="020B0604020202020204" pitchFamily="34" charset="0"/>
              <a:buChar char="•"/>
            </a:pPr>
            <a:endParaRPr lang="cs-CZ" dirty="0">
              <a:latin typeface="Poppins" panose="00000500000000000000" pitchFamily="2" charset="-18"/>
              <a:cs typeface="Poppins" panose="00000500000000000000" pitchFamily="2" charset="-18"/>
            </a:endParaRPr>
          </a:p>
          <a:p>
            <a:pPr marL="296237" indent="-296237">
              <a:buFont typeface="Arial" panose="020B0604020202020204" pitchFamily="34" charset="0"/>
              <a:buChar char="•"/>
            </a:pPr>
            <a:r>
              <a:rPr lang="cs-CZ" dirty="0">
                <a:latin typeface="Poppins" panose="00000500000000000000" pitchFamily="2" charset="-18"/>
                <a:cs typeface="Poppins" panose="00000500000000000000" pitchFamily="2" charset="-18"/>
              </a:rPr>
              <a:t>Zahraniční prostředí zůstává relativně slabou částí výhledu – růst eurozóny jen kolem 0,8 % letos a 1,2 % v roce 2027; hlavním vnějším rizikem zůstává síla evropského oživení.</a:t>
            </a:r>
          </a:p>
          <a:p>
            <a:r>
              <a:rPr lang="cs-CZ" dirty="0"/>
              <a:t>Výraznější zlepšení přináší investiční aktivita, což částečně kompenzuje mírnější výhled na vládní spotřebu. Investice bez zásob by letos měly vzrůst o 4,1 %, což je o 0,6 p. b. více než v květnu, a v roce 2027 o 2,9 %. Silnější výhled je konzistentní s pokračujícím oživením úvěrové aktivity podniků i s dosavadním vývojem investic.</a:t>
            </a:r>
          </a:p>
          <a:p>
            <a:r>
              <a:rPr lang="cs-CZ" dirty="0"/>
              <a:t>Vývoz české ekonomiky by měl letos vzrůst o 4,7 %, tedy o 1,5 procentního bodu více než v květnu. Zároveň však prognóza výrazně zvyšuje růst dovozu na 6,1 %. Část silnější domácí poptávky tak podporuje zahraniční produkci a nepromítá se do vyššího českého HDP.</a:t>
            </a:r>
          </a:p>
        </p:txBody>
      </p:sp>
    </p:spTree>
    <p:extLst>
      <p:ext uri="{BB962C8B-B14F-4D97-AF65-F5344CB8AC3E}">
        <p14:creationId xmlns:p14="http://schemas.microsoft.com/office/powerpoint/2010/main" val="1178460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pPr marL="355484" indent="-355484">
              <a:lnSpc>
                <a:spcPct val="170000"/>
              </a:lnSpc>
              <a:buFontTx/>
              <a:buChar char="-"/>
            </a:pPr>
            <a:endParaRPr lang="cs-CZ" dirty="0">
              <a:latin typeface="Poppins" panose="00000500000000000000" pitchFamily="2" charset="-18"/>
              <a:cs typeface="Poppins" panose="00000500000000000000" pitchFamily="2" charset="-18"/>
            </a:endParaRPr>
          </a:p>
          <a:p>
            <a:pPr marL="355484" indent="-355484">
              <a:lnSpc>
                <a:spcPct val="170000"/>
              </a:lnSpc>
              <a:buFontTx/>
              <a:buChar char="-"/>
            </a:pPr>
            <a:r>
              <a:rPr lang="cs-CZ" dirty="0">
                <a:latin typeface="Poppins" panose="00000500000000000000" pitchFamily="2" charset="-18"/>
                <a:cs typeface="Poppins" panose="00000500000000000000" pitchFamily="2" charset="-18"/>
              </a:rPr>
              <a:t>trh práce projde jen pozvolným uvolněním – průměrná registrovaná nezaměstnanost 4,9 % letos a 4,8 % v roce 2027</a:t>
            </a:r>
          </a:p>
          <a:p>
            <a:pPr marL="355484" indent="-355484">
              <a:lnSpc>
                <a:spcPct val="170000"/>
              </a:lnSpc>
              <a:buFontTx/>
              <a:buChar char="-"/>
            </a:pPr>
            <a:r>
              <a:rPr lang="cs-CZ" dirty="0">
                <a:latin typeface="Poppins" panose="00000500000000000000" pitchFamily="2" charset="-18"/>
                <a:cs typeface="Poppins" panose="00000500000000000000" pitchFamily="2" charset="-18"/>
              </a:rPr>
              <a:t>růst mezd revidován vzhůru: nominální mzda 7,1 % letos a 5,8 % v roce 2027, reálná mzda 5,0 % a 3,1 %</a:t>
            </a:r>
          </a:p>
          <a:p>
            <a:pPr marL="355484" indent="-355484">
              <a:lnSpc>
                <a:spcPct val="170000"/>
              </a:lnSpc>
              <a:buFontTx/>
              <a:buChar char="-"/>
            </a:pPr>
            <a:r>
              <a:rPr lang="cs-CZ" dirty="0">
                <a:latin typeface="Poppins" panose="00000500000000000000" pitchFamily="2" charset="-18"/>
                <a:cs typeface="Poppins" panose="00000500000000000000" pitchFamily="2" charset="-18"/>
              </a:rPr>
              <a:t>mzdy zůstávají výrazným proinflačním faktorem, zejména ve službách, a omezují prostor pro uvolnění měnové politiky</a:t>
            </a:r>
          </a:p>
          <a:p>
            <a:endParaRPr lang="cs-CZ" dirty="0"/>
          </a:p>
        </p:txBody>
      </p:sp>
    </p:spTree>
    <p:extLst>
      <p:ext uri="{BB962C8B-B14F-4D97-AF65-F5344CB8AC3E}">
        <p14:creationId xmlns:p14="http://schemas.microsoft.com/office/powerpoint/2010/main" val="3566306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cs-CZ"/>
          </a:p>
        </p:txBody>
      </p:sp>
      <p:sp>
        <p:nvSpPr>
          <p:cNvPr id="3" name="Notes Placeholder 2"/>
          <p:cNvSpPr>
            <a:spLocks noGrp="1"/>
          </p:cNvSpPr>
          <p:nvPr>
            <p:ph type="body" idx="1"/>
          </p:nvPr>
        </p:nvSpPr>
        <p:spPr/>
        <p:txBody>
          <a:bodyPr/>
          <a:lstStyle/>
          <a:p>
            <a:r>
              <a:rPr lang="cs-CZ" dirty="0"/>
              <a:t>Trh práce přitom podle prognózy projde jen pozvolným uvolněním. Průměrná registrovaná nezaměstnanost by letos měla dosáhnout 4,9 % a v roce 2027 mírně poklesnout na 4,8 %. Červencová registrovaná nezaměstnanost se sezónně očištěným podílem mírně nad 5 % zatím nevede k výraznějšímu zpomalení mzdového růstu, přestože se již pohybuje poblíž inflačně neutrální úrovně. Ke zvolnění mzdové dynamiky by měla přispívat nižší ziskovost firem, výraznější ochlazení však brzdí stále nízká výběrová nezaměstnanost, která v červnu dosáhla 3,3 %, i očekávané zrychlení ekonomického růstu v příštím roce.</a:t>
            </a:r>
          </a:p>
          <a:p>
            <a:r>
              <a:rPr lang="cs-CZ" dirty="0"/>
              <a:t>Domácí cenové tlaky podporuje zejména vývoj mezd. Průměrná nominální mzda by letos měla vzrůst o 7,1 % meziročně a pro rok 2027 panel očekává 5,8% růst. Včetně negativní revize pro loňský rok je výhled na průměrnou mzdu na horizontu predikce přibližně o jeden procentní bod silnější. V kombinaci s nižší celkovou inflací to znamená letošní zvýšení reálné mzdy o přibližně 5 % a o 3,1 % v roce 2027. Současně však rychlý nominální růst mezd zvyšuje náklady firem, a zejména v sektoru služeb tak může přispívat k delšímu přetrvávání zvýšené jádrové inflace.</a:t>
            </a:r>
          </a:p>
        </p:txBody>
      </p:sp>
    </p:spTree>
    <p:extLst>
      <p:ext uri="{BB962C8B-B14F-4D97-AF65-F5344CB8AC3E}">
        <p14:creationId xmlns:p14="http://schemas.microsoft.com/office/powerpoint/2010/main" val="26157638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Úvodní snímek &quot;2 čáry&quot;  + nazev blue">
    <p:spTree>
      <p:nvGrpSpPr>
        <p:cNvPr id="1" name=""/>
        <p:cNvGrpSpPr/>
        <p:nvPr/>
      </p:nvGrpSpPr>
      <p:grpSpPr>
        <a:xfrm>
          <a:off x="0" y="0"/>
          <a:ext cx="0" cy="0"/>
          <a:chOff x="0" y="0"/>
          <a:chExt cx="0" cy="0"/>
        </a:xfrm>
      </p:grpSpPr>
      <p:sp>
        <p:nvSpPr>
          <p:cNvPr id="16" name="Obdélník bílé překrytí">
            <a:extLst>
              <a:ext uri="{FF2B5EF4-FFF2-40B4-BE49-F238E27FC236}">
                <a16:creationId xmlns:a16="http://schemas.microsoft.com/office/drawing/2014/main" id="{A61C9E90-0F66-4FDB-ABAC-090B346615B7}"/>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0" name="Skupina 9">
            <a:extLst>
              <a:ext uri="{FF2B5EF4-FFF2-40B4-BE49-F238E27FC236}">
                <a16:creationId xmlns:a16="http://schemas.microsoft.com/office/drawing/2014/main" id="{FA0FFE07-3664-4A99-9762-420EE73DF38A}"/>
              </a:ext>
            </a:extLst>
          </p:cNvPr>
          <p:cNvGrpSpPr/>
          <p:nvPr userDrawn="1"/>
        </p:nvGrpSpPr>
        <p:grpSpPr>
          <a:xfrm>
            <a:off x="339234" y="458789"/>
            <a:ext cx="11519531" cy="5939715"/>
            <a:chOff x="339234" y="458789"/>
            <a:chExt cx="11519531" cy="5939715"/>
          </a:xfrm>
        </p:grpSpPr>
        <p:sp>
          <p:nvSpPr>
            <p:cNvPr id="11" name="Volný tvar: obrazec 10">
              <a:extLst>
                <a:ext uri="{FF2B5EF4-FFF2-40B4-BE49-F238E27FC236}">
                  <a16:creationId xmlns:a16="http://schemas.microsoft.com/office/drawing/2014/main" id="{EEFE5DD7-B50D-4410-86DD-291B2CEB6791}"/>
                </a:ext>
              </a:extLst>
            </p:cNvPr>
            <p:cNvSpPr/>
            <p:nvPr/>
          </p:nvSpPr>
          <p:spPr>
            <a:xfrm>
              <a:off x="339234"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bg1"/>
              </a:solidFill>
              <a:prstDash val="solid"/>
              <a:miter/>
            </a:ln>
          </p:spPr>
          <p:txBody>
            <a:bodyPr rtlCol="0" anchor="ctr"/>
            <a:lstStyle/>
            <a:p>
              <a:endParaRPr lang="cs-CZ"/>
            </a:p>
          </p:txBody>
        </p:sp>
        <p:sp>
          <p:nvSpPr>
            <p:cNvPr id="12" name="Volný tvar: obrazec 11">
              <a:extLst>
                <a:ext uri="{FF2B5EF4-FFF2-40B4-BE49-F238E27FC236}">
                  <a16:creationId xmlns:a16="http://schemas.microsoft.com/office/drawing/2014/main" id="{7BE201DF-1F93-45D8-B770-20493C009F23}"/>
                </a:ext>
              </a:extLst>
            </p:cNvPr>
            <p:cNvSpPr/>
            <p:nvPr/>
          </p:nvSpPr>
          <p:spPr>
            <a:xfrm>
              <a:off x="11851948"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bg1"/>
              </a:solidFill>
              <a:prstDash val="solid"/>
              <a:miter/>
            </a:ln>
          </p:spPr>
          <p:txBody>
            <a:bodyPr rtlCol="0" anchor="ctr"/>
            <a:lstStyle/>
            <a:p>
              <a:endParaRPr lang="cs-CZ"/>
            </a:p>
          </p:txBody>
        </p:sp>
      </p:grpSp>
      <p:pic>
        <p:nvPicPr>
          <p:cNvPr id="6" name="Grafický objekt 5" hidden="1">
            <a:extLst>
              <a:ext uri="{FF2B5EF4-FFF2-40B4-BE49-F238E27FC236}">
                <a16:creationId xmlns:a16="http://schemas.microsoft.com/office/drawing/2014/main" id="{76AE7DB7-E729-4245-A465-31A25E1C1D7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2144" y="342438"/>
            <a:ext cx="11527712" cy="6173124"/>
          </a:xfrm>
          <a:prstGeom prst="rect">
            <a:avLst/>
          </a:prstGeom>
        </p:spPr>
      </p:pic>
      <p:sp>
        <p:nvSpPr>
          <p:cNvPr id="14" name="Nadpis 1">
            <a:extLst>
              <a:ext uri="{FF2B5EF4-FFF2-40B4-BE49-F238E27FC236}">
                <a16:creationId xmlns:a16="http://schemas.microsoft.com/office/drawing/2014/main" id="{B9F5A5DC-6C48-4FB4-9B42-B2AE669C4480}"/>
              </a:ext>
            </a:extLst>
          </p:cNvPr>
          <p:cNvSpPr>
            <a:spLocks noGrp="1"/>
          </p:cNvSpPr>
          <p:nvPr>
            <p:ph type="title"/>
          </p:nvPr>
        </p:nvSpPr>
        <p:spPr>
          <a:xfrm>
            <a:off x="479376" y="4437184"/>
            <a:ext cx="9073008" cy="1859440"/>
          </a:xfrm>
        </p:spPr>
        <p:txBody>
          <a:bodyPr vert="horz" lIns="0" tIns="0" rIns="0" bIns="0" rtlCol="0" anchor="b" anchorCtr="0">
            <a:normAutofit/>
          </a:bodyPr>
          <a:lstStyle>
            <a:lvl1pPr>
              <a:defRPr lang="cs-CZ" dirty="0">
                <a:solidFill>
                  <a:schemeClr val="bg1"/>
                </a:solidFill>
              </a:defRPr>
            </a:lvl1pPr>
          </a:lstStyle>
          <a:p>
            <a:pPr marL="0" lvl="0"/>
            <a:r>
              <a:rPr lang="cs-CZ"/>
              <a:t>Kliknutím lze upravit styl.</a:t>
            </a:r>
          </a:p>
        </p:txBody>
      </p:sp>
      <p:pic>
        <p:nvPicPr>
          <p:cNvPr id="9" name="Grafický objekt 8">
            <a:extLst>
              <a:ext uri="{FF2B5EF4-FFF2-40B4-BE49-F238E27FC236}">
                <a16:creationId xmlns:a16="http://schemas.microsoft.com/office/drawing/2014/main" id="{C35B3E87-FA47-4136-AB1B-7CA3834A431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1763" y="709450"/>
            <a:ext cx="2566270" cy="902708"/>
          </a:xfrm>
          <a:prstGeom prst="rect">
            <a:avLst/>
          </a:prstGeom>
        </p:spPr>
      </p:pic>
    </p:spTree>
    <p:extLst>
      <p:ext uri="{BB962C8B-B14F-4D97-AF65-F5344CB8AC3E}">
        <p14:creationId xmlns:p14="http://schemas.microsoft.com/office/powerpoint/2010/main" val="1128458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Úvodní snímek &quot;2 čáry&quot;  + nazev blue">
    <p:spTree>
      <p:nvGrpSpPr>
        <p:cNvPr id="1" name=""/>
        <p:cNvGrpSpPr/>
        <p:nvPr/>
      </p:nvGrpSpPr>
      <p:grpSpPr>
        <a:xfrm>
          <a:off x="0" y="0"/>
          <a:ext cx="0" cy="0"/>
          <a:chOff x="0" y="0"/>
          <a:chExt cx="0" cy="0"/>
        </a:xfrm>
      </p:grpSpPr>
      <p:sp>
        <p:nvSpPr>
          <p:cNvPr id="16" name="Obdélník bílé překrytí">
            <a:extLst>
              <a:ext uri="{FF2B5EF4-FFF2-40B4-BE49-F238E27FC236}">
                <a16:creationId xmlns:a16="http://schemas.microsoft.com/office/drawing/2014/main" id="{A61C9E90-0F66-4FDB-ABAC-090B346615B7}"/>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nvGrpSpPr>
          <p:cNvPr id="10" name="Skupina 9">
            <a:extLst>
              <a:ext uri="{FF2B5EF4-FFF2-40B4-BE49-F238E27FC236}">
                <a16:creationId xmlns:a16="http://schemas.microsoft.com/office/drawing/2014/main" id="{FA0FFE07-3664-4A99-9762-420EE73DF38A}"/>
              </a:ext>
            </a:extLst>
          </p:cNvPr>
          <p:cNvGrpSpPr/>
          <p:nvPr userDrawn="1"/>
        </p:nvGrpSpPr>
        <p:grpSpPr>
          <a:xfrm>
            <a:off x="339234" y="458789"/>
            <a:ext cx="11519531" cy="5939715"/>
            <a:chOff x="339234" y="458789"/>
            <a:chExt cx="11519531" cy="5939715"/>
          </a:xfrm>
        </p:grpSpPr>
        <p:sp>
          <p:nvSpPr>
            <p:cNvPr id="11" name="Volný tvar: obrazec 10">
              <a:extLst>
                <a:ext uri="{FF2B5EF4-FFF2-40B4-BE49-F238E27FC236}">
                  <a16:creationId xmlns:a16="http://schemas.microsoft.com/office/drawing/2014/main" id="{EEFE5DD7-B50D-4410-86DD-291B2CEB6791}"/>
                </a:ext>
              </a:extLst>
            </p:cNvPr>
            <p:cNvSpPr/>
            <p:nvPr/>
          </p:nvSpPr>
          <p:spPr>
            <a:xfrm>
              <a:off x="339234"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accent1"/>
              </a:solidFill>
              <a:prstDash val="solid"/>
              <a:miter/>
            </a:ln>
          </p:spPr>
          <p:txBody>
            <a:bodyPr rtlCol="0" anchor="ctr"/>
            <a:lstStyle/>
            <a:p>
              <a:endParaRPr lang="cs-CZ"/>
            </a:p>
          </p:txBody>
        </p:sp>
        <p:sp>
          <p:nvSpPr>
            <p:cNvPr id="12" name="Volný tvar: obrazec 11">
              <a:extLst>
                <a:ext uri="{FF2B5EF4-FFF2-40B4-BE49-F238E27FC236}">
                  <a16:creationId xmlns:a16="http://schemas.microsoft.com/office/drawing/2014/main" id="{7BE201DF-1F93-45D8-B770-20493C009F23}"/>
                </a:ext>
              </a:extLst>
            </p:cNvPr>
            <p:cNvSpPr/>
            <p:nvPr/>
          </p:nvSpPr>
          <p:spPr>
            <a:xfrm>
              <a:off x="11851948"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accent1"/>
              </a:solidFill>
              <a:prstDash val="solid"/>
              <a:miter/>
            </a:ln>
          </p:spPr>
          <p:txBody>
            <a:bodyPr rtlCol="0" anchor="ctr"/>
            <a:lstStyle/>
            <a:p>
              <a:endParaRPr lang="cs-CZ"/>
            </a:p>
          </p:txBody>
        </p:sp>
      </p:grpSp>
      <p:pic>
        <p:nvPicPr>
          <p:cNvPr id="6" name="Grafický objekt 5" hidden="1">
            <a:extLst>
              <a:ext uri="{FF2B5EF4-FFF2-40B4-BE49-F238E27FC236}">
                <a16:creationId xmlns:a16="http://schemas.microsoft.com/office/drawing/2014/main" id="{76AE7DB7-E729-4245-A465-31A25E1C1D7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2144" y="342438"/>
            <a:ext cx="11527712" cy="6173124"/>
          </a:xfrm>
          <a:prstGeom prst="rect">
            <a:avLst/>
          </a:prstGeom>
        </p:spPr>
      </p:pic>
      <p:sp>
        <p:nvSpPr>
          <p:cNvPr id="14" name="Nadpis 1">
            <a:extLst>
              <a:ext uri="{FF2B5EF4-FFF2-40B4-BE49-F238E27FC236}">
                <a16:creationId xmlns:a16="http://schemas.microsoft.com/office/drawing/2014/main" id="{B9F5A5DC-6C48-4FB4-9B42-B2AE669C4480}"/>
              </a:ext>
            </a:extLst>
          </p:cNvPr>
          <p:cNvSpPr>
            <a:spLocks noGrp="1"/>
          </p:cNvSpPr>
          <p:nvPr>
            <p:ph type="title"/>
          </p:nvPr>
        </p:nvSpPr>
        <p:spPr>
          <a:xfrm>
            <a:off x="479376" y="4437184"/>
            <a:ext cx="9073008" cy="1859440"/>
          </a:xfrm>
        </p:spPr>
        <p:txBody>
          <a:bodyPr vert="horz" lIns="0" tIns="0" rIns="0" bIns="0" rtlCol="0" anchor="b" anchorCtr="0">
            <a:normAutofit/>
          </a:bodyPr>
          <a:lstStyle>
            <a:lvl1pPr>
              <a:defRPr lang="cs-CZ" dirty="0">
                <a:solidFill>
                  <a:schemeClr val="bg1"/>
                </a:solidFill>
              </a:defRPr>
            </a:lvl1pPr>
          </a:lstStyle>
          <a:p>
            <a:pPr marL="0" lvl="0"/>
            <a:r>
              <a:rPr lang="cs-CZ"/>
              <a:t>Kliknutím lze upravit styl.</a:t>
            </a:r>
          </a:p>
        </p:txBody>
      </p:sp>
      <p:pic>
        <p:nvPicPr>
          <p:cNvPr id="9" name="Grafický objekt 8">
            <a:extLst>
              <a:ext uri="{FF2B5EF4-FFF2-40B4-BE49-F238E27FC236}">
                <a16:creationId xmlns:a16="http://schemas.microsoft.com/office/drawing/2014/main" id="{78DDFB05-B3BC-4551-8F47-69B1C394C0CC}"/>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1763" y="709450"/>
            <a:ext cx="2566270" cy="902708"/>
          </a:xfrm>
          <a:prstGeom prst="rect">
            <a:avLst/>
          </a:prstGeom>
        </p:spPr>
      </p:pic>
    </p:spTree>
    <p:extLst>
      <p:ext uri="{BB962C8B-B14F-4D97-AF65-F5344CB8AC3E}">
        <p14:creationId xmlns:p14="http://schemas.microsoft.com/office/powerpoint/2010/main" val="110158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Prázdný">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BE4F3F63-67C6-433B-8DBD-2DA7D70FC590}"/>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datum 1" hidden="1">
            <a:extLst>
              <a:ext uri="{FF2B5EF4-FFF2-40B4-BE49-F238E27FC236}">
                <a16:creationId xmlns:a16="http://schemas.microsoft.com/office/drawing/2014/main" id="{AC4DED3D-8667-47BB-BFFD-032E010E2980}"/>
              </a:ext>
            </a:extLst>
          </p:cNvPr>
          <p:cNvSpPr>
            <a:spLocks noGrp="1"/>
          </p:cNvSpPr>
          <p:nvPr>
            <p:ph type="dt" sz="half" idx="10"/>
          </p:nvPr>
        </p:nvSpPr>
        <p:spPr>
          <a:xfrm>
            <a:off x="9048328" y="6381750"/>
            <a:ext cx="2649537" cy="379950"/>
          </a:xfrm>
          <a:prstGeom prst="rect">
            <a:avLst/>
          </a:prstGeom>
        </p:spPr>
        <p:txBody>
          <a:bodyPr/>
          <a:lstStyle/>
          <a:p>
            <a:fld id="{B56CF1AF-B49F-403B-9406-AA1E1F85DD42}" type="datetime1">
              <a:rPr lang="cs-CZ" smtClean="0"/>
              <a:t>19.08.2026</a:t>
            </a:fld>
            <a:endParaRPr lang="cs-CZ"/>
          </a:p>
        </p:txBody>
      </p:sp>
      <p:sp>
        <p:nvSpPr>
          <p:cNvPr id="3" name="Zástupný symbol pro zápatí 2" hidden="1">
            <a:extLst>
              <a:ext uri="{FF2B5EF4-FFF2-40B4-BE49-F238E27FC236}">
                <a16:creationId xmlns:a16="http://schemas.microsoft.com/office/drawing/2014/main" id="{9A149DD1-F996-4282-A745-C07776BE7FA8}"/>
              </a:ext>
            </a:extLst>
          </p:cNvPr>
          <p:cNvSpPr>
            <a:spLocks noGrp="1"/>
          </p:cNvSpPr>
          <p:nvPr>
            <p:ph type="ftr" sz="quarter" idx="11"/>
          </p:nvPr>
        </p:nvSpPr>
        <p:spPr>
          <a:xfrm>
            <a:off x="514672" y="6381750"/>
            <a:ext cx="5221288" cy="379950"/>
          </a:xfrm>
          <a:prstGeom prst="rect">
            <a:avLst/>
          </a:prstGeom>
        </p:spPr>
        <p:txBody>
          <a:bodyPr/>
          <a:lstStyle/>
          <a:p>
            <a:endParaRPr lang="cs-CZ"/>
          </a:p>
        </p:txBody>
      </p:sp>
      <p:grpSp>
        <p:nvGrpSpPr>
          <p:cNvPr id="17" name="Skupina 16">
            <a:extLst>
              <a:ext uri="{FF2B5EF4-FFF2-40B4-BE49-F238E27FC236}">
                <a16:creationId xmlns:a16="http://schemas.microsoft.com/office/drawing/2014/main" id="{F3ECB128-E1CE-4CB7-86A2-7A0BEF2E542C}"/>
              </a:ext>
            </a:extLst>
          </p:cNvPr>
          <p:cNvGrpSpPr/>
          <p:nvPr userDrawn="1"/>
        </p:nvGrpSpPr>
        <p:grpSpPr>
          <a:xfrm>
            <a:off x="339234" y="458789"/>
            <a:ext cx="11519531" cy="5939715"/>
            <a:chOff x="339234" y="458789"/>
            <a:chExt cx="11519531" cy="5939715"/>
          </a:xfrm>
        </p:grpSpPr>
        <p:sp>
          <p:nvSpPr>
            <p:cNvPr id="11" name="Volný tvar: obrazec 10">
              <a:extLst>
                <a:ext uri="{FF2B5EF4-FFF2-40B4-BE49-F238E27FC236}">
                  <a16:creationId xmlns:a16="http://schemas.microsoft.com/office/drawing/2014/main" id="{90E0C6AB-5EF0-4378-B5B2-22F4B44AEDE5}"/>
                </a:ext>
              </a:extLst>
            </p:cNvPr>
            <p:cNvSpPr/>
            <p:nvPr/>
          </p:nvSpPr>
          <p:spPr>
            <a:xfrm>
              <a:off x="339234"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bg1"/>
              </a:solidFill>
              <a:prstDash val="solid"/>
              <a:miter/>
            </a:ln>
          </p:spPr>
          <p:txBody>
            <a:bodyPr rtlCol="0" anchor="ctr"/>
            <a:lstStyle/>
            <a:p>
              <a:endParaRPr lang="cs-CZ"/>
            </a:p>
          </p:txBody>
        </p:sp>
        <p:sp>
          <p:nvSpPr>
            <p:cNvPr id="16" name="Volný tvar: obrazec 15">
              <a:extLst>
                <a:ext uri="{FF2B5EF4-FFF2-40B4-BE49-F238E27FC236}">
                  <a16:creationId xmlns:a16="http://schemas.microsoft.com/office/drawing/2014/main" id="{E008A0F1-F2B2-4420-93A5-C6C11A545984}"/>
                </a:ext>
              </a:extLst>
            </p:cNvPr>
            <p:cNvSpPr/>
            <p:nvPr/>
          </p:nvSpPr>
          <p:spPr>
            <a:xfrm>
              <a:off x="11851948"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bg1"/>
              </a:solidFill>
              <a:prstDash val="solid"/>
              <a:miter/>
            </a:ln>
          </p:spPr>
          <p:txBody>
            <a:bodyPr rtlCol="0" anchor="ctr"/>
            <a:lstStyle/>
            <a:p>
              <a:endParaRPr lang="cs-CZ"/>
            </a:p>
          </p:txBody>
        </p:sp>
      </p:grpSp>
      <p:sp>
        <p:nvSpPr>
          <p:cNvPr id="13" name="Nadpis 8">
            <a:extLst>
              <a:ext uri="{FF2B5EF4-FFF2-40B4-BE49-F238E27FC236}">
                <a16:creationId xmlns:a16="http://schemas.microsoft.com/office/drawing/2014/main" id="{4DABC736-6B7F-498C-B9EC-4C5EE192BA61}"/>
              </a:ext>
            </a:extLst>
          </p:cNvPr>
          <p:cNvSpPr>
            <a:spLocks noGrp="1"/>
          </p:cNvSpPr>
          <p:nvPr>
            <p:ph type="title"/>
          </p:nvPr>
        </p:nvSpPr>
        <p:spPr>
          <a:xfrm>
            <a:off x="514671" y="584672"/>
            <a:ext cx="3485031" cy="900112"/>
          </a:xfrm>
        </p:spPr>
        <p:txBody>
          <a:bodyPr/>
          <a:lstStyle>
            <a:lvl1pPr>
              <a:defRPr>
                <a:solidFill>
                  <a:schemeClr val="bg1"/>
                </a:solidFill>
              </a:defRPr>
            </a:lvl1pPr>
          </a:lstStyle>
          <a:p>
            <a:r>
              <a:rPr lang="cs-CZ"/>
              <a:t>Kliknutím lze upravit styl.</a:t>
            </a:r>
          </a:p>
        </p:txBody>
      </p:sp>
      <p:sp>
        <p:nvSpPr>
          <p:cNvPr id="14" name="Zástupný text 33">
            <a:extLst>
              <a:ext uri="{FF2B5EF4-FFF2-40B4-BE49-F238E27FC236}">
                <a16:creationId xmlns:a16="http://schemas.microsoft.com/office/drawing/2014/main" id="{B23827EC-D953-478C-9D37-DC056DF25E67}"/>
              </a:ext>
            </a:extLst>
          </p:cNvPr>
          <p:cNvSpPr>
            <a:spLocks noGrp="1"/>
          </p:cNvSpPr>
          <p:nvPr>
            <p:ph type="body" sz="quarter" idx="12"/>
          </p:nvPr>
        </p:nvSpPr>
        <p:spPr>
          <a:xfrm>
            <a:off x="514671" y="1700808"/>
            <a:ext cx="11004042" cy="3096344"/>
          </a:xfrm>
          <a:prstGeom prst="rect">
            <a:avLst/>
          </a:prstGeom>
        </p:spPr>
        <p:txBody>
          <a:bodyPr lIns="0" tIns="0" rIns="0" bIns="0" anchor="ctr">
            <a:noAutofit/>
          </a:bodyPr>
          <a:lstStyle>
            <a:lvl1pPr marL="0" indent="0">
              <a:lnSpc>
                <a:spcPct val="100000"/>
              </a:lnSpc>
              <a:buFontTx/>
              <a:buNone/>
              <a:defRPr sz="1200" b="0" i="0" baseline="0">
                <a:solidFill>
                  <a:schemeClr val="bg1"/>
                </a:solidFill>
              </a:defRPr>
            </a:lvl1pPr>
            <a:lvl2pPr marL="0" indent="0">
              <a:buFontTx/>
              <a:buNone/>
              <a:defRPr sz="1200" b="0" i="0" baseline="0"/>
            </a:lvl2pPr>
            <a:lvl3pPr marL="288000" indent="0">
              <a:buFontTx/>
              <a:buNone/>
              <a:defRPr sz="1200" b="0" i="0" baseline="0"/>
            </a:lvl3pPr>
            <a:lvl4pPr marL="576000" indent="0">
              <a:buFontTx/>
              <a:buNone/>
              <a:defRPr sz="1200" b="0" i="0" baseline="0"/>
            </a:lvl4pPr>
            <a:lvl5pPr marL="864000" indent="0">
              <a:buFontTx/>
              <a:buNone/>
              <a:defRPr sz="1200" b="0" i="0" baseline="0"/>
            </a:lvl5pPr>
          </a:lstStyle>
          <a:p>
            <a:pPr lvl="0"/>
            <a:r>
              <a:rPr lang="cs-CZ"/>
              <a:t>Po kliknutí můžete upravovat styly textu v předloze.</a:t>
            </a:r>
          </a:p>
        </p:txBody>
      </p:sp>
      <p:pic>
        <p:nvPicPr>
          <p:cNvPr id="18" name="Grafický objekt 17">
            <a:extLst>
              <a:ext uri="{FF2B5EF4-FFF2-40B4-BE49-F238E27FC236}">
                <a16:creationId xmlns:a16="http://schemas.microsoft.com/office/drawing/2014/main" id="{49B0EF7D-A9E2-4ED5-A67E-EB705BA4E0B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14671" y="5857200"/>
            <a:ext cx="1535142" cy="540000"/>
          </a:xfrm>
          <a:prstGeom prst="rect">
            <a:avLst/>
          </a:prstGeom>
        </p:spPr>
      </p:pic>
    </p:spTree>
    <p:extLst>
      <p:ext uri="{BB962C8B-B14F-4D97-AF65-F5344CB8AC3E}">
        <p14:creationId xmlns:p14="http://schemas.microsoft.com/office/powerpoint/2010/main" val="12060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Prázdný">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BE4F3F63-67C6-433B-8DBD-2DA7D70FC590}"/>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datum 1" hidden="1">
            <a:extLst>
              <a:ext uri="{FF2B5EF4-FFF2-40B4-BE49-F238E27FC236}">
                <a16:creationId xmlns:a16="http://schemas.microsoft.com/office/drawing/2014/main" id="{AC4DED3D-8667-47BB-BFFD-032E010E2980}"/>
              </a:ext>
            </a:extLst>
          </p:cNvPr>
          <p:cNvSpPr>
            <a:spLocks noGrp="1"/>
          </p:cNvSpPr>
          <p:nvPr>
            <p:ph type="dt" sz="half" idx="10"/>
          </p:nvPr>
        </p:nvSpPr>
        <p:spPr>
          <a:xfrm>
            <a:off x="9048328" y="6381750"/>
            <a:ext cx="2649537" cy="379950"/>
          </a:xfrm>
          <a:prstGeom prst="rect">
            <a:avLst/>
          </a:prstGeom>
        </p:spPr>
        <p:txBody>
          <a:bodyPr/>
          <a:lstStyle/>
          <a:p>
            <a:fld id="{B56CF1AF-B49F-403B-9406-AA1E1F85DD42}" type="datetime1">
              <a:rPr lang="cs-CZ" smtClean="0"/>
              <a:t>19.08.2026</a:t>
            </a:fld>
            <a:endParaRPr lang="cs-CZ"/>
          </a:p>
        </p:txBody>
      </p:sp>
      <p:sp>
        <p:nvSpPr>
          <p:cNvPr id="3" name="Zástupný symbol pro zápatí 2" hidden="1">
            <a:extLst>
              <a:ext uri="{FF2B5EF4-FFF2-40B4-BE49-F238E27FC236}">
                <a16:creationId xmlns:a16="http://schemas.microsoft.com/office/drawing/2014/main" id="{9A149DD1-F996-4282-A745-C07776BE7FA8}"/>
              </a:ext>
            </a:extLst>
          </p:cNvPr>
          <p:cNvSpPr>
            <a:spLocks noGrp="1"/>
          </p:cNvSpPr>
          <p:nvPr>
            <p:ph type="ftr" sz="quarter" idx="11"/>
          </p:nvPr>
        </p:nvSpPr>
        <p:spPr>
          <a:xfrm>
            <a:off x="514672" y="6381750"/>
            <a:ext cx="5221288" cy="379950"/>
          </a:xfrm>
          <a:prstGeom prst="rect">
            <a:avLst/>
          </a:prstGeom>
        </p:spPr>
        <p:txBody>
          <a:bodyPr/>
          <a:lstStyle/>
          <a:p>
            <a:endParaRPr lang="cs-CZ"/>
          </a:p>
        </p:txBody>
      </p:sp>
      <p:grpSp>
        <p:nvGrpSpPr>
          <p:cNvPr id="17" name="Skupina 16">
            <a:extLst>
              <a:ext uri="{FF2B5EF4-FFF2-40B4-BE49-F238E27FC236}">
                <a16:creationId xmlns:a16="http://schemas.microsoft.com/office/drawing/2014/main" id="{F3ECB128-E1CE-4CB7-86A2-7A0BEF2E542C}"/>
              </a:ext>
            </a:extLst>
          </p:cNvPr>
          <p:cNvGrpSpPr/>
          <p:nvPr userDrawn="1"/>
        </p:nvGrpSpPr>
        <p:grpSpPr>
          <a:xfrm>
            <a:off x="339234" y="458789"/>
            <a:ext cx="11519531" cy="5939715"/>
            <a:chOff x="339234" y="458789"/>
            <a:chExt cx="11519531" cy="5939715"/>
          </a:xfrm>
        </p:grpSpPr>
        <p:sp>
          <p:nvSpPr>
            <p:cNvPr id="11" name="Volný tvar: obrazec 10">
              <a:extLst>
                <a:ext uri="{FF2B5EF4-FFF2-40B4-BE49-F238E27FC236}">
                  <a16:creationId xmlns:a16="http://schemas.microsoft.com/office/drawing/2014/main" id="{90E0C6AB-5EF0-4378-B5B2-22F4B44AEDE5}"/>
                </a:ext>
              </a:extLst>
            </p:cNvPr>
            <p:cNvSpPr/>
            <p:nvPr/>
          </p:nvSpPr>
          <p:spPr>
            <a:xfrm>
              <a:off x="339234"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rgbClr val="1F576B"/>
              </a:solidFill>
              <a:prstDash val="solid"/>
              <a:miter/>
            </a:ln>
          </p:spPr>
          <p:txBody>
            <a:bodyPr rtlCol="0" anchor="ctr"/>
            <a:lstStyle/>
            <a:p>
              <a:endParaRPr lang="cs-CZ"/>
            </a:p>
          </p:txBody>
        </p:sp>
        <p:sp>
          <p:nvSpPr>
            <p:cNvPr id="16" name="Volný tvar: obrazec 15">
              <a:extLst>
                <a:ext uri="{FF2B5EF4-FFF2-40B4-BE49-F238E27FC236}">
                  <a16:creationId xmlns:a16="http://schemas.microsoft.com/office/drawing/2014/main" id="{E008A0F1-F2B2-4420-93A5-C6C11A545984}"/>
                </a:ext>
              </a:extLst>
            </p:cNvPr>
            <p:cNvSpPr/>
            <p:nvPr/>
          </p:nvSpPr>
          <p:spPr>
            <a:xfrm>
              <a:off x="11851948"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rgbClr val="1F576B"/>
              </a:solidFill>
              <a:prstDash val="solid"/>
              <a:miter/>
            </a:ln>
          </p:spPr>
          <p:txBody>
            <a:bodyPr rtlCol="0" anchor="ctr"/>
            <a:lstStyle/>
            <a:p>
              <a:endParaRPr lang="cs-CZ"/>
            </a:p>
          </p:txBody>
        </p:sp>
      </p:grpSp>
      <p:sp>
        <p:nvSpPr>
          <p:cNvPr id="13" name="Nadpis 8">
            <a:extLst>
              <a:ext uri="{FF2B5EF4-FFF2-40B4-BE49-F238E27FC236}">
                <a16:creationId xmlns:a16="http://schemas.microsoft.com/office/drawing/2014/main" id="{4DABC736-6B7F-498C-B9EC-4C5EE192BA61}"/>
              </a:ext>
            </a:extLst>
          </p:cNvPr>
          <p:cNvSpPr>
            <a:spLocks noGrp="1"/>
          </p:cNvSpPr>
          <p:nvPr>
            <p:ph type="title"/>
          </p:nvPr>
        </p:nvSpPr>
        <p:spPr>
          <a:xfrm>
            <a:off x="514671" y="584672"/>
            <a:ext cx="3485031" cy="900112"/>
          </a:xfrm>
        </p:spPr>
        <p:txBody>
          <a:bodyPr/>
          <a:lstStyle>
            <a:lvl1pPr>
              <a:defRPr>
                <a:solidFill>
                  <a:srgbClr val="1F576B"/>
                </a:solidFill>
              </a:defRPr>
            </a:lvl1pPr>
          </a:lstStyle>
          <a:p>
            <a:r>
              <a:rPr lang="cs-CZ" dirty="0"/>
              <a:t>Kliknutím lze upravit styl.</a:t>
            </a:r>
          </a:p>
        </p:txBody>
      </p:sp>
      <p:sp>
        <p:nvSpPr>
          <p:cNvPr id="14" name="Zástupný text 33">
            <a:extLst>
              <a:ext uri="{FF2B5EF4-FFF2-40B4-BE49-F238E27FC236}">
                <a16:creationId xmlns:a16="http://schemas.microsoft.com/office/drawing/2014/main" id="{B23827EC-D953-478C-9D37-DC056DF25E67}"/>
              </a:ext>
            </a:extLst>
          </p:cNvPr>
          <p:cNvSpPr>
            <a:spLocks noGrp="1"/>
          </p:cNvSpPr>
          <p:nvPr>
            <p:ph type="body" sz="quarter" idx="12"/>
          </p:nvPr>
        </p:nvSpPr>
        <p:spPr>
          <a:xfrm>
            <a:off x="514671" y="1700808"/>
            <a:ext cx="11004042" cy="3096344"/>
          </a:xfrm>
          <a:prstGeom prst="rect">
            <a:avLst/>
          </a:prstGeom>
        </p:spPr>
        <p:txBody>
          <a:bodyPr lIns="0" tIns="0" rIns="0" bIns="0" anchor="ctr">
            <a:noAutofit/>
          </a:bodyPr>
          <a:lstStyle>
            <a:lvl1pPr marL="0" indent="0">
              <a:lnSpc>
                <a:spcPct val="100000"/>
              </a:lnSpc>
              <a:buFontTx/>
              <a:buNone/>
              <a:defRPr sz="1200" b="0" i="0" baseline="0">
                <a:solidFill>
                  <a:srgbClr val="1F576B"/>
                </a:solidFill>
              </a:defRPr>
            </a:lvl1pPr>
            <a:lvl2pPr marL="0" indent="0">
              <a:buFontTx/>
              <a:buNone/>
              <a:defRPr sz="1200" b="0" i="0" baseline="0"/>
            </a:lvl2pPr>
            <a:lvl3pPr marL="288000" indent="0">
              <a:buFontTx/>
              <a:buNone/>
              <a:defRPr sz="1200" b="0" i="0" baseline="0"/>
            </a:lvl3pPr>
            <a:lvl4pPr marL="576000" indent="0">
              <a:buFontTx/>
              <a:buNone/>
              <a:defRPr sz="1200" b="0" i="0" baseline="0"/>
            </a:lvl4pPr>
            <a:lvl5pPr marL="864000" indent="0">
              <a:buFontTx/>
              <a:buNone/>
              <a:defRPr sz="1200" b="0" i="0" baseline="0"/>
            </a:lvl5pPr>
          </a:lstStyle>
          <a:p>
            <a:pPr lvl="0"/>
            <a:r>
              <a:rPr lang="cs-CZ"/>
              <a:t>Po kliknutí můžete upravovat styly textu v předloze.</a:t>
            </a:r>
          </a:p>
        </p:txBody>
      </p:sp>
      <p:pic>
        <p:nvPicPr>
          <p:cNvPr id="18" name="Grafický objekt 17">
            <a:extLst>
              <a:ext uri="{FF2B5EF4-FFF2-40B4-BE49-F238E27FC236}">
                <a16:creationId xmlns:a16="http://schemas.microsoft.com/office/drawing/2014/main" id="{49B0EF7D-A9E2-4ED5-A67E-EB705BA4E0B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14671" y="5858504"/>
            <a:ext cx="1535142" cy="540000"/>
          </a:xfrm>
          <a:prstGeom prst="rect">
            <a:avLst/>
          </a:prstGeom>
        </p:spPr>
      </p:pic>
    </p:spTree>
    <p:extLst>
      <p:ext uri="{BB962C8B-B14F-4D97-AF65-F5344CB8AC3E}">
        <p14:creationId xmlns:p14="http://schemas.microsoft.com/office/powerpoint/2010/main" val="1109490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 sekce s odrážkami vedle sebe">
    <p:spTree>
      <p:nvGrpSpPr>
        <p:cNvPr id="1" name=""/>
        <p:cNvGrpSpPr/>
        <p:nvPr/>
      </p:nvGrpSpPr>
      <p:grpSpPr>
        <a:xfrm>
          <a:off x="0" y="0"/>
          <a:ext cx="0" cy="0"/>
          <a:chOff x="0" y="0"/>
          <a:chExt cx="0" cy="0"/>
        </a:xfrm>
      </p:grpSpPr>
      <p:pic>
        <p:nvPicPr>
          <p:cNvPr id="14" name="Grafický objekt 13">
            <a:extLst>
              <a:ext uri="{FF2B5EF4-FFF2-40B4-BE49-F238E27FC236}">
                <a16:creationId xmlns:a16="http://schemas.microsoft.com/office/drawing/2014/main" id="{318C9709-268C-465E-AF8F-85DEE26CFAF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14671" y="5857200"/>
            <a:ext cx="1535142" cy="540000"/>
          </a:xfrm>
          <a:prstGeom prst="rect">
            <a:avLst/>
          </a:prstGeom>
        </p:spPr>
      </p:pic>
      <p:sp>
        <p:nvSpPr>
          <p:cNvPr id="4" name="Zástupný obsah 3">
            <a:extLst>
              <a:ext uri="{FF2B5EF4-FFF2-40B4-BE49-F238E27FC236}">
                <a16:creationId xmlns:a16="http://schemas.microsoft.com/office/drawing/2014/main" id="{6E227EC2-DDFF-4285-8002-B585D977BB8C}"/>
              </a:ext>
            </a:extLst>
          </p:cNvPr>
          <p:cNvSpPr>
            <a:spLocks noGrp="1"/>
          </p:cNvSpPr>
          <p:nvPr>
            <p:ph sz="half" idx="2"/>
          </p:nvPr>
        </p:nvSpPr>
        <p:spPr>
          <a:xfrm>
            <a:off x="6306447" y="2999881"/>
            <a:ext cx="5334169" cy="2373335"/>
          </a:xfrm>
          <a:prstGeom prst="rect">
            <a:avLst/>
          </a:prstGeom>
        </p:spPr>
        <p:txBody>
          <a:bodyPr vert="horz" lIns="0" tIns="0" rIns="0" bIns="0" rtlCol="0">
            <a:normAutofit/>
          </a:bodyPr>
          <a:lstStyle>
            <a:lvl1pPr>
              <a:defRPr lang="cs-CZ" sz="1600" dirty="0"/>
            </a:lvl1pPr>
            <a:lvl2pPr>
              <a:defRPr lang="cs-CZ" sz="1600" b="0" spc="20" dirty="0"/>
            </a:lvl2pPr>
            <a:lvl3pPr>
              <a:defRPr lang="cs-CZ" sz="1600" b="0" spc="20" dirty="0"/>
            </a:lvl3pPr>
            <a:lvl4pPr>
              <a:defRPr lang="cs-CZ" sz="1600" b="0" spc="20" dirty="0"/>
            </a:lvl4pPr>
            <a:lvl5pPr>
              <a:defRPr lang="cs-CZ" sz="1600" b="0" spc="20" dirty="0"/>
            </a:lvl5pPr>
          </a:lstStyle>
          <a:p>
            <a:pPr lvl="0">
              <a:spcAft>
                <a:spcPts val="1200"/>
              </a:spcAft>
            </a:pPr>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3" name="Zástupný obsah 2">
            <a:extLst>
              <a:ext uri="{FF2B5EF4-FFF2-40B4-BE49-F238E27FC236}">
                <a16:creationId xmlns:a16="http://schemas.microsoft.com/office/drawing/2014/main" id="{FF3BC60C-62D3-48FA-8EB4-FF3A52CD3D94}"/>
              </a:ext>
            </a:extLst>
          </p:cNvPr>
          <p:cNvSpPr>
            <a:spLocks noGrp="1"/>
          </p:cNvSpPr>
          <p:nvPr>
            <p:ph sz="half" idx="1"/>
          </p:nvPr>
        </p:nvSpPr>
        <p:spPr>
          <a:xfrm>
            <a:off x="514671" y="2989090"/>
            <a:ext cx="5221287" cy="2375621"/>
          </a:xfrm>
          <a:prstGeom prst="rect">
            <a:avLst/>
          </a:prstGeom>
        </p:spPr>
        <p:txBody>
          <a:bodyPr/>
          <a:lstStyle>
            <a:lvl1pPr>
              <a:spcAft>
                <a:spcPts val="1200"/>
              </a:spcAft>
              <a:defRPr sz="1600" b="1" i="0" baseline="0">
                <a:solidFill>
                  <a:schemeClr val="tx1"/>
                </a:solidFill>
              </a:defRPr>
            </a:lvl1pPr>
            <a:lvl2pPr>
              <a:defRPr sz="1600" b="0" i="0" spc="20" baseline="0"/>
            </a:lvl2pPr>
            <a:lvl3pPr>
              <a:defRPr sz="1600" b="0" i="0" spc="20" baseline="0"/>
            </a:lvl3pPr>
            <a:lvl4pPr>
              <a:defRPr sz="1600" b="0" i="0" spc="20" baseline="0"/>
            </a:lvl4pPr>
            <a:lvl5pPr>
              <a:defRPr sz="1600" b="0" i="0" spc="20" baseline="0"/>
            </a:lvl5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22" name="Zástupný text 2">
            <a:extLst>
              <a:ext uri="{FF2B5EF4-FFF2-40B4-BE49-F238E27FC236}">
                <a16:creationId xmlns:a16="http://schemas.microsoft.com/office/drawing/2014/main" id="{C522861B-E4DE-48EA-B978-6EE5FF6D7211}"/>
              </a:ext>
            </a:extLst>
          </p:cNvPr>
          <p:cNvSpPr>
            <a:spLocks noGrp="1"/>
          </p:cNvSpPr>
          <p:nvPr>
            <p:ph idx="12"/>
          </p:nvPr>
        </p:nvSpPr>
        <p:spPr>
          <a:xfrm>
            <a:off x="514672" y="1620000"/>
            <a:ext cx="3485031" cy="952780"/>
          </a:xfrm>
          <a:prstGeom prst="rect">
            <a:avLst/>
          </a:prstGeom>
        </p:spPr>
        <p:txBody>
          <a:bodyPr vert="horz" lIns="0" tIns="0" rIns="0" bIns="0" rtlCol="0">
            <a:normAutofit/>
          </a:bodyPr>
          <a:lstStyle/>
          <a:p>
            <a:pPr lvl="0"/>
            <a:r>
              <a:rPr lang="cs-CZ"/>
              <a:t>Po kliknutí můžete upravovat styly textu v předloze.</a:t>
            </a:r>
          </a:p>
        </p:txBody>
      </p:sp>
      <p:sp>
        <p:nvSpPr>
          <p:cNvPr id="9" name="Nadpis 8">
            <a:extLst>
              <a:ext uri="{FF2B5EF4-FFF2-40B4-BE49-F238E27FC236}">
                <a16:creationId xmlns:a16="http://schemas.microsoft.com/office/drawing/2014/main" id="{294C25EC-0FD8-4A9F-9B7A-5F2738FB6116}"/>
              </a:ext>
            </a:extLst>
          </p:cNvPr>
          <p:cNvSpPr>
            <a:spLocks noGrp="1"/>
          </p:cNvSpPr>
          <p:nvPr>
            <p:ph type="title"/>
          </p:nvPr>
        </p:nvSpPr>
        <p:spPr>
          <a:xfrm>
            <a:off x="514671" y="583200"/>
            <a:ext cx="3485031" cy="900112"/>
          </a:xfrm>
        </p:spPr>
        <p:txBody>
          <a:bodyPr/>
          <a:lstStyle/>
          <a:p>
            <a:r>
              <a:rPr lang="cs-CZ"/>
              <a:t>Kliknutím lze upravit styl.</a:t>
            </a:r>
          </a:p>
        </p:txBody>
      </p:sp>
      <p:sp>
        <p:nvSpPr>
          <p:cNvPr id="2" name="Volný tvar: obrazec 1">
            <a:extLst>
              <a:ext uri="{FF2B5EF4-FFF2-40B4-BE49-F238E27FC236}">
                <a16:creationId xmlns:a16="http://schemas.microsoft.com/office/drawing/2014/main" id="{91345932-F701-A9AB-1615-8059F13439E9}"/>
              </a:ext>
            </a:extLst>
          </p:cNvPr>
          <p:cNvSpPr/>
          <p:nvPr userDrawn="1"/>
        </p:nvSpPr>
        <p:spPr>
          <a:xfrm>
            <a:off x="339234"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chemeClr val="tx1"/>
            </a:solidFill>
            <a:prstDash val="solid"/>
            <a:miter/>
          </a:ln>
        </p:spPr>
        <p:txBody>
          <a:bodyPr rtlCol="0" anchor="ctr"/>
          <a:lstStyle/>
          <a:p>
            <a:endParaRPr lang="cs-CZ"/>
          </a:p>
        </p:txBody>
      </p:sp>
      <p:sp>
        <p:nvSpPr>
          <p:cNvPr id="5" name="Volný tvar: obrazec 4">
            <a:extLst>
              <a:ext uri="{FF2B5EF4-FFF2-40B4-BE49-F238E27FC236}">
                <a16:creationId xmlns:a16="http://schemas.microsoft.com/office/drawing/2014/main" id="{64D33902-260F-C505-31E9-724B8C4D49E2}"/>
              </a:ext>
            </a:extLst>
          </p:cNvPr>
          <p:cNvSpPr/>
          <p:nvPr userDrawn="1"/>
        </p:nvSpPr>
        <p:spPr>
          <a:xfrm>
            <a:off x="11851948" y="458789"/>
            <a:ext cx="6817" cy="5939715"/>
          </a:xfrm>
          <a:custGeom>
            <a:avLst/>
            <a:gdLst>
              <a:gd name="connsiteX0" fmla="*/ -1633 w 6817"/>
              <a:gd name="connsiteY0" fmla="*/ -5760 h 5939715"/>
              <a:gd name="connsiteX1" fmla="*/ -1633 w 6817"/>
              <a:gd name="connsiteY1" fmla="*/ 5933956 h 5939715"/>
            </a:gdLst>
            <a:ahLst/>
            <a:cxnLst>
              <a:cxn ang="0">
                <a:pos x="connsiteX0" y="connsiteY0"/>
              </a:cxn>
              <a:cxn ang="0">
                <a:pos x="connsiteX1" y="connsiteY1"/>
              </a:cxn>
            </a:cxnLst>
            <a:rect l="l" t="t" r="r" b="b"/>
            <a:pathLst>
              <a:path w="6817" h="5939715">
                <a:moveTo>
                  <a:pt x="-1633" y="-5760"/>
                </a:moveTo>
                <a:lnTo>
                  <a:pt x="-1633" y="5933956"/>
                </a:lnTo>
              </a:path>
            </a:pathLst>
          </a:custGeom>
          <a:noFill/>
          <a:ln w="15875" cap="flat">
            <a:solidFill>
              <a:srgbClr val="1F576B"/>
            </a:solidFill>
            <a:prstDash val="solid"/>
            <a:miter/>
          </a:ln>
        </p:spPr>
        <p:txBody>
          <a:bodyPr rtlCol="0" anchor="ctr"/>
          <a:lstStyle/>
          <a:p>
            <a:endParaRPr lang="cs-CZ"/>
          </a:p>
        </p:txBody>
      </p:sp>
    </p:spTree>
    <p:extLst>
      <p:ext uri="{BB962C8B-B14F-4D97-AF65-F5344CB8AC3E}">
        <p14:creationId xmlns:p14="http://schemas.microsoft.com/office/powerpoint/2010/main" val="469394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image" Target="../media/image1.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Grafický objekt 8">
            <a:extLst>
              <a:ext uri="{FF2B5EF4-FFF2-40B4-BE49-F238E27FC236}">
                <a16:creationId xmlns:a16="http://schemas.microsoft.com/office/drawing/2014/main" id="{970D2B24-EA1C-457A-A41D-447F16431D18}"/>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335225" y="437111"/>
            <a:ext cx="11521550" cy="5983779"/>
          </a:xfrm>
          <a:prstGeom prst="rect">
            <a:avLst/>
          </a:prstGeom>
        </p:spPr>
      </p:pic>
      <p:sp>
        <p:nvSpPr>
          <p:cNvPr id="2" name="Zástupný nadpis 1">
            <a:extLst>
              <a:ext uri="{FF2B5EF4-FFF2-40B4-BE49-F238E27FC236}">
                <a16:creationId xmlns:a16="http://schemas.microsoft.com/office/drawing/2014/main" id="{4BED11FF-3D59-468A-AAC4-B3B455528AF5}"/>
              </a:ext>
            </a:extLst>
          </p:cNvPr>
          <p:cNvSpPr>
            <a:spLocks noGrp="1"/>
          </p:cNvSpPr>
          <p:nvPr>
            <p:ph type="title"/>
          </p:nvPr>
        </p:nvSpPr>
        <p:spPr>
          <a:xfrm>
            <a:off x="514673" y="620688"/>
            <a:ext cx="3485031" cy="900112"/>
          </a:xfrm>
          <a:prstGeom prst="rect">
            <a:avLst/>
          </a:prstGeom>
        </p:spPr>
        <p:txBody>
          <a:bodyPr vert="horz" lIns="0" tIns="0" rIns="0" bIns="0" rtlCol="0" anchor="b" anchorCtr="0">
            <a:normAutofit/>
          </a:bodyPr>
          <a:lstStyle/>
          <a:p>
            <a:r>
              <a:rPr lang="cs-CZ"/>
              <a:t>Kliknutím lze</a:t>
            </a:r>
            <a:br>
              <a:rPr lang="cs-CZ"/>
            </a:br>
            <a:r>
              <a:rPr lang="cs-CZ"/>
              <a:t>upravit styl.</a:t>
            </a:r>
          </a:p>
        </p:txBody>
      </p:sp>
      <p:sp>
        <p:nvSpPr>
          <p:cNvPr id="6" name="Zástupný symbol pro datum 4">
            <a:extLst>
              <a:ext uri="{FF2B5EF4-FFF2-40B4-BE49-F238E27FC236}">
                <a16:creationId xmlns:a16="http://schemas.microsoft.com/office/drawing/2014/main" id="{C708A7B0-EF81-4144-9FB1-461FEC3D7D18}"/>
              </a:ext>
            </a:extLst>
          </p:cNvPr>
          <p:cNvSpPr txBox="1">
            <a:spLocks/>
          </p:cNvSpPr>
          <p:nvPr userDrawn="1"/>
        </p:nvSpPr>
        <p:spPr>
          <a:xfrm>
            <a:off x="8976320" y="600137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pPr/>
              <a:t>19.08.2026</a:t>
            </a:fld>
            <a:endParaRPr lang="cs-CZ"/>
          </a:p>
        </p:txBody>
      </p:sp>
      <p:pic>
        <p:nvPicPr>
          <p:cNvPr id="7" name="Grafický objekt 6">
            <a:extLst>
              <a:ext uri="{FF2B5EF4-FFF2-40B4-BE49-F238E27FC236}">
                <a16:creationId xmlns:a16="http://schemas.microsoft.com/office/drawing/2014/main" id="{F7991F76-3081-4DFE-B972-E81C3251D5D4}"/>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14671" y="5661248"/>
            <a:ext cx="2011281" cy="707486"/>
          </a:xfrm>
          <a:prstGeom prst="rect">
            <a:avLst/>
          </a:prstGeom>
        </p:spPr>
      </p:pic>
    </p:spTree>
    <p:extLst>
      <p:ext uri="{BB962C8B-B14F-4D97-AF65-F5344CB8AC3E}">
        <p14:creationId xmlns:p14="http://schemas.microsoft.com/office/powerpoint/2010/main" val="2645385992"/>
      </p:ext>
    </p:extLst>
  </p:cSld>
  <p:clrMap bg1="lt1" tx1="dk1" bg2="lt2" tx2="dk2" accent1="accent1" accent2="accent2" accent3="accent3" accent4="accent4" accent5="accent5" accent6="accent6" hlink="hlink" folHlink="folHlink"/>
  <p:sldLayoutIdLst>
    <p:sldLayoutId id="2147483713" r:id="rId1"/>
    <p:sldLayoutId id="2147483718" r:id="rId2"/>
    <p:sldLayoutId id="2147483723" r:id="rId3"/>
    <p:sldLayoutId id="2147483724" r:id="rId4"/>
    <p:sldLayoutId id="2147483652" r:id="rId5"/>
  </p:sldLayoutIdLst>
  <p:hf sldNum="0" hdr="0"/>
  <p:txStyles>
    <p:titleStyle>
      <a:lvl1pPr algn="l" defTabSz="914400" rtl="0" eaLnBrk="1" latinLnBrk="0" hangingPunct="1">
        <a:lnSpc>
          <a:spcPct val="90000"/>
        </a:lnSpc>
        <a:spcBef>
          <a:spcPct val="0"/>
        </a:spcBef>
        <a:buNone/>
        <a:defRPr sz="3200" b="1" kern="1200" spc="15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120000"/>
        </a:lnSpc>
        <a:spcBef>
          <a:spcPts val="0"/>
        </a:spcBef>
        <a:buFontTx/>
        <a:buNone/>
        <a:defRPr sz="1800" b="1" i="0" kern="1200" spc="30" baseline="0">
          <a:solidFill>
            <a:schemeClr val="tx1"/>
          </a:solidFill>
          <a:latin typeface="Arial" panose="020B0604020202020204" pitchFamily="34" charset="0"/>
          <a:ea typeface="+mn-ea"/>
          <a:cs typeface="+mn-cs"/>
        </a:defRPr>
      </a:lvl1pPr>
      <a:lvl2pPr marL="288000" indent="-288000" algn="l" defTabSz="914400" rtl="0" eaLnBrk="1" latinLnBrk="0" hangingPunct="1">
        <a:lnSpc>
          <a:spcPct val="114000"/>
        </a:lnSpc>
        <a:spcBef>
          <a:spcPts val="0"/>
        </a:spcBef>
        <a:buFont typeface="Arial" panose="020B0604020202020204" pitchFamily="34" charset="0"/>
        <a:buChar char="•"/>
        <a:defRPr sz="2400" b="1" i="0" kern="1200" spc="60" baseline="0">
          <a:solidFill>
            <a:schemeClr val="tx1"/>
          </a:solidFill>
          <a:latin typeface="Arial" panose="020B0604020202020204" pitchFamily="34" charset="0"/>
          <a:ea typeface="+mn-ea"/>
          <a:cs typeface="+mn-cs"/>
        </a:defRPr>
      </a:lvl2pPr>
      <a:lvl3pPr marL="576000" indent="-288000" algn="l" defTabSz="914400" rtl="0" eaLnBrk="1" latinLnBrk="0" hangingPunct="1">
        <a:lnSpc>
          <a:spcPct val="114000"/>
        </a:lnSpc>
        <a:spcBef>
          <a:spcPts val="0"/>
        </a:spcBef>
        <a:buClr>
          <a:schemeClr val="tx2"/>
        </a:buClr>
        <a:buFont typeface="Arial" panose="020B0604020202020204" pitchFamily="34" charset="0"/>
        <a:buChar char="•"/>
        <a:defRPr sz="2400" b="1" i="0" kern="1200" spc="60" baseline="0">
          <a:solidFill>
            <a:schemeClr val="tx1"/>
          </a:solidFill>
          <a:latin typeface="Arial" panose="020B0604020202020204" pitchFamily="34" charset="0"/>
          <a:ea typeface="+mn-ea"/>
          <a:cs typeface="+mn-cs"/>
        </a:defRPr>
      </a:lvl3pPr>
      <a:lvl4pPr marL="864000" indent="-288000" algn="l" defTabSz="914400" rtl="0" eaLnBrk="1" latinLnBrk="0" hangingPunct="1">
        <a:lnSpc>
          <a:spcPct val="114000"/>
        </a:lnSpc>
        <a:spcBef>
          <a:spcPts val="0"/>
        </a:spcBef>
        <a:buClr>
          <a:schemeClr val="tx2"/>
        </a:buClr>
        <a:buFont typeface="Arial" panose="020B0604020202020204" pitchFamily="34" charset="0"/>
        <a:buChar char="•"/>
        <a:defRPr sz="2400" b="1" i="0" kern="1200" spc="60" baseline="0">
          <a:solidFill>
            <a:schemeClr val="tx1"/>
          </a:solidFill>
          <a:latin typeface="Arial" panose="020B0604020202020204" pitchFamily="34" charset="0"/>
          <a:ea typeface="+mn-ea"/>
          <a:cs typeface="+mn-cs"/>
        </a:defRPr>
      </a:lvl4pPr>
      <a:lvl5pPr marL="1152000" indent="-288000" algn="l" defTabSz="914400" rtl="0" eaLnBrk="1" latinLnBrk="0" hangingPunct="1">
        <a:lnSpc>
          <a:spcPct val="114000"/>
        </a:lnSpc>
        <a:spcBef>
          <a:spcPts val="0"/>
        </a:spcBef>
        <a:buClr>
          <a:schemeClr val="tx2"/>
        </a:buClr>
        <a:buFont typeface="Arial" panose="020B0604020202020204" pitchFamily="34" charset="0"/>
        <a:buChar char="•"/>
        <a:defRPr sz="2400" b="1" i="0" kern="1200" spc="6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sv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42.jpeg"/><Relationship Id="rId5" Type="http://schemas.openxmlformats.org/officeDocument/2006/relationships/image" Target="../media/image10.sv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8F4900-4ABE-4452-8331-CB34384FCDE9}"/>
              </a:ext>
            </a:extLst>
          </p:cNvPr>
          <p:cNvSpPr>
            <a:spLocks noGrp="1"/>
          </p:cNvSpPr>
          <p:nvPr>
            <p:ph type="title"/>
          </p:nvPr>
        </p:nvSpPr>
        <p:spPr>
          <a:xfrm>
            <a:off x="479425" y="3305175"/>
            <a:ext cx="11319048" cy="1859440"/>
          </a:xfrm>
        </p:spPr>
        <p:txBody>
          <a:bodyPr>
            <a:normAutofit/>
          </a:bodyPr>
          <a:lstStyle/>
          <a:p>
            <a:r>
              <a:rPr lang="cs-CZ" dirty="0"/>
              <a:t>MAKROEKONOMICKÁ </a:t>
            </a:r>
            <a:r>
              <a:rPr lang="cs-CZ"/>
              <a:t>PROGNÓZA ČBA Q3 2026</a:t>
            </a:r>
            <a:br>
              <a:rPr lang="cs-CZ" dirty="0"/>
            </a:br>
            <a:br>
              <a:rPr lang="cs-CZ" sz="2000" dirty="0"/>
            </a:br>
            <a:r>
              <a:rPr lang="cs-CZ" sz="1800" dirty="0"/>
              <a:t>aneb k vývoji českého hospodářství v letech 2026-2027 z pohledu bankovního sektoru</a:t>
            </a:r>
            <a:br>
              <a:rPr lang="cs-CZ" sz="3200" dirty="0"/>
            </a:br>
            <a:endParaRPr lang="cs-CZ" dirty="0"/>
          </a:p>
        </p:txBody>
      </p:sp>
      <p:sp>
        <p:nvSpPr>
          <p:cNvPr id="3" name="Nadpis 1">
            <a:extLst>
              <a:ext uri="{FF2B5EF4-FFF2-40B4-BE49-F238E27FC236}">
                <a16:creationId xmlns:a16="http://schemas.microsoft.com/office/drawing/2014/main" id="{38A0016A-1B71-5734-26F8-EB5A99B07173}"/>
              </a:ext>
            </a:extLst>
          </p:cNvPr>
          <p:cNvSpPr txBox="1">
            <a:spLocks/>
          </p:cNvSpPr>
          <p:nvPr/>
        </p:nvSpPr>
        <p:spPr>
          <a:xfrm>
            <a:off x="10230172" y="5867747"/>
            <a:ext cx="1440160" cy="347344"/>
          </a:xfrm>
          <a:prstGeom prst="rect">
            <a:avLst/>
          </a:prstGeom>
        </p:spPr>
        <p:txBody>
          <a:bodyPr vert="horz" lIns="0" tIns="0" rIns="0" bIns="0" rtlCol="0" anchor="b" anchorCtr="0">
            <a:normAutofit fontScale="92500"/>
          </a:bodyPr>
          <a:lstStyle>
            <a:lvl1pPr algn="l" defTabSz="914400" rtl="0" eaLnBrk="1" latinLnBrk="0" hangingPunct="1">
              <a:lnSpc>
                <a:spcPct val="90000"/>
              </a:lnSpc>
              <a:spcBef>
                <a:spcPct val="0"/>
              </a:spcBef>
              <a:buNone/>
              <a:defRPr lang="cs-CZ" sz="3200" b="1" kern="1200" spc="150" baseline="0" dirty="0">
                <a:solidFill>
                  <a:schemeClr val="bg1"/>
                </a:solidFill>
                <a:latin typeface="Arial" panose="020B0604020202020204" pitchFamily="34" charset="0"/>
                <a:ea typeface="+mj-ea"/>
                <a:cs typeface="+mj-cs"/>
              </a:defRPr>
            </a:lvl1pPr>
          </a:lstStyle>
          <a:p>
            <a:r>
              <a:rPr lang="cs-CZ" sz="1600" dirty="0"/>
              <a:t>19 / 08 / 2026</a:t>
            </a:r>
          </a:p>
        </p:txBody>
      </p:sp>
    </p:spTree>
    <p:extLst>
      <p:ext uri="{BB962C8B-B14F-4D97-AF65-F5344CB8AC3E}">
        <p14:creationId xmlns:p14="http://schemas.microsoft.com/office/powerpoint/2010/main" val="2436994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3F6E9-7283-237D-16D6-E44D15933B3D}"/>
            </a:ext>
          </a:extLst>
        </p:cNvPr>
        <p:cNvGrpSpPr/>
        <p:nvPr/>
      </p:nvGrpSpPr>
      <p:grpSpPr>
        <a:xfrm>
          <a:off x="0" y="0"/>
          <a:ext cx="0" cy="0"/>
          <a:chOff x="0" y="0"/>
          <a:chExt cx="0" cy="0"/>
        </a:xfrm>
      </p:grpSpPr>
      <p:sp>
        <p:nvSpPr>
          <p:cNvPr id="2" name="Zástupný symbol pro datum 4">
            <a:extLst>
              <a:ext uri="{FF2B5EF4-FFF2-40B4-BE49-F238E27FC236}">
                <a16:creationId xmlns:a16="http://schemas.microsoft.com/office/drawing/2014/main" id="{0D0148B5-2505-32C5-CD87-F486FE5ED16C}"/>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19.08.2026</a:t>
            </a:fld>
            <a:endParaRPr lang="cs-CZ" dirty="0">
              <a:solidFill>
                <a:schemeClr val="bg1"/>
              </a:solidFill>
            </a:endParaRPr>
          </a:p>
        </p:txBody>
      </p:sp>
      <p:sp>
        <p:nvSpPr>
          <p:cNvPr id="9" name="TextovéPole 2">
            <a:extLst>
              <a:ext uri="{FF2B5EF4-FFF2-40B4-BE49-F238E27FC236}">
                <a16:creationId xmlns:a16="http://schemas.microsoft.com/office/drawing/2014/main" id="{7033DED1-AF03-A50C-8CA0-5AFB9F2C14D9}"/>
              </a:ext>
            </a:extLst>
          </p:cNvPr>
          <p:cNvSpPr txBox="1"/>
          <p:nvPr/>
        </p:nvSpPr>
        <p:spPr>
          <a:xfrm>
            <a:off x="368385" y="603297"/>
            <a:ext cx="5756853" cy="677108"/>
          </a:xfrm>
          <a:prstGeom prst="rect">
            <a:avLst/>
          </a:prstGeom>
          <a:noFill/>
        </p:spPr>
        <p:txBody>
          <a:bodyPr wrap="square" rtlCol="0">
            <a:spAutoFit/>
          </a:bodyPr>
          <a:lstStyle/>
          <a:p>
            <a:r>
              <a:rPr lang="cs-CZ" sz="1900" b="1" dirty="0">
                <a:solidFill>
                  <a:srgbClr val="0F5969"/>
                </a:solidFill>
                <a:latin typeface="Poppins" panose="00000500000000000000" pitchFamily="2" charset="-18"/>
                <a:cs typeface="Poppins" panose="00000500000000000000" pitchFamily="2" charset="-18"/>
              </a:rPr>
              <a:t>Dřívější návrat reálné hrubé mzdy na </a:t>
            </a:r>
            <a:r>
              <a:rPr lang="cs-CZ" sz="1900" b="1" dirty="0" err="1">
                <a:solidFill>
                  <a:srgbClr val="0F5969"/>
                </a:solidFill>
                <a:latin typeface="Poppins" panose="00000500000000000000" pitchFamily="2" charset="-18"/>
                <a:cs typeface="Poppins" panose="00000500000000000000" pitchFamily="2" charset="-18"/>
              </a:rPr>
              <a:t>předcovidová</a:t>
            </a:r>
            <a:r>
              <a:rPr lang="cs-CZ" sz="1900" b="1" dirty="0">
                <a:solidFill>
                  <a:srgbClr val="0F5969"/>
                </a:solidFill>
                <a:latin typeface="Poppins" panose="00000500000000000000" pitchFamily="2" charset="-18"/>
                <a:cs typeface="Poppins" panose="00000500000000000000" pitchFamily="2" charset="-18"/>
              </a:rPr>
              <a:t> maxima</a:t>
            </a:r>
          </a:p>
        </p:txBody>
      </p:sp>
      <p:sp>
        <p:nvSpPr>
          <p:cNvPr id="12" name="Zástupný symbol pro datum 4">
            <a:extLst>
              <a:ext uri="{FF2B5EF4-FFF2-40B4-BE49-F238E27FC236}">
                <a16:creationId xmlns:a16="http://schemas.microsoft.com/office/drawing/2014/main" id="{0BF9A4E6-00F6-EBBB-FA00-8B12812A430B}"/>
              </a:ext>
            </a:extLst>
          </p:cNvPr>
          <p:cNvSpPr txBox="1">
            <a:spLocks/>
          </p:cNvSpPr>
          <p:nvPr/>
        </p:nvSpPr>
        <p:spPr>
          <a:xfrm>
            <a:off x="6554086" y="6144012"/>
            <a:ext cx="5015917"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dirty="0">
                <a:solidFill>
                  <a:srgbClr val="1F576B"/>
                </a:solidFill>
              </a:rPr>
              <a:t>Zdroj: ČSÚ, </a:t>
            </a:r>
            <a:r>
              <a:rPr lang="cs-CZ">
                <a:solidFill>
                  <a:srgbClr val="1F576B"/>
                </a:solidFill>
              </a:rPr>
              <a:t>Česká bankovní asociace</a:t>
            </a:r>
            <a:endParaRPr lang="cs-CZ" dirty="0">
              <a:solidFill>
                <a:srgbClr val="1F576B"/>
              </a:solidFill>
            </a:endParaRPr>
          </a:p>
        </p:txBody>
      </p:sp>
      <p:sp>
        <p:nvSpPr>
          <p:cNvPr id="3" name="TextovéPole 2">
            <a:extLst>
              <a:ext uri="{FF2B5EF4-FFF2-40B4-BE49-F238E27FC236}">
                <a16:creationId xmlns:a16="http://schemas.microsoft.com/office/drawing/2014/main" id="{7AAB0ECC-162F-619A-DDCA-3B9BCED01861}"/>
              </a:ext>
            </a:extLst>
          </p:cNvPr>
          <p:cNvSpPr txBox="1"/>
          <p:nvPr/>
        </p:nvSpPr>
        <p:spPr>
          <a:xfrm>
            <a:off x="6125238" y="623575"/>
            <a:ext cx="5730240" cy="384721"/>
          </a:xfrm>
          <a:prstGeom prst="rect">
            <a:avLst/>
          </a:prstGeom>
          <a:noFill/>
        </p:spPr>
        <p:txBody>
          <a:bodyPr wrap="square" rtlCol="0">
            <a:spAutoFit/>
          </a:bodyPr>
          <a:lstStyle/>
          <a:p>
            <a:r>
              <a:rPr lang="cs-CZ" sz="1900" b="1" dirty="0">
                <a:solidFill>
                  <a:srgbClr val="0F5969"/>
                </a:solidFill>
                <a:latin typeface="Poppins" panose="00000500000000000000" pitchFamily="2" charset="-18"/>
                <a:cs typeface="Poppins" panose="00000500000000000000" pitchFamily="2" charset="-18"/>
              </a:rPr>
              <a:t>Při stále vysoké míře úspor domácností</a:t>
            </a:r>
          </a:p>
        </p:txBody>
      </p:sp>
      <p:pic>
        <p:nvPicPr>
          <p:cNvPr id="8" name="Picture 7">
            <a:extLst>
              <a:ext uri="{FF2B5EF4-FFF2-40B4-BE49-F238E27FC236}">
                <a16:creationId xmlns:a16="http://schemas.microsoft.com/office/drawing/2014/main" id="{2D63824B-F259-C833-BA2D-87EB92F37368}"/>
              </a:ext>
            </a:extLst>
          </p:cNvPr>
          <p:cNvPicPr>
            <a:picLocks noChangeAspect="1"/>
          </p:cNvPicPr>
          <p:nvPr/>
        </p:nvPicPr>
        <p:blipFill>
          <a:blip r:embed="rId3"/>
          <a:stretch>
            <a:fillRect/>
          </a:stretch>
        </p:blipFill>
        <p:spPr>
          <a:xfrm>
            <a:off x="474025" y="2086560"/>
            <a:ext cx="5651213" cy="3410595"/>
          </a:xfrm>
          <a:prstGeom prst="rect">
            <a:avLst/>
          </a:prstGeom>
        </p:spPr>
      </p:pic>
      <p:pic>
        <p:nvPicPr>
          <p:cNvPr id="5" name="Picture 4">
            <a:extLst>
              <a:ext uri="{FF2B5EF4-FFF2-40B4-BE49-F238E27FC236}">
                <a16:creationId xmlns:a16="http://schemas.microsoft.com/office/drawing/2014/main" id="{FAD4C549-CAE4-4B10-4432-BF819A03E87E}"/>
              </a:ext>
            </a:extLst>
          </p:cNvPr>
          <p:cNvPicPr>
            <a:picLocks noChangeAspect="1"/>
          </p:cNvPicPr>
          <p:nvPr/>
        </p:nvPicPr>
        <p:blipFill>
          <a:blip r:embed="rId4"/>
          <a:stretch>
            <a:fillRect/>
          </a:stretch>
        </p:blipFill>
        <p:spPr>
          <a:xfrm>
            <a:off x="6377995" y="1803089"/>
            <a:ext cx="5224725" cy="3822523"/>
          </a:xfrm>
          <a:prstGeom prst="rect">
            <a:avLst/>
          </a:prstGeom>
        </p:spPr>
      </p:pic>
    </p:spTree>
    <p:extLst>
      <p:ext uri="{BB962C8B-B14F-4D97-AF65-F5344CB8AC3E}">
        <p14:creationId xmlns:p14="http://schemas.microsoft.com/office/powerpoint/2010/main" val="2757734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4">
            <a:extLst>
              <a:ext uri="{FF2B5EF4-FFF2-40B4-BE49-F238E27FC236}">
                <a16:creationId xmlns:a16="http://schemas.microsoft.com/office/drawing/2014/main" id="{CF4E1B48-2F1D-F2B9-BB36-0CFAA471B79A}"/>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19.08.2026</a:t>
            </a:fld>
            <a:endParaRPr lang="cs-CZ" dirty="0">
              <a:solidFill>
                <a:schemeClr val="bg1"/>
              </a:solidFill>
            </a:endParaRPr>
          </a:p>
        </p:txBody>
      </p:sp>
      <p:sp>
        <p:nvSpPr>
          <p:cNvPr id="13" name="TextovéPole 2">
            <a:extLst>
              <a:ext uri="{FF2B5EF4-FFF2-40B4-BE49-F238E27FC236}">
                <a16:creationId xmlns:a16="http://schemas.microsoft.com/office/drawing/2014/main" id="{7D1BBE44-5764-1566-5701-7088F3101B06}"/>
              </a:ext>
            </a:extLst>
          </p:cNvPr>
          <p:cNvSpPr txBox="1"/>
          <p:nvPr/>
        </p:nvSpPr>
        <p:spPr>
          <a:xfrm>
            <a:off x="609601" y="469227"/>
            <a:ext cx="10105291" cy="461665"/>
          </a:xfrm>
          <a:prstGeom prst="rect">
            <a:avLst/>
          </a:prstGeom>
          <a:noFill/>
        </p:spPr>
        <p:txBody>
          <a:bodyPr wrap="square" rtlCol="0">
            <a:spAutoFit/>
          </a:bodyPr>
          <a:lstStyle/>
          <a:p>
            <a:r>
              <a:rPr lang="cs-CZ" sz="2400" b="1">
                <a:solidFill>
                  <a:srgbClr val="FF0000"/>
                </a:solidFill>
              </a:rPr>
              <a:t>Anketa </a:t>
            </a:r>
            <a:r>
              <a:rPr lang="cs-CZ" sz="2400" b="1" dirty="0">
                <a:solidFill>
                  <a:srgbClr val="FF0000"/>
                </a:solidFill>
              </a:rPr>
              <a:t>ČBA</a:t>
            </a:r>
            <a:r>
              <a:rPr lang="cs-CZ" sz="2400" b="1" dirty="0">
                <a:solidFill>
                  <a:srgbClr val="0F5969"/>
                </a:solidFill>
              </a:rPr>
              <a:t>: Kdy Češi začnou méně spořit? </a:t>
            </a:r>
            <a:endParaRPr lang="cs-CZ" sz="1600" dirty="0">
              <a:solidFill>
                <a:srgbClr val="0F5969"/>
              </a:solidFill>
            </a:endParaRPr>
          </a:p>
        </p:txBody>
      </p:sp>
      <p:sp>
        <p:nvSpPr>
          <p:cNvPr id="9" name="Oval 8">
            <a:extLst>
              <a:ext uri="{FF2B5EF4-FFF2-40B4-BE49-F238E27FC236}">
                <a16:creationId xmlns:a16="http://schemas.microsoft.com/office/drawing/2014/main" id="{0AA749FF-369A-7C67-40C3-EE21E78CE38D}"/>
              </a:ext>
            </a:extLst>
          </p:cNvPr>
          <p:cNvSpPr/>
          <p:nvPr/>
        </p:nvSpPr>
        <p:spPr>
          <a:xfrm>
            <a:off x="11178540" y="3947378"/>
            <a:ext cx="590844" cy="708442"/>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ln>
                <a:solidFill>
                  <a:schemeClr val="bg1"/>
                </a:solidFill>
              </a:ln>
              <a:solidFill>
                <a:schemeClr val="bg1"/>
              </a:solidFill>
            </a:endParaRPr>
          </a:p>
        </p:txBody>
      </p:sp>
      <p:sp>
        <p:nvSpPr>
          <p:cNvPr id="3" name="TextBox 12">
            <a:extLst>
              <a:ext uri="{FF2B5EF4-FFF2-40B4-BE49-F238E27FC236}">
                <a16:creationId xmlns:a16="http://schemas.microsoft.com/office/drawing/2014/main" id="{85CCCE05-4438-0F3C-B5DB-EEF09324A0C1}"/>
              </a:ext>
            </a:extLst>
          </p:cNvPr>
          <p:cNvSpPr txBox="1"/>
          <p:nvPr/>
        </p:nvSpPr>
        <p:spPr>
          <a:xfrm>
            <a:off x="693110" y="949325"/>
            <a:ext cx="10805780" cy="784830"/>
          </a:xfrm>
          <a:prstGeom prst="rect">
            <a:avLst/>
          </a:prstGeom>
          <a:noFill/>
        </p:spPr>
        <p:txBody>
          <a:bodyPr wrap="square" rtlCol="0">
            <a:spAutoFit/>
          </a:bodyPr>
          <a:lstStyle/>
          <a:p>
            <a:pPr marL="285750" indent="-285750">
              <a:spcBef>
                <a:spcPts val="600"/>
              </a:spcBef>
              <a:buClr>
                <a:srgbClr val="007E78"/>
              </a:buClr>
              <a:buSzPct val="150000"/>
              <a:buFont typeface="Arial" panose="020B0604020202020204" pitchFamily="34" charset="0"/>
              <a:buChar char="•"/>
            </a:pPr>
            <a:r>
              <a:rPr lang="cs-CZ" sz="1600" dirty="0">
                <a:solidFill>
                  <a:srgbClr val="0F5969"/>
                </a:solidFill>
                <a:latin typeface="Poppins" panose="00000500000000000000" pitchFamily="2" charset="-18"/>
                <a:cs typeface="Poppins" panose="00000500000000000000" pitchFamily="2" charset="-18"/>
              </a:rPr>
              <a:t>Mimořádně vysoká míra úspor domácností není pouze přechodným pocovidovým jevem: proti průměru 11,9 % v letech 2005–2019 činí od roku 2020 v průměru 19,6 % a v 1. čtvrtletí letošního roku 20 %. Pro konec roku 2027 panel čeká jen mírný pokles – medián 18,5 %.</a:t>
            </a:r>
          </a:p>
        </p:txBody>
      </p:sp>
      <p:pic>
        <p:nvPicPr>
          <p:cNvPr id="6" name="Picture 5">
            <a:extLst>
              <a:ext uri="{FF2B5EF4-FFF2-40B4-BE49-F238E27FC236}">
                <a16:creationId xmlns:a16="http://schemas.microsoft.com/office/drawing/2014/main" id="{6F2C4F8F-813A-49D0-641D-7BF466F2852F}"/>
              </a:ext>
            </a:extLst>
          </p:cNvPr>
          <p:cNvPicPr>
            <a:picLocks noChangeAspect="1"/>
          </p:cNvPicPr>
          <p:nvPr/>
        </p:nvPicPr>
        <p:blipFill>
          <a:blip r:embed="rId3"/>
          <a:srcRect b="8895"/>
          <a:stretch>
            <a:fillRect/>
          </a:stretch>
        </p:blipFill>
        <p:spPr>
          <a:xfrm>
            <a:off x="1082041" y="2265159"/>
            <a:ext cx="10298465" cy="3756129"/>
          </a:xfrm>
          <a:prstGeom prst="rect">
            <a:avLst/>
          </a:prstGeom>
        </p:spPr>
      </p:pic>
      <p:sp>
        <p:nvSpPr>
          <p:cNvPr id="8" name="TextBox 7">
            <a:extLst>
              <a:ext uri="{FF2B5EF4-FFF2-40B4-BE49-F238E27FC236}">
                <a16:creationId xmlns:a16="http://schemas.microsoft.com/office/drawing/2014/main" id="{DDCBAFCB-3553-7BB3-23FA-8F5696202781}"/>
              </a:ext>
            </a:extLst>
          </p:cNvPr>
          <p:cNvSpPr txBox="1"/>
          <p:nvPr/>
        </p:nvSpPr>
        <p:spPr>
          <a:xfrm>
            <a:off x="2581835" y="6057374"/>
            <a:ext cx="3818965" cy="307777"/>
          </a:xfrm>
          <a:prstGeom prst="rect">
            <a:avLst/>
          </a:prstGeom>
          <a:noFill/>
        </p:spPr>
        <p:txBody>
          <a:bodyPr wrap="square">
            <a:spAutoFit/>
          </a:bodyPr>
          <a:lstStyle/>
          <a:p>
            <a:pPr algn="r"/>
            <a:r>
              <a:rPr lang="cs-CZ" sz="1400" dirty="0">
                <a:solidFill>
                  <a:srgbClr val="13576B"/>
                </a:solidFill>
                <a:effectLst/>
                <a:latin typeface="Calibri" panose="020F0502020204030204" pitchFamily="34" charset="0"/>
                <a:ea typeface="Times New Roman" panose="02020603050405020304" pitchFamily="18" charset="0"/>
                <a:cs typeface="Times New Roman" panose="02020603050405020304" pitchFamily="18" charset="0"/>
              </a:rPr>
              <a:t> Pramen: Prognóza České bankovní asociace, ČSÚ</a:t>
            </a:r>
            <a:endParaRPr lang="cs-CZ" sz="1400" dirty="0"/>
          </a:p>
        </p:txBody>
      </p:sp>
    </p:spTree>
    <p:extLst>
      <p:ext uri="{BB962C8B-B14F-4D97-AF65-F5344CB8AC3E}">
        <p14:creationId xmlns:p14="http://schemas.microsoft.com/office/powerpoint/2010/main" val="2453416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04582" y="562066"/>
            <a:ext cx="11230486" cy="534873"/>
          </a:xfrm>
        </p:spPr>
        <p:txBody>
          <a:bodyPr>
            <a:normAutofit/>
          </a:bodyPr>
          <a:lstStyle/>
          <a:p>
            <a:r>
              <a:rPr lang="cs-CZ" dirty="0"/>
              <a:t>SPOTŘEBITELSKÁ INFLACE</a:t>
            </a:r>
          </a:p>
        </p:txBody>
      </p:sp>
      <p:sp>
        <p:nvSpPr>
          <p:cNvPr id="2" name="Nadpis 3">
            <a:extLst>
              <a:ext uri="{FF2B5EF4-FFF2-40B4-BE49-F238E27FC236}">
                <a16:creationId xmlns:a16="http://schemas.microsoft.com/office/drawing/2014/main" id="{12E2C37E-6422-3A86-034D-2C6D98D72E22}"/>
              </a:ext>
            </a:extLst>
          </p:cNvPr>
          <p:cNvSpPr txBox="1">
            <a:spLocks/>
          </p:cNvSpPr>
          <p:nvPr/>
        </p:nvSpPr>
        <p:spPr>
          <a:xfrm>
            <a:off x="645142" y="1598012"/>
            <a:ext cx="11149366" cy="1620855"/>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lnSpc>
                <a:spcPct val="150000"/>
              </a:lnSpc>
              <a:buFontTx/>
              <a:buChar char="-"/>
            </a:pPr>
            <a:endParaRPr lang="cs-CZ" sz="2300" dirty="0">
              <a:latin typeface="Poppins" panose="00000500000000000000" pitchFamily="2" charset="-18"/>
              <a:cs typeface="Poppins" panose="00000500000000000000" pitchFamily="2" charset="-18"/>
            </a:endParaRPr>
          </a:p>
        </p:txBody>
      </p:sp>
      <p:pic>
        <p:nvPicPr>
          <p:cNvPr id="6" name="Picture 5">
            <a:extLst>
              <a:ext uri="{FF2B5EF4-FFF2-40B4-BE49-F238E27FC236}">
                <a16:creationId xmlns:a16="http://schemas.microsoft.com/office/drawing/2014/main" id="{905FD941-8E9B-BAE5-F695-DD07821C7106}"/>
              </a:ext>
            </a:extLst>
          </p:cNvPr>
          <p:cNvPicPr>
            <a:picLocks noChangeAspect="1"/>
          </p:cNvPicPr>
          <p:nvPr/>
        </p:nvPicPr>
        <p:blipFill>
          <a:blip r:embed="rId3"/>
          <a:stretch>
            <a:fillRect/>
          </a:stretch>
        </p:blipFill>
        <p:spPr>
          <a:xfrm>
            <a:off x="1594906" y="1598012"/>
            <a:ext cx="9288261" cy="4298291"/>
          </a:xfrm>
          <a:prstGeom prst="rect">
            <a:avLst/>
          </a:prstGeom>
        </p:spPr>
      </p:pic>
    </p:spTree>
    <p:extLst>
      <p:ext uri="{BB962C8B-B14F-4D97-AF65-F5344CB8AC3E}">
        <p14:creationId xmlns:p14="http://schemas.microsoft.com/office/powerpoint/2010/main" val="736191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02561" y="316854"/>
            <a:ext cx="5400000" cy="1157370"/>
          </a:xfrm>
        </p:spPr>
        <p:txBody>
          <a:bodyPr>
            <a:noAutofit/>
          </a:bodyPr>
          <a:lstStyle/>
          <a:p>
            <a:pPr>
              <a:lnSpc>
                <a:spcPct val="100000"/>
              </a:lnSpc>
            </a:pPr>
            <a:r>
              <a:rPr lang="cs-CZ" sz="2000" b="1" spc="0" dirty="0">
                <a:solidFill>
                  <a:srgbClr val="0F5969"/>
                </a:solidFill>
                <a:latin typeface="Poppins" panose="00000500000000000000" pitchFamily="2" charset="-18"/>
                <a:cs typeface="Poppins" panose="00000500000000000000" pitchFamily="2" charset="-18"/>
              </a:rPr>
              <a:t>Letošní inflaci snižujeme na 2,0 %</a:t>
            </a:r>
            <a:r>
              <a:rPr lang="cs-CZ" sz="2000" spc="0" dirty="0">
                <a:solidFill>
                  <a:srgbClr val="0F5969"/>
                </a:solidFill>
                <a:latin typeface="Poppins" panose="00000500000000000000" pitchFamily="2" charset="-18"/>
                <a:cs typeface="Poppins" panose="00000500000000000000" pitchFamily="2" charset="-18"/>
              </a:rPr>
              <a:t>, zejména díky </a:t>
            </a:r>
            <a:r>
              <a:rPr lang="cs-CZ" sz="2000" b="1" spc="0" dirty="0">
                <a:solidFill>
                  <a:srgbClr val="0F5969"/>
                </a:solidFill>
                <a:latin typeface="Poppins" panose="00000500000000000000" pitchFamily="2" charset="-18"/>
                <a:cs typeface="Poppins" panose="00000500000000000000" pitchFamily="2" charset="-18"/>
              </a:rPr>
              <a:t>cenám potravin</a:t>
            </a:r>
            <a:r>
              <a:rPr lang="cs-CZ" sz="2000" spc="0" dirty="0">
                <a:solidFill>
                  <a:srgbClr val="0F5969"/>
                </a:solidFill>
                <a:latin typeface="Poppins" panose="00000500000000000000" pitchFamily="2" charset="-18"/>
                <a:cs typeface="Poppins" panose="00000500000000000000" pitchFamily="2" charset="-18"/>
              </a:rPr>
              <a:t>, i když na konci roku zrychlí k 2,8 %</a:t>
            </a:r>
            <a:endParaRPr lang="cs-CZ" sz="2000" b="1" spc="0" dirty="0">
              <a:solidFill>
                <a:srgbClr val="0F5969"/>
              </a:solidFill>
              <a:latin typeface="Poppins" panose="00000500000000000000" pitchFamily="2" charset="-18"/>
              <a:cs typeface="Poppins" panose="00000500000000000000" pitchFamily="2" charset="-18"/>
            </a:endParaRPr>
          </a:p>
        </p:txBody>
      </p:sp>
      <p:sp>
        <p:nvSpPr>
          <p:cNvPr id="2" name="Zástupný symbol pro datum 4">
            <a:extLst>
              <a:ext uri="{FF2B5EF4-FFF2-40B4-BE49-F238E27FC236}">
                <a16:creationId xmlns:a16="http://schemas.microsoft.com/office/drawing/2014/main" id="{CF4E1B48-2F1D-F2B9-BB36-0CFAA471B79A}"/>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19.08.2026</a:t>
            </a:fld>
            <a:endParaRPr lang="cs-CZ" dirty="0">
              <a:solidFill>
                <a:schemeClr val="bg1"/>
              </a:solidFill>
            </a:endParaRPr>
          </a:p>
        </p:txBody>
      </p:sp>
      <p:sp>
        <p:nvSpPr>
          <p:cNvPr id="6" name="Zástupný symbol pro datum 4">
            <a:extLst>
              <a:ext uri="{FF2B5EF4-FFF2-40B4-BE49-F238E27FC236}">
                <a16:creationId xmlns:a16="http://schemas.microsoft.com/office/drawing/2014/main" id="{60123DA1-4076-EFFC-95A4-3DFBBDF2DD9A}"/>
              </a:ext>
            </a:extLst>
          </p:cNvPr>
          <p:cNvSpPr txBox="1">
            <a:spLocks/>
          </p:cNvSpPr>
          <p:nvPr/>
        </p:nvSpPr>
        <p:spPr>
          <a:xfrm>
            <a:off x="7522099" y="6141061"/>
            <a:ext cx="4056133"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100" dirty="0">
                <a:solidFill>
                  <a:srgbClr val="1F576B"/>
                </a:solidFill>
              </a:rPr>
              <a:t>Zdroj: ČSÚ, ČNB, </a:t>
            </a:r>
            <a:r>
              <a:rPr lang="cs-CZ" sz="1100">
                <a:solidFill>
                  <a:srgbClr val="1F576B"/>
                </a:solidFill>
              </a:rPr>
              <a:t>Česká bankovní asociace</a:t>
            </a:r>
            <a:endParaRPr lang="cs-CZ" sz="1100" dirty="0">
              <a:solidFill>
                <a:srgbClr val="1F576B"/>
              </a:solidFill>
            </a:endParaRP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6D23F68A-DD6E-4CCA-FAD7-A967408147E2}"/>
                  </a:ext>
                </a:extLst>
              </p14:cNvPr>
              <p14:cNvContentPartPr/>
              <p14:nvPr/>
            </p14:nvContentPartPr>
            <p14:xfrm>
              <a:off x="7978201" y="4370661"/>
              <a:ext cx="360" cy="360"/>
            </p14:xfrm>
          </p:contentPart>
        </mc:Choice>
        <mc:Fallback xmlns="">
          <p:pic>
            <p:nvPicPr>
              <p:cNvPr id="5" name="Ink 4">
                <a:extLst>
                  <a:ext uri="{FF2B5EF4-FFF2-40B4-BE49-F238E27FC236}">
                    <a16:creationId xmlns:a16="http://schemas.microsoft.com/office/drawing/2014/main" id="{6D23F68A-DD6E-4CCA-FAD7-A967408147E2}"/>
                  </a:ext>
                </a:extLst>
              </p:cNvPr>
              <p:cNvPicPr/>
              <p:nvPr/>
            </p:nvPicPr>
            <p:blipFill>
              <a:blip r:embed="rId4"/>
              <a:stretch>
                <a:fillRect/>
              </a:stretch>
            </p:blipFill>
            <p:spPr>
              <a:xfrm>
                <a:off x="7972081" y="4364541"/>
                <a:ext cx="12600" cy="12600"/>
              </a:xfrm>
              <a:prstGeom prst="rect">
                <a:avLst/>
              </a:prstGeom>
            </p:spPr>
          </p:pic>
        </mc:Fallback>
      </mc:AlternateContent>
      <p:sp>
        <p:nvSpPr>
          <p:cNvPr id="48" name="Nadpis 3">
            <a:extLst>
              <a:ext uri="{FF2B5EF4-FFF2-40B4-BE49-F238E27FC236}">
                <a16:creationId xmlns:a16="http://schemas.microsoft.com/office/drawing/2014/main" id="{5E04FF15-7984-63FD-8FDF-B24FD1491A66}"/>
              </a:ext>
            </a:extLst>
          </p:cNvPr>
          <p:cNvSpPr txBox="1">
            <a:spLocks/>
          </p:cNvSpPr>
          <p:nvPr/>
        </p:nvSpPr>
        <p:spPr>
          <a:xfrm>
            <a:off x="6335853" y="595516"/>
            <a:ext cx="5400000" cy="60004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rgbClr val="1F576B"/>
                </a:solidFill>
                <a:latin typeface="Arial" panose="020B0604020202020204" pitchFamily="34" charset="0"/>
                <a:ea typeface="+mj-ea"/>
                <a:cs typeface="+mj-cs"/>
              </a:defRPr>
            </a:lvl1pPr>
          </a:lstStyle>
          <a:p>
            <a:pPr>
              <a:lnSpc>
                <a:spcPct val="100000"/>
              </a:lnSpc>
            </a:pPr>
            <a:r>
              <a:rPr lang="cs-CZ" sz="2000" spc="0" dirty="0">
                <a:solidFill>
                  <a:srgbClr val="0F5969"/>
                </a:solidFill>
                <a:latin typeface="Poppins" panose="00000500000000000000" pitchFamily="2" charset="-18"/>
                <a:cs typeface="Poppins" panose="00000500000000000000" pitchFamily="2" charset="-18"/>
              </a:rPr>
              <a:t>Jádrové cenové tlaky ale zůstávají zvýšené i při nižší celkové inflaci</a:t>
            </a:r>
          </a:p>
        </p:txBody>
      </p:sp>
      <p:pic>
        <p:nvPicPr>
          <p:cNvPr id="8" name="Picture 7">
            <a:extLst>
              <a:ext uri="{FF2B5EF4-FFF2-40B4-BE49-F238E27FC236}">
                <a16:creationId xmlns:a16="http://schemas.microsoft.com/office/drawing/2014/main" id="{07213CEC-2C08-6FD7-FCA8-217F4EBDBB20}"/>
              </a:ext>
            </a:extLst>
          </p:cNvPr>
          <p:cNvPicPr>
            <a:picLocks noChangeAspect="1"/>
          </p:cNvPicPr>
          <p:nvPr/>
        </p:nvPicPr>
        <p:blipFill>
          <a:blip r:embed="rId5"/>
          <a:stretch>
            <a:fillRect/>
          </a:stretch>
        </p:blipFill>
        <p:spPr>
          <a:xfrm>
            <a:off x="511685" y="2207025"/>
            <a:ext cx="5500494" cy="3395820"/>
          </a:xfrm>
          <a:prstGeom prst="rect">
            <a:avLst/>
          </a:prstGeom>
        </p:spPr>
      </p:pic>
      <p:pic>
        <p:nvPicPr>
          <p:cNvPr id="11" name="Picture 10">
            <a:extLst>
              <a:ext uri="{FF2B5EF4-FFF2-40B4-BE49-F238E27FC236}">
                <a16:creationId xmlns:a16="http://schemas.microsoft.com/office/drawing/2014/main" id="{CCB6CD20-73DA-C823-F7B5-9909CBDDE081}"/>
              </a:ext>
            </a:extLst>
          </p:cNvPr>
          <p:cNvPicPr>
            <a:picLocks noChangeAspect="1"/>
          </p:cNvPicPr>
          <p:nvPr/>
        </p:nvPicPr>
        <p:blipFill>
          <a:blip r:embed="rId6"/>
          <a:stretch>
            <a:fillRect/>
          </a:stretch>
        </p:blipFill>
        <p:spPr>
          <a:xfrm>
            <a:off x="6059003" y="2173436"/>
            <a:ext cx="5621312" cy="3467101"/>
          </a:xfrm>
          <a:prstGeom prst="rect">
            <a:avLst/>
          </a:prstGeom>
        </p:spPr>
      </p:pic>
    </p:spTree>
    <p:extLst>
      <p:ext uri="{BB962C8B-B14F-4D97-AF65-F5344CB8AC3E}">
        <p14:creationId xmlns:p14="http://schemas.microsoft.com/office/powerpoint/2010/main" val="1142019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672AB-0EB7-AEE9-1971-DDFC0BC81BA2}"/>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37E043FB-3A2B-5F14-EFA5-FBE1B207DFB4}"/>
              </a:ext>
            </a:extLst>
          </p:cNvPr>
          <p:cNvSpPr>
            <a:spLocks noGrp="1"/>
          </p:cNvSpPr>
          <p:nvPr>
            <p:ph type="title"/>
          </p:nvPr>
        </p:nvSpPr>
        <p:spPr>
          <a:xfrm>
            <a:off x="604582" y="543212"/>
            <a:ext cx="11230486" cy="534873"/>
          </a:xfrm>
        </p:spPr>
        <p:txBody>
          <a:bodyPr>
            <a:normAutofit/>
          </a:bodyPr>
          <a:lstStyle/>
          <a:p>
            <a:r>
              <a:rPr lang="cs-CZ" dirty="0"/>
              <a:t>MĚNOVÁ POLITIKA A MĚNOVÝ KURZ</a:t>
            </a:r>
          </a:p>
        </p:txBody>
      </p:sp>
      <p:sp>
        <p:nvSpPr>
          <p:cNvPr id="2" name="Nadpis 3">
            <a:extLst>
              <a:ext uri="{FF2B5EF4-FFF2-40B4-BE49-F238E27FC236}">
                <a16:creationId xmlns:a16="http://schemas.microsoft.com/office/drawing/2014/main" id="{87BBA9B9-C018-66E0-D061-4ABF010A0BDD}"/>
              </a:ext>
            </a:extLst>
          </p:cNvPr>
          <p:cNvSpPr txBox="1">
            <a:spLocks/>
          </p:cNvSpPr>
          <p:nvPr/>
        </p:nvSpPr>
        <p:spPr>
          <a:xfrm>
            <a:off x="604582" y="2135266"/>
            <a:ext cx="11230485" cy="1156361"/>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lnSpc>
                <a:spcPct val="170000"/>
              </a:lnSpc>
              <a:buFontTx/>
              <a:buChar char="-"/>
            </a:pPr>
            <a:endParaRPr lang="cs-CZ" sz="2300" dirty="0">
              <a:latin typeface="Poppins" panose="00000500000000000000" pitchFamily="2" charset="-18"/>
              <a:cs typeface="Poppins" panose="00000500000000000000" pitchFamily="2" charset="-18"/>
            </a:endParaRPr>
          </a:p>
        </p:txBody>
      </p:sp>
      <p:pic>
        <p:nvPicPr>
          <p:cNvPr id="17" name="Picture 16">
            <a:extLst>
              <a:ext uri="{FF2B5EF4-FFF2-40B4-BE49-F238E27FC236}">
                <a16:creationId xmlns:a16="http://schemas.microsoft.com/office/drawing/2014/main" id="{E31F0038-C30D-BCBD-C66E-624F6D19FD91}"/>
              </a:ext>
            </a:extLst>
          </p:cNvPr>
          <p:cNvPicPr>
            <a:picLocks noChangeAspect="1"/>
          </p:cNvPicPr>
          <p:nvPr/>
        </p:nvPicPr>
        <p:blipFill>
          <a:blip r:embed="rId3"/>
          <a:stretch>
            <a:fillRect/>
          </a:stretch>
        </p:blipFill>
        <p:spPr>
          <a:xfrm>
            <a:off x="1389186" y="1993047"/>
            <a:ext cx="8993216" cy="4008360"/>
          </a:xfrm>
          <a:prstGeom prst="rect">
            <a:avLst/>
          </a:prstGeom>
        </p:spPr>
      </p:pic>
    </p:spTree>
    <p:extLst>
      <p:ext uri="{BB962C8B-B14F-4D97-AF65-F5344CB8AC3E}">
        <p14:creationId xmlns:p14="http://schemas.microsoft.com/office/powerpoint/2010/main" val="811420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4">
            <a:extLst>
              <a:ext uri="{FF2B5EF4-FFF2-40B4-BE49-F238E27FC236}">
                <a16:creationId xmlns:a16="http://schemas.microsoft.com/office/drawing/2014/main" id="{CF4E1B48-2F1D-F2B9-BB36-0CFAA471B79A}"/>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19.08.2026</a:t>
            </a:fld>
            <a:endParaRPr lang="cs-CZ" dirty="0">
              <a:solidFill>
                <a:schemeClr val="bg1"/>
              </a:solidFill>
            </a:endParaRPr>
          </a:p>
        </p:txBody>
      </p:sp>
      <p:sp>
        <p:nvSpPr>
          <p:cNvPr id="8" name="TextovéPole 7">
            <a:extLst>
              <a:ext uri="{FF2B5EF4-FFF2-40B4-BE49-F238E27FC236}">
                <a16:creationId xmlns:a16="http://schemas.microsoft.com/office/drawing/2014/main" id="{C156BED7-94D1-EE89-A625-6A8A3D6FB748}"/>
              </a:ext>
            </a:extLst>
          </p:cNvPr>
          <p:cNvSpPr txBox="1"/>
          <p:nvPr/>
        </p:nvSpPr>
        <p:spPr>
          <a:xfrm>
            <a:off x="502920" y="655195"/>
            <a:ext cx="5475849" cy="646331"/>
          </a:xfrm>
          <a:prstGeom prst="rect">
            <a:avLst/>
          </a:prstGeom>
          <a:noFill/>
        </p:spPr>
        <p:txBody>
          <a:bodyPr wrap="square" rtlCol="0">
            <a:spAutoFit/>
          </a:bodyPr>
          <a:lstStyle/>
          <a:p>
            <a:r>
              <a:rPr lang="cs-CZ" b="1" dirty="0">
                <a:solidFill>
                  <a:srgbClr val="0F5969"/>
                </a:solidFill>
                <a:latin typeface="Poppins" panose="00000500000000000000" pitchFamily="2" charset="-18"/>
                <a:cs typeface="Poppins" panose="00000500000000000000" pitchFamily="2" charset="-18"/>
              </a:rPr>
              <a:t>Sazba ČNB zůstává na 3,75 % s rizikem posunu ke 4 %, a to hlavně kvůli domácímu mzdovému a cenovému vývoji</a:t>
            </a:r>
          </a:p>
        </p:txBody>
      </p:sp>
      <p:sp>
        <p:nvSpPr>
          <p:cNvPr id="9" name="TextovéPole 2">
            <a:extLst>
              <a:ext uri="{FF2B5EF4-FFF2-40B4-BE49-F238E27FC236}">
                <a16:creationId xmlns:a16="http://schemas.microsoft.com/office/drawing/2014/main" id="{AFE3BAF0-6FE8-5325-2EA9-910A9EB0C74A}"/>
              </a:ext>
            </a:extLst>
          </p:cNvPr>
          <p:cNvSpPr txBox="1"/>
          <p:nvPr/>
        </p:nvSpPr>
        <p:spPr>
          <a:xfrm>
            <a:off x="6150008" y="655195"/>
            <a:ext cx="5590817" cy="646331"/>
          </a:xfrm>
          <a:prstGeom prst="rect">
            <a:avLst/>
          </a:prstGeom>
          <a:noFill/>
        </p:spPr>
        <p:txBody>
          <a:bodyPr wrap="square" rtlCol="0">
            <a:spAutoFit/>
          </a:bodyPr>
          <a:lstStyle/>
          <a:p>
            <a:r>
              <a:rPr lang="cs-CZ" b="1" dirty="0">
                <a:solidFill>
                  <a:srgbClr val="0F5969"/>
                </a:solidFill>
                <a:latin typeface="Poppins" panose="00000500000000000000" pitchFamily="2" charset="-18"/>
                <a:cs typeface="Poppins" panose="00000500000000000000" pitchFamily="2" charset="-18"/>
              </a:rPr>
              <a:t>Vyšší sazba ECB se jen částečně promítá do výhledu na EURCZK; asymetrická tržní očekávání znamenají riziko slabší koruny</a:t>
            </a:r>
          </a:p>
        </p:txBody>
      </p:sp>
      <p:sp>
        <p:nvSpPr>
          <p:cNvPr id="12" name="Zástupný symbol pro datum 4">
            <a:extLst>
              <a:ext uri="{FF2B5EF4-FFF2-40B4-BE49-F238E27FC236}">
                <a16:creationId xmlns:a16="http://schemas.microsoft.com/office/drawing/2014/main" id="{F9CEAA27-0BBB-64C1-07B6-4EEC2FF08675}"/>
              </a:ext>
            </a:extLst>
          </p:cNvPr>
          <p:cNvSpPr txBox="1">
            <a:spLocks/>
          </p:cNvSpPr>
          <p:nvPr/>
        </p:nvSpPr>
        <p:spPr>
          <a:xfrm>
            <a:off x="6562315" y="6144013"/>
            <a:ext cx="5015917"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100" dirty="0">
                <a:solidFill>
                  <a:srgbClr val="1F576B"/>
                </a:solidFill>
              </a:rPr>
              <a:t>Zdroj: ČNB, </a:t>
            </a:r>
            <a:r>
              <a:rPr lang="cs-CZ" sz="1100">
                <a:solidFill>
                  <a:srgbClr val="1F576B"/>
                </a:solidFill>
              </a:rPr>
              <a:t>Česká bankovní asociace</a:t>
            </a:r>
            <a:endParaRPr lang="cs-CZ" sz="1100" dirty="0">
              <a:solidFill>
                <a:srgbClr val="1F576B"/>
              </a:solidFill>
            </a:endParaRPr>
          </a:p>
        </p:txBody>
      </p:sp>
      <p:pic>
        <p:nvPicPr>
          <p:cNvPr id="5" name="Picture 4">
            <a:extLst>
              <a:ext uri="{FF2B5EF4-FFF2-40B4-BE49-F238E27FC236}">
                <a16:creationId xmlns:a16="http://schemas.microsoft.com/office/drawing/2014/main" id="{5CD844EE-60B8-EF3B-92D1-02F2E165FCED}"/>
              </a:ext>
            </a:extLst>
          </p:cNvPr>
          <p:cNvPicPr>
            <a:picLocks noChangeAspect="1"/>
          </p:cNvPicPr>
          <p:nvPr/>
        </p:nvPicPr>
        <p:blipFill>
          <a:blip r:embed="rId3"/>
          <a:stretch>
            <a:fillRect/>
          </a:stretch>
        </p:blipFill>
        <p:spPr>
          <a:xfrm>
            <a:off x="6319956" y="2188732"/>
            <a:ext cx="5450013" cy="3353035"/>
          </a:xfrm>
          <a:prstGeom prst="rect">
            <a:avLst/>
          </a:prstGeom>
        </p:spPr>
      </p:pic>
      <p:pic>
        <p:nvPicPr>
          <p:cNvPr id="10" name="Picture 9">
            <a:extLst>
              <a:ext uri="{FF2B5EF4-FFF2-40B4-BE49-F238E27FC236}">
                <a16:creationId xmlns:a16="http://schemas.microsoft.com/office/drawing/2014/main" id="{A47BE576-460C-5444-7D91-186C97C58B0B}"/>
              </a:ext>
            </a:extLst>
          </p:cNvPr>
          <p:cNvPicPr>
            <a:picLocks noChangeAspect="1"/>
          </p:cNvPicPr>
          <p:nvPr/>
        </p:nvPicPr>
        <p:blipFill>
          <a:blip r:embed="rId4"/>
          <a:stretch>
            <a:fillRect/>
          </a:stretch>
        </p:blipFill>
        <p:spPr>
          <a:xfrm>
            <a:off x="581912" y="2040090"/>
            <a:ext cx="5686752" cy="3650320"/>
          </a:xfrm>
          <a:prstGeom prst="rect">
            <a:avLst/>
          </a:prstGeom>
        </p:spPr>
      </p:pic>
    </p:spTree>
    <p:extLst>
      <p:ext uri="{BB962C8B-B14F-4D97-AF65-F5344CB8AC3E}">
        <p14:creationId xmlns:p14="http://schemas.microsoft.com/office/powerpoint/2010/main" val="3873788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04582" y="571591"/>
            <a:ext cx="11230486" cy="534873"/>
          </a:xfrm>
        </p:spPr>
        <p:txBody>
          <a:bodyPr>
            <a:normAutofit/>
          </a:bodyPr>
          <a:lstStyle/>
          <a:p>
            <a:r>
              <a:rPr lang="cs-CZ" dirty="0"/>
              <a:t>FISKÁLNÍ POLITIKA</a:t>
            </a:r>
          </a:p>
        </p:txBody>
      </p:sp>
      <p:sp>
        <p:nvSpPr>
          <p:cNvPr id="2" name="Nadpis 3">
            <a:extLst>
              <a:ext uri="{FF2B5EF4-FFF2-40B4-BE49-F238E27FC236}">
                <a16:creationId xmlns:a16="http://schemas.microsoft.com/office/drawing/2014/main" id="{57E680C1-0BD3-A598-65B6-B3CFB5BA3ADE}"/>
              </a:ext>
            </a:extLst>
          </p:cNvPr>
          <p:cNvSpPr txBox="1">
            <a:spLocks/>
          </p:cNvSpPr>
          <p:nvPr/>
        </p:nvSpPr>
        <p:spPr>
          <a:xfrm>
            <a:off x="604582" y="1030264"/>
            <a:ext cx="11230486" cy="2101957"/>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lnSpc>
                <a:spcPct val="160000"/>
              </a:lnSpc>
              <a:buFontTx/>
              <a:buChar char="-"/>
            </a:pPr>
            <a:endParaRPr lang="cs-CZ" sz="2300" dirty="0">
              <a:latin typeface="Poppins" panose="00000500000000000000" pitchFamily="2" charset="-18"/>
              <a:cs typeface="Poppins" panose="00000500000000000000" pitchFamily="2" charset="-18"/>
            </a:endParaRPr>
          </a:p>
        </p:txBody>
      </p:sp>
      <p:pic>
        <p:nvPicPr>
          <p:cNvPr id="5" name="Picture 4">
            <a:extLst>
              <a:ext uri="{FF2B5EF4-FFF2-40B4-BE49-F238E27FC236}">
                <a16:creationId xmlns:a16="http://schemas.microsoft.com/office/drawing/2014/main" id="{CD7D9CAC-6CDF-2FB9-6B85-1C74395183EF}"/>
              </a:ext>
            </a:extLst>
          </p:cNvPr>
          <p:cNvPicPr>
            <a:picLocks noChangeAspect="1"/>
          </p:cNvPicPr>
          <p:nvPr/>
        </p:nvPicPr>
        <p:blipFill>
          <a:blip r:embed="rId3"/>
          <a:stretch>
            <a:fillRect/>
          </a:stretch>
        </p:blipFill>
        <p:spPr>
          <a:xfrm>
            <a:off x="1315696" y="1736599"/>
            <a:ext cx="9299752" cy="3708590"/>
          </a:xfrm>
          <a:prstGeom prst="rect">
            <a:avLst/>
          </a:prstGeom>
        </p:spPr>
      </p:pic>
    </p:spTree>
    <p:extLst>
      <p:ext uri="{BB962C8B-B14F-4D97-AF65-F5344CB8AC3E}">
        <p14:creationId xmlns:p14="http://schemas.microsoft.com/office/powerpoint/2010/main" val="262134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4">
            <a:extLst>
              <a:ext uri="{FF2B5EF4-FFF2-40B4-BE49-F238E27FC236}">
                <a16:creationId xmlns:a16="http://schemas.microsoft.com/office/drawing/2014/main" id="{CF4E1B48-2F1D-F2B9-BB36-0CFAA471B79A}"/>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19.08.2026</a:t>
            </a:fld>
            <a:endParaRPr lang="cs-CZ" dirty="0">
              <a:solidFill>
                <a:schemeClr val="bg1"/>
              </a:solidFill>
            </a:endParaRPr>
          </a:p>
        </p:txBody>
      </p:sp>
      <p:sp>
        <p:nvSpPr>
          <p:cNvPr id="6" name="Zástupný symbol pro datum 4">
            <a:extLst>
              <a:ext uri="{FF2B5EF4-FFF2-40B4-BE49-F238E27FC236}">
                <a16:creationId xmlns:a16="http://schemas.microsoft.com/office/drawing/2014/main" id="{60123DA1-4076-EFFC-95A4-3DFBBDF2DD9A}"/>
              </a:ext>
            </a:extLst>
          </p:cNvPr>
          <p:cNvSpPr txBox="1">
            <a:spLocks/>
          </p:cNvSpPr>
          <p:nvPr/>
        </p:nvSpPr>
        <p:spPr>
          <a:xfrm>
            <a:off x="6474372" y="5343028"/>
            <a:ext cx="4056133"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100" dirty="0">
                <a:solidFill>
                  <a:srgbClr val="1F576B"/>
                </a:solidFill>
              </a:rPr>
              <a:t>Zdroj: ČSÚ, MF ČR, </a:t>
            </a:r>
            <a:r>
              <a:rPr lang="cs-CZ" sz="1100">
                <a:solidFill>
                  <a:srgbClr val="1F576B"/>
                </a:solidFill>
              </a:rPr>
              <a:t>Česká bankovní asociace</a:t>
            </a:r>
            <a:endParaRPr lang="cs-CZ" sz="1100" dirty="0">
              <a:solidFill>
                <a:srgbClr val="1F576B"/>
              </a:solidFill>
            </a:endParaRPr>
          </a:p>
        </p:txBody>
      </p:sp>
      <p:sp>
        <p:nvSpPr>
          <p:cNvPr id="3" name="TextBox 12">
            <a:extLst>
              <a:ext uri="{FF2B5EF4-FFF2-40B4-BE49-F238E27FC236}">
                <a16:creationId xmlns:a16="http://schemas.microsoft.com/office/drawing/2014/main" id="{434FBD05-EFE6-53A6-D65A-D9377ACC4AC9}"/>
              </a:ext>
            </a:extLst>
          </p:cNvPr>
          <p:cNvSpPr txBox="1"/>
          <p:nvPr/>
        </p:nvSpPr>
        <p:spPr>
          <a:xfrm>
            <a:off x="2141580" y="5755043"/>
            <a:ext cx="9877931" cy="338554"/>
          </a:xfrm>
          <a:prstGeom prst="rect">
            <a:avLst/>
          </a:prstGeom>
          <a:noFill/>
        </p:spPr>
        <p:txBody>
          <a:bodyPr wrap="square" rtlCol="0">
            <a:spAutoFit/>
          </a:bodyPr>
          <a:lstStyle/>
          <a:p>
            <a:pPr marL="285750" indent="-285750">
              <a:spcBef>
                <a:spcPts val="600"/>
              </a:spcBef>
              <a:buClr>
                <a:srgbClr val="007E78"/>
              </a:buClr>
              <a:buSzPct val="150000"/>
              <a:buFont typeface="Arial" panose="020B0604020202020204" pitchFamily="34" charset="0"/>
              <a:buChar char="•"/>
            </a:pPr>
            <a:r>
              <a:rPr lang="cs-CZ" sz="1600" dirty="0">
                <a:solidFill>
                  <a:srgbClr val="0F5969"/>
                </a:solidFill>
                <a:latin typeface="Poppins" panose="00000500000000000000" pitchFamily="2" charset="-18"/>
                <a:cs typeface="Poppins" panose="00000500000000000000" pitchFamily="2" charset="-18"/>
              </a:rPr>
              <a:t>Medián prognózy počítá v roce 2027 s deficitem veřejných financí kolem 3 % HDP (2,8 % v roce 2026), přičemž polovina panelu se pohybuje přibližně mezi 2,9 a 3,1 % HDP.</a:t>
            </a:r>
          </a:p>
        </p:txBody>
      </p:sp>
      <p:sp>
        <p:nvSpPr>
          <p:cNvPr id="5" name="Nadpis 3">
            <a:extLst>
              <a:ext uri="{FF2B5EF4-FFF2-40B4-BE49-F238E27FC236}">
                <a16:creationId xmlns:a16="http://schemas.microsoft.com/office/drawing/2014/main" id="{A4BB6F25-F759-E0D8-020E-BE92DFDC0D95}"/>
              </a:ext>
            </a:extLst>
          </p:cNvPr>
          <p:cNvSpPr txBox="1">
            <a:spLocks/>
          </p:cNvSpPr>
          <p:nvPr/>
        </p:nvSpPr>
        <p:spPr>
          <a:xfrm>
            <a:off x="604582" y="571591"/>
            <a:ext cx="11230486" cy="534873"/>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200" b="1" kern="1200" spc="150" baseline="0">
                <a:solidFill>
                  <a:srgbClr val="1F576B"/>
                </a:solidFill>
                <a:latin typeface="Arial" panose="020B0604020202020204" pitchFamily="34" charset="0"/>
                <a:ea typeface="+mj-ea"/>
                <a:cs typeface="+mj-cs"/>
              </a:defRPr>
            </a:lvl1pPr>
          </a:lstStyle>
          <a:p>
            <a:r>
              <a:rPr lang="cs-CZ" dirty="0"/>
              <a:t>VÝVOJ VLÁDNÍHO DEFICITU A ZADLUŽENÍ</a:t>
            </a:r>
          </a:p>
        </p:txBody>
      </p:sp>
      <p:pic>
        <p:nvPicPr>
          <p:cNvPr id="7" name="Picture 6">
            <a:extLst>
              <a:ext uri="{FF2B5EF4-FFF2-40B4-BE49-F238E27FC236}">
                <a16:creationId xmlns:a16="http://schemas.microsoft.com/office/drawing/2014/main" id="{B5383B2E-D53D-648D-3CFC-A2225CB27C43}"/>
              </a:ext>
            </a:extLst>
          </p:cNvPr>
          <p:cNvPicPr>
            <a:picLocks noChangeAspect="1"/>
          </p:cNvPicPr>
          <p:nvPr/>
        </p:nvPicPr>
        <p:blipFill>
          <a:blip r:embed="rId3"/>
          <a:stretch>
            <a:fillRect/>
          </a:stretch>
        </p:blipFill>
        <p:spPr>
          <a:xfrm>
            <a:off x="1811660" y="1320522"/>
            <a:ext cx="8859361" cy="4305748"/>
          </a:xfrm>
          <a:prstGeom prst="rect">
            <a:avLst/>
          </a:prstGeom>
        </p:spPr>
      </p:pic>
    </p:spTree>
    <p:extLst>
      <p:ext uri="{BB962C8B-B14F-4D97-AF65-F5344CB8AC3E}">
        <p14:creationId xmlns:p14="http://schemas.microsoft.com/office/powerpoint/2010/main" val="521126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42682" y="562066"/>
            <a:ext cx="11230486" cy="534873"/>
          </a:xfrm>
        </p:spPr>
        <p:txBody>
          <a:bodyPr>
            <a:normAutofit/>
          </a:bodyPr>
          <a:lstStyle/>
          <a:p>
            <a:r>
              <a:rPr lang="cs-CZ" dirty="0"/>
              <a:t>VÝVOJ VKLADŮ A ÚVĚROVÉ EMISE</a:t>
            </a:r>
          </a:p>
        </p:txBody>
      </p:sp>
      <p:sp>
        <p:nvSpPr>
          <p:cNvPr id="2" name="Nadpis 3">
            <a:extLst>
              <a:ext uri="{FF2B5EF4-FFF2-40B4-BE49-F238E27FC236}">
                <a16:creationId xmlns:a16="http://schemas.microsoft.com/office/drawing/2014/main" id="{509A4CDB-B10B-F888-AA7C-0F29DA9774D7}"/>
              </a:ext>
            </a:extLst>
          </p:cNvPr>
          <p:cNvSpPr txBox="1">
            <a:spLocks/>
          </p:cNvSpPr>
          <p:nvPr/>
        </p:nvSpPr>
        <p:spPr>
          <a:xfrm>
            <a:off x="781050" y="1192957"/>
            <a:ext cx="10637227" cy="1725082"/>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a:lnSpc>
                <a:spcPct val="150000"/>
              </a:lnSpc>
            </a:pPr>
            <a:endParaRPr lang="cs-CZ" dirty="0"/>
          </a:p>
        </p:txBody>
      </p:sp>
      <p:pic>
        <p:nvPicPr>
          <p:cNvPr id="10" name="Picture 9">
            <a:extLst>
              <a:ext uri="{FF2B5EF4-FFF2-40B4-BE49-F238E27FC236}">
                <a16:creationId xmlns:a16="http://schemas.microsoft.com/office/drawing/2014/main" id="{1DAE86A2-108C-6422-A754-16BCAE115E38}"/>
              </a:ext>
            </a:extLst>
          </p:cNvPr>
          <p:cNvPicPr>
            <a:picLocks noChangeAspect="1"/>
          </p:cNvPicPr>
          <p:nvPr/>
        </p:nvPicPr>
        <p:blipFill>
          <a:blip r:embed="rId3"/>
          <a:stretch>
            <a:fillRect/>
          </a:stretch>
        </p:blipFill>
        <p:spPr>
          <a:xfrm>
            <a:off x="292219" y="1954925"/>
            <a:ext cx="6121150" cy="3097656"/>
          </a:xfrm>
          <a:prstGeom prst="rect">
            <a:avLst/>
          </a:prstGeom>
        </p:spPr>
      </p:pic>
      <p:pic>
        <p:nvPicPr>
          <p:cNvPr id="12" name="Picture 11">
            <a:extLst>
              <a:ext uri="{FF2B5EF4-FFF2-40B4-BE49-F238E27FC236}">
                <a16:creationId xmlns:a16="http://schemas.microsoft.com/office/drawing/2014/main" id="{1B90D48E-277D-7D74-1491-9EBC9FDC8B72}"/>
              </a:ext>
            </a:extLst>
          </p:cNvPr>
          <p:cNvPicPr>
            <a:picLocks noChangeAspect="1"/>
          </p:cNvPicPr>
          <p:nvPr/>
        </p:nvPicPr>
        <p:blipFill>
          <a:blip r:embed="rId4"/>
          <a:stretch>
            <a:fillRect/>
          </a:stretch>
        </p:blipFill>
        <p:spPr>
          <a:xfrm>
            <a:off x="5812221" y="1796709"/>
            <a:ext cx="6156718" cy="3287401"/>
          </a:xfrm>
          <a:prstGeom prst="rect">
            <a:avLst/>
          </a:prstGeom>
        </p:spPr>
      </p:pic>
    </p:spTree>
    <p:extLst>
      <p:ext uri="{BB962C8B-B14F-4D97-AF65-F5344CB8AC3E}">
        <p14:creationId xmlns:p14="http://schemas.microsoft.com/office/powerpoint/2010/main" val="3037833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EEF1B-A340-5DFA-A192-B4D167B5B3F4}"/>
            </a:ext>
          </a:extLst>
        </p:cNvPr>
        <p:cNvGrpSpPr/>
        <p:nvPr/>
      </p:nvGrpSpPr>
      <p:grpSpPr>
        <a:xfrm>
          <a:off x="0" y="0"/>
          <a:ext cx="0" cy="0"/>
          <a:chOff x="0" y="0"/>
          <a:chExt cx="0" cy="0"/>
        </a:xfrm>
      </p:grpSpPr>
      <p:sp>
        <p:nvSpPr>
          <p:cNvPr id="2" name="Zástupný symbol pro datum 4">
            <a:extLst>
              <a:ext uri="{FF2B5EF4-FFF2-40B4-BE49-F238E27FC236}">
                <a16:creationId xmlns:a16="http://schemas.microsoft.com/office/drawing/2014/main" id="{BB1B3D58-1A61-3107-734D-FE81FBFCB068}"/>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19.08.2026</a:t>
            </a:fld>
            <a:endParaRPr lang="cs-CZ" dirty="0">
              <a:solidFill>
                <a:schemeClr val="bg1"/>
              </a:solidFill>
            </a:endParaRPr>
          </a:p>
        </p:txBody>
      </p:sp>
      <p:sp>
        <p:nvSpPr>
          <p:cNvPr id="8" name="TextovéPole 7">
            <a:extLst>
              <a:ext uri="{FF2B5EF4-FFF2-40B4-BE49-F238E27FC236}">
                <a16:creationId xmlns:a16="http://schemas.microsoft.com/office/drawing/2014/main" id="{9A099085-FC1E-D3DC-842C-34349D10E2A5}"/>
              </a:ext>
            </a:extLst>
          </p:cNvPr>
          <p:cNvSpPr txBox="1"/>
          <p:nvPr/>
        </p:nvSpPr>
        <p:spPr>
          <a:xfrm>
            <a:off x="502920" y="655195"/>
            <a:ext cx="10903634" cy="646331"/>
          </a:xfrm>
          <a:prstGeom prst="rect">
            <a:avLst/>
          </a:prstGeom>
          <a:noFill/>
        </p:spPr>
        <p:txBody>
          <a:bodyPr wrap="square" rtlCol="0">
            <a:spAutoFit/>
          </a:bodyPr>
          <a:lstStyle/>
          <a:p>
            <a:r>
              <a:rPr lang="cs-CZ" b="1" dirty="0">
                <a:solidFill>
                  <a:srgbClr val="0F5969"/>
                </a:solidFill>
                <a:latin typeface="Poppins" panose="00000500000000000000" pitchFamily="2" charset="-18"/>
                <a:cs typeface="Poppins" panose="00000500000000000000" pitchFamily="2" charset="-18"/>
              </a:rPr>
              <a:t>Výhled bankovní úvěrové aktivity byl pro letošní rok dále zvýšen</a:t>
            </a:r>
            <a:endParaRPr lang="cs-CZ" b="1" dirty="0">
              <a:solidFill>
                <a:srgbClr val="FF0000"/>
              </a:solidFill>
              <a:latin typeface="Poppins" panose="00000500000000000000" pitchFamily="2" charset="-18"/>
              <a:cs typeface="Poppins" panose="00000500000000000000" pitchFamily="2" charset="-18"/>
            </a:endParaRPr>
          </a:p>
        </p:txBody>
      </p:sp>
      <p:sp>
        <p:nvSpPr>
          <p:cNvPr id="12" name="Zástupný symbol pro datum 4">
            <a:extLst>
              <a:ext uri="{FF2B5EF4-FFF2-40B4-BE49-F238E27FC236}">
                <a16:creationId xmlns:a16="http://schemas.microsoft.com/office/drawing/2014/main" id="{B4804570-77C4-4324-D69D-B0E3A18FD44A}"/>
              </a:ext>
            </a:extLst>
          </p:cNvPr>
          <p:cNvSpPr txBox="1">
            <a:spLocks/>
          </p:cNvSpPr>
          <p:nvPr/>
        </p:nvSpPr>
        <p:spPr>
          <a:xfrm>
            <a:off x="6220813" y="6144013"/>
            <a:ext cx="5357419" cy="257225"/>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dirty="0">
                <a:solidFill>
                  <a:srgbClr val="1F576B"/>
                </a:solidFill>
              </a:rPr>
              <a:t>Zdroj: Česká bankovní asociace (výpočty, sezónní očištění), ČNB</a:t>
            </a:r>
          </a:p>
        </p:txBody>
      </p:sp>
      <p:pic>
        <p:nvPicPr>
          <p:cNvPr id="3" name="Picture 2">
            <a:extLst>
              <a:ext uri="{FF2B5EF4-FFF2-40B4-BE49-F238E27FC236}">
                <a16:creationId xmlns:a16="http://schemas.microsoft.com/office/drawing/2014/main" id="{BB371581-94FC-4B35-7833-D49402EB247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851" y="1424251"/>
            <a:ext cx="5673962" cy="4336208"/>
          </a:xfrm>
          <a:prstGeom prst="rect">
            <a:avLst/>
          </a:prstGeom>
          <a:noFill/>
        </p:spPr>
      </p:pic>
      <p:pic>
        <p:nvPicPr>
          <p:cNvPr id="4" name="Picture 3">
            <a:extLst>
              <a:ext uri="{FF2B5EF4-FFF2-40B4-BE49-F238E27FC236}">
                <a16:creationId xmlns:a16="http://schemas.microsoft.com/office/drawing/2014/main" id="{3E0A7B21-6C70-D8D5-DA3B-D1AA8E68603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91561" y="1522508"/>
            <a:ext cx="5557424" cy="4400522"/>
          </a:xfrm>
          <a:prstGeom prst="rect">
            <a:avLst/>
          </a:prstGeom>
          <a:noFill/>
        </p:spPr>
      </p:pic>
    </p:spTree>
    <p:extLst>
      <p:ext uri="{BB962C8B-B14F-4D97-AF65-F5344CB8AC3E}">
        <p14:creationId xmlns:p14="http://schemas.microsoft.com/office/powerpoint/2010/main" val="1398022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DB867-C69C-F88B-995E-DDBA0859AEFE}"/>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18D03675-6062-27F6-B1BA-82A895CD6733}"/>
              </a:ext>
            </a:extLst>
          </p:cNvPr>
          <p:cNvSpPr>
            <a:spLocks noGrp="1"/>
          </p:cNvSpPr>
          <p:nvPr>
            <p:ph type="title"/>
          </p:nvPr>
        </p:nvSpPr>
        <p:spPr>
          <a:xfrm>
            <a:off x="514671" y="447667"/>
            <a:ext cx="8605665" cy="533061"/>
          </a:xfrm>
        </p:spPr>
        <p:txBody>
          <a:bodyPr>
            <a:normAutofit/>
          </a:bodyPr>
          <a:lstStyle/>
          <a:p>
            <a:r>
              <a:rPr lang="cs-CZ" dirty="0"/>
              <a:t>MAKROEKONOMICKÁ PROGNÓZA ČBA</a:t>
            </a:r>
          </a:p>
        </p:txBody>
      </p:sp>
      <p:sp>
        <p:nvSpPr>
          <p:cNvPr id="8" name="TextovéPole 7">
            <a:extLst>
              <a:ext uri="{FF2B5EF4-FFF2-40B4-BE49-F238E27FC236}">
                <a16:creationId xmlns:a16="http://schemas.microsoft.com/office/drawing/2014/main" id="{33BEB2A7-ED79-AA47-1C9A-B8DA95E94FAF}"/>
              </a:ext>
            </a:extLst>
          </p:cNvPr>
          <p:cNvSpPr txBox="1"/>
          <p:nvPr/>
        </p:nvSpPr>
        <p:spPr>
          <a:xfrm>
            <a:off x="8320903" y="4413140"/>
            <a:ext cx="2592288" cy="1016102"/>
          </a:xfrm>
          <a:prstGeom prst="rect">
            <a:avLst/>
          </a:prstGeom>
        </p:spPr>
        <p:txBody>
          <a:bodyPr vert="horz" wrap="none" lIns="0" tIns="0" rIns="0" bIns="0" rtlCol="0">
            <a:normAutofit/>
          </a:bodyPr>
          <a:lstStyle/>
          <a:p>
            <a:pPr algn="ctr">
              <a:defRPr/>
            </a:pPr>
            <a:r>
              <a:rPr lang="cs-CZ" sz="2000" b="1" spc="40" dirty="0">
                <a:solidFill>
                  <a:prstClr val="white"/>
                </a:solidFill>
                <a:latin typeface="Poppins" panose="00000500000000000000" pitchFamily="2" charset="-18"/>
                <a:cs typeface="Poppins" panose="00000500000000000000" pitchFamily="2" charset="-18"/>
              </a:rPr>
              <a:t>Adam Ruschka</a:t>
            </a:r>
            <a:b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br>
            <a:r>
              <a:rPr lang="cs-CZ" sz="1700" spc="40" dirty="0">
                <a:solidFill>
                  <a:prstClr val="white"/>
                </a:solidFill>
                <a:latin typeface="Poppins" panose="00000500000000000000" pitchFamily="2" charset="-18"/>
                <a:cs typeface="Poppins" panose="00000500000000000000" pitchFamily="2" charset="-18"/>
              </a:rPr>
              <a:t>Ekonom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70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J&amp;T Banka</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p:txBody>
      </p:sp>
      <p:sp>
        <p:nvSpPr>
          <p:cNvPr id="3" name="TextovéPole 7">
            <a:extLst>
              <a:ext uri="{FF2B5EF4-FFF2-40B4-BE49-F238E27FC236}">
                <a16:creationId xmlns:a16="http://schemas.microsoft.com/office/drawing/2014/main" id="{BC5F9F74-B205-FC9F-8F3D-FB174BA06159}"/>
              </a:ext>
            </a:extLst>
          </p:cNvPr>
          <p:cNvSpPr txBox="1"/>
          <p:nvPr/>
        </p:nvSpPr>
        <p:spPr>
          <a:xfrm>
            <a:off x="1372332" y="4420760"/>
            <a:ext cx="2602733" cy="1008482"/>
          </a:xfrm>
          <a:prstGeom prst="rect">
            <a:avLst/>
          </a:prstGeom>
        </p:spPr>
        <p:txBody>
          <a:bodyPr vert="horz"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Petr Dufek</a:t>
            </a:r>
          </a:p>
          <a:p>
            <a:pPr marL="0" marR="0" lvl="0" indent="0" algn="ctr" defTabSz="914400" rtl="0" eaLnBrk="1" fontAlgn="auto" latinLnBrk="0" hangingPunct="1">
              <a:lnSpc>
                <a:spcPct val="100000"/>
              </a:lnSpc>
              <a:spcBef>
                <a:spcPts val="0"/>
              </a:spcBef>
              <a:spcAft>
                <a:spcPts val="0"/>
              </a:spcAft>
              <a:buClrTx/>
              <a:buSzTx/>
              <a:buFontTx/>
              <a:buNone/>
              <a:tabLst/>
              <a:defRPr/>
            </a:pPr>
            <a:r>
              <a:rPr lang="cs-CZ" sz="1700" spc="40" dirty="0">
                <a:solidFill>
                  <a:prstClr val="white"/>
                </a:solidFill>
                <a:latin typeface="Poppins" panose="00000500000000000000" pitchFamily="2" charset="-18"/>
                <a:cs typeface="Poppins" panose="00000500000000000000" pitchFamily="2" charset="-18"/>
              </a:rPr>
              <a:t>Hlavní ekonom</a:t>
            </a:r>
          </a:p>
          <a:p>
            <a:pPr algn="ctr">
              <a:defRPr/>
            </a:pPr>
            <a:r>
              <a:rPr lang="cs-CZ" sz="1700" spc="40" dirty="0">
                <a:solidFill>
                  <a:prstClr val="white"/>
                </a:solidFill>
                <a:latin typeface="Poppins" panose="00000500000000000000" pitchFamily="2" charset="-18"/>
                <a:cs typeface="Poppins" panose="00000500000000000000" pitchFamily="2" charset="-18"/>
              </a:rPr>
              <a:t>Banka CREDITAS</a:t>
            </a:r>
          </a:p>
        </p:txBody>
      </p:sp>
      <p:sp>
        <p:nvSpPr>
          <p:cNvPr id="7" name="TextovéPole 6">
            <a:extLst>
              <a:ext uri="{FF2B5EF4-FFF2-40B4-BE49-F238E27FC236}">
                <a16:creationId xmlns:a16="http://schemas.microsoft.com/office/drawing/2014/main" id="{BD67BC32-F6C1-E5C1-6EC7-B6E6F6D5267A}"/>
              </a:ext>
            </a:extLst>
          </p:cNvPr>
          <p:cNvSpPr txBox="1"/>
          <p:nvPr/>
        </p:nvSpPr>
        <p:spPr>
          <a:xfrm>
            <a:off x="4535127" y="4420760"/>
            <a:ext cx="3118441" cy="1016102"/>
          </a:xfrm>
          <a:prstGeom prst="rect">
            <a:avLst/>
          </a:prstGeom>
        </p:spPr>
        <p:txBody>
          <a:bodyPr vert="horz" wrap="non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Jaromír Šindel</a:t>
            </a:r>
            <a:b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br>
            <a:r>
              <a:rPr lang="cs-CZ" sz="1700" spc="40" dirty="0">
                <a:solidFill>
                  <a:prstClr val="white"/>
                </a:solidFill>
                <a:latin typeface="Poppins" panose="00000500000000000000" pitchFamily="2" charset="-18"/>
                <a:cs typeface="Poppins" panose="00000500000000000000" pitchFamily="2" charset="-18"/>
              </a:rPr>
              <a:t>Hlavní ekonom</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cs-CZ" sz="1700" spc="40" dirty="0">
                <a:solidFill>
                  <a:prstClr val="white"/>
                </a:solidFill>
                <a:latin typeface="Poppins" panose="00000500000000000000" pitchFamily="2" charset="-18"/>
                <a:cs typeface="Poppins" panose="00000500000000000000" pitchFamily="2" charset="-18"/>
              </a:rPr>
              <a:t>Česká bankovní asociace</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p:txBody>
      </p:sp>
      <p:pic>
        <p:nvPicPr>
          <p:cNvPr id="9" name="Obrázek 8">
            <a:extLst>
              <a:ext uri="{FF2B5EF4-FFF2-40B4-BE49-F238E27FC236}">
                <a16:creationId xmlns:a16="http://schemas.microsoft.com/office/drawing/2014/main" id="{C4BEEE7D-6AC1-FC62-5058-D72AA546BF07}"/>
              </a:ext>
            </a:extLst>
          </p:cNvPr>
          <p:cNvPicPr>
            <a:picLocks noChangeAspect="1"/>
          </p:cNvPicPr>
          <p:nvPr/>
        </p:nvPicPr>
        <p:blipFill>
          <a:blip r:embed="rId3"/>
          <a:srcRect l="8971" t="5208" r="11274" b="8093"/>
          <a:stretch/>
        </p:blipFill>
        <p:spPr>
          <a:xfrm>
            <a:off x="4708898" y="1341228"/>
            <a:ext cx="2768936" cy="2809300"/>
          </a:xfrm>
          <a:prstGeom prst="rect">
            <a:avLst/>
          </a:prstGeom>
        </p:spPr>
      </p:pic>
      <p:pic>
        <p:nvPicPr>
          <p:cNvPr id="14" name="Obrázek 13">
            <a:extLst>
              <a:ext uri="{FF2B5EF4-FFF2-40B4-BE49-F238E27FC236}">
                <a16:creationId xmlns:a16="http://schemas.microsoft.com/office/drawing/2014/main" id="{1D189364-BA0F-62E5-30CB-E0F293808472}"/>
              </a:ext>
            </a:extLst>
          </p:cNvPr>
          <p:cNvPicPr>
            <a:picLocks noChangeAspect="1"/>
          </p:cNvPicPr>
          <p:nvPr/>
        </p:nvPicPr>
        <p:blipFill>
          <a:blip r:embed="rId4"/>
          <a:srcRect l="1916" t="2331" r="2781" b="1728"/>
          <a:stretch/>
        </p:blipFill>
        <p:spPr>
          <a:xfrm>
            <a:off x="1260693" y="1341228"/>
            <a:ext cx="2714372" cy="2809300"/>
          </a:xfrm>
          <a:prstGeom prst="rect">
            <a:avLst/>
          </a:prstGeom>
        </p:spPr>
      </p:pic>
      <p:grpSp>
        <p:nvGrpSpPr>
          <p:cNvPr id="2" name="Group 1">
            <a:extLst>
              <a:ext uri="{FF2B5EF4-FFF2-40B4-BE49-F238E27FC236}">
                <a16:creationId xmlns:a16="http://schemas.microsoft.com/office/drawing/2014/main" id="{62E01597-A93F-0E12-E11D-FB7D67EDB14E}"/>
              </a:ext>
            </a:extLst>
          </p:cNvPr>
          <p:cNvGrpSpPr/>
          <p:nvPr/>
        </p:nvGrpSpPr>
        <p:grpSpPr>
          <a:xfrm>
            <a:off x="7159897" y="5877272"/>
            <a:ext cx="4609752" cy="715439"/>
            <a:chOff x="7159897" y="5877272"/>
            <a:chExt cx="4609752" cy="715439"/>
          </a:xfrm>
        </p:grpSpPr>
        <p:sp>
          <p:nvSpPr>
            <p:cNvPr id="5" name="Nadpis 3">
              <a:extLst>
                <a:ext uri="{FF2B5EF4-FFF2-40B4-BE49-F238E27FC236}">
                  <a16:creationId xmlns:a16="http://schemas.microsoft.com/office/drawing/2014/main" id="{7095E0BC-F987-56F6-4731-631929BFF3A8}"/>
                </a:ext>
              </a:extLst>
            </p:cNvPr>
            <p:cNvSpPr txBox="1">
              <a:spLocks/>
            </p:cNvSpPr>
            <p:nvPr/>
          </p:nvSpPr>
          <p:spPr>
            <a:xfrm>
              <a:off x="7466817" y="5877272"/>
              <a:ext cx="4302832" cy="533061"/>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algn="r"/>
              <a:r>
                <a:rPr lang="cs-CZ" sz="2000" b="0" dirty="0"/>
                <a:t>10:00, středa 19. srpna 2026</a:t>
              </a:r>
            </a:p>
          </p:txBody>
        </p:sp>
        <p:pic>
          <p:nvPicPr>
            <p:cNvPr id="6" name="Graphic 5" descr="Daily calendar with solid fill">
              <a:extLst>
                <a:ext uri="{FF2B5EF4-FFF2-40B4-BE49-F238E27FC236}">
                  <a16:creationId xmlns:a16="http://schemas.microsoft.com/office/drawing/2014/main" id="{BDE9EC0E-CF63-2F7D-713B-8B078CB5586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59897" y="5978872"/>
              <a:ext cx="613839" cy="613839"/>
            </a:xfrm>
            <a:prstGeom prst="rect">
              <a:avLst/>
            </a:prstGeom>
          </p:spPr>
        </p:pic>
      </p:grpSp>
      <p:sp>
        <p:nvSpPr>
          <p:cNvPr id="10" name="Rectangle: Rounded Corners 9">
            <a:extLst>
              <a:ext uri="{FF2B5EF4-FFF2-40B4-BE49-F238E27FC236}">
                <a16:creationId xmlns:a16="http://schemas.microsoft.com/office/drawing/2014/main" id="{0E651097-3ECC-8A3B-0AC9-C528B84F63F8}"/>
              </a:ext>
            </a:extLst>
          </p:cNvPr>
          <p:cNvSpPr/>
          <p:nvPr/>
        </p:nvSpPr>
        <p:spPr>
          <a:xfrm>
            <a:off x="8211667" y="1421138"/>
            <a:ext cx="2602733" cy="2691617"/>
          </a:xfrm>
          <a:prstGeom prst="roundRect">
            <a:avLst/>
          </a:prstGeom>
          <a:blipFill>
            <a:blip r:embed="rId6" cstate="email">
              <a:extLst>
                <a:ext uri="{28A0092B-C50C-407E-A947-70E740481C1C}">
                  <a14:useLocalDpi xmlns:a14="http://schemas.microsoft.com/office/drawing/2010/main"/>
                </a:ext>
              </a:extLst>
            </a:blip>
            <a:stretch>
              <a:fillRect/>
            </a:stretch>
          </a:blip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953126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794D3-6198-FD87-A543-117F4881E1FF}"/>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88F6D8D7-946A-CC25-EE85-F7DDD661ECC9}"/>
              </a:ext>
            </a:extLst>
          </p:cNvPr>
          <p:cNvSpPr>
            <a:spLocks noGrp="1"/>
          </p:cNvSpPr>
          <p:nvPr>
            <p:ph type="title"/>
          </p:nvPr>
        </p:nvSpPr>
        <p:spPr>
          <a:xfrm>
            <a:off x="642682" y="562066"/>
            <a:ext cx="11230486" cy="534873"/>
          </a:xfrm>
        </p:spPr>
        <p:txBody>
          <a:bodyPr>
            <a:normAutofit/>
          </a:bodyPr>
          <a:lstStyle/>
          <a:p>
            <a:r>
              <a:rPr lang="cs-CZ"/>
              <a:t>MEZINÁRODNÍ </a:t>
            </a:r>
            <a:r>
              <a:rPr lang="cs-CZ" dirty="0"/>
              <a:t>SROVNÁNÍ</a:t>
            </a:r>
          </a:p>
        </p:txBody>
      </p:sp>
      <p:sp>
        <p:nvSpPr>
          <p:cNvPr id="12" name="Nadpis 3">
            <a:extLst>
              <a:ext uri="{FF2B5EF4-FFF2-40B4-BE49-F238E27FC236}">
                <a16:creationId xmlns:a16="http://schemas.microsoft.com/office/drawing/2014/main" id="{D2CE9F95-324B-ACD6-DB22-D188218F5E6B}"/>
              </a:ext>
            </a:extLst>
          </p:cNvPr>
          <p:cNvSpPr txBox="1">
            <a:spLocks/>
          </p:cNvSpPr>
          <p:nvPr/>
        </p:nvSpPr>
        <p:spPr>
          <a:xfrm>
            <a:off x="677274" y="829502"/>
            <a:ext cx="11161302" cy="160571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endParaRPr lang="cs-CZ" dirty="0"/>
          </a:p>
        </p:txBody>
      </p:sp>
      <p:sp>
        <p:nvSpPr>
          <p:cNvPr id="13" name="Zástupný symbol pro datum 4">
            <a:extLst>
              <a:ext uri="{FF2B5EF4-FFF2-40B4-BE49-F238E27FC236}">
                <a16:creationId xmlns:a16="http://schemas.microsoft.com/office/drawing/2014/main" id="{13E67351-0CAF-772B-3D6F-82DC5D13D67B}"/>
              </a:ext>
            </a:extLst>
          </p:cNvPr>
          <p:cNvSpPr txBox="1">
            <a:spLocks/>
          </p:cNvSpPr>
          <p:nvPr/>
        </p:nvSpPr>
        <p:spPr>
          <a:xfrm>
            <a:off x="5486830" y="6209713"/>
            <a:ext cx="5872719"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dirty="0">
                <a:solidFill>
                  <a:schemeClr val="bg1"/>
                </a:solidFill>
              </a:rPr>
              <a:t>Pramen: Macrobond, Consensus </a:t>
            </a:r>
            <a:r>
              <a:rPr lang="cs-CZ" sz="1400" dirty="0" err="1">
                <a:solidFill>
                  <a:schemeClr val="bg1"/>
                </a:solidFill>
              </a:rPr>
              <a:t>Economics</a:t>
            </a:r>
            <a:r>
              <a:rPr lang="cs-CZ" sz="1400" dirty="0">
                <a:solidFill>
                  <a:schemeClr val="bg1"/>
                </a:solidFill>
              </a:rPr>
              <a:t>, Prognóza </a:t>
            </a:r>
            <a:r>
              <a:rPr lang="cs-CZ" sz="1400">
                <a:solidFill>
                  <a:schemeClr val="bg1"/>
                </a:solidFill>
              </a:rPr>
              <a:t>České bankovní asociace</a:t>
            </a:r>
            <a:r>
              <a:rPr lang="cs-CZ" sz="1400" dirty="0">
                <a:solidFill>
                  <a:schemeClr val="bg1"/>
                </a:solidFill>
              </a:rPr>
              <a:t> </a:t>
            </a:r>
          </a:p>
        </p:txBody>
      </p:sp>
      <p:pic>
        <p:nvPicPr>
          <p:cNvPr id="2" name="Picture 1">
            <a:extLst>
              <a:ext uri="{FF2B5EF4-FFF2-40B4-BE49-F238E27FC236}">
                <a16:creationId xmlns:a16="http://schemas.microsoft.com/office/drawing/2014/main" id="{812AAC96-DC95-B2AE-C673-376FA99D42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08295" y="1649149"/>
            <a:ext cx="5174948" cy="3889802"/>
          </a:xfrm>
          <a:prstGeom prst="rect">
            <a:avLst/>
          </a:prstGeom>
          <a:noFill/>
        </p:spPr>
      </p:pic>
      <p:pic>
        <p:nvPicPr>
          <p:cNvPr id="6" name="Picture 5">
            <a:extLst>
              <a:ext uri="{FF2B5EF4-FFF2-40B4-BE49-F238E27FC236}">
                <a16:creationId xmlns:a16="http://schemas.microsoft.com/office/drawing/2014/main" id="{E41573DE-E3E7-D45E-2C6C-F1B957BD41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34610" y="1632360"/>
            <a:ext cx="5470398" cy="3909196"/>
          </a:xfrm>
          <a:prstGeom prst="rect">
            <a:avLst/>
          </a:prstGeom>
          <a:noFill/>
        </p:spPr>
      </p:pic>
    </p:spTree>
    <p:extLst>
      <p:ext uri="{BB962C8B-B14F-4D97-AF65-F5344CB8AC3E}">
        <p14:creationId xmlns:p14="http://schemas.microsoft.com/office/powerpoint/2010/main" val="2325871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23632" y="562066"/>
            <a:ext cx="11230486" cy="534873"/>
          </a:xfrm>
        </p:spPr>
        <p:txBody>
          <a:bodyPr>
            <a:normAutofit/>
          </a:bodyPr>
          <a:lstStyle/>
          <a:p>
            <a:r>
              <a:rPr lang="cs-CZ" dirty="0"/>
              <a:t>POSTŘEHY Z PROGNÓZY</a:t>
            </a:r>
          </a:p>
        </p:txBody>
      </p:sp>
      <p:pic>
        <p:nvPicPr>
          <p:cNvPr id="8" name="Obrázek 21">
            <a:extLst>
              <a:ext uri="{FF2B5EF4-FFF2-40B4-BE49-F238E27FC236}">
                <a16:creationId xmlns:a16="http://schemas.microsoft.com/office/drawing/2014/main" id="{1C9ABA30-A383-0E77-27AF-FAFCB8D2708E}"/>
              </a:ext>
            </a:extLst>
          </p:cNvPr>
          <p:cNvPicPr>
            <a:picLocks noChangeAspect="1"/>
          </p:cNvPicPr>
          <p:nvPr/>
        </p:nvPicPr>
        <p:blipFill>
          <a:blip r:embed="rId3"/>
          <a:srcRect l="8971" t="5208" r="11274" b="8093"/>
          <a:stretch/>
        </p:blipFill>
        <p:spPr>
          <a:xfrm>
            <a:off x="1173713" y="4590552"/>
            <a:ext cx="1299091" cy="1318029"/>
          </a:xfrm>
          <a:prstGeom prst="rect">
            <a:avLst/>
          </a:prstGeom>
        </p:spPr>
      </p:pic>
      <p:sp>
        <p:nvSpPr>
          <p:cNvPr id="15" name="Textové pole 1">
            <a:extLst>
              <a:ext uri="{FF2B5EF4-FFF2-40B4-BE49-F238E27FC236}">
                <a16:creationId xmlns:a16="http://schemas.microsoft.com/office/drawing/2014/main" id="{5B2C004D-D370-41D5-487F-10EE91E962BE}"/>
              </a:ext>
            </a:extLst>
          </p:cNvPr>
          <p:cNvSpPr txBox="1">
            <a:spLocks noChangeArrowheads="1"/>
          </p:cNvSpPr>
          <p:nvPr/>
        </p:nvSpPr>
        <p:spPr bwMode="auto">
          <a:xfrm>
            <a:off x="2869487" y="1328547"/>
            <a:ext cx="8598161" cy="140703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just" hangingPunct="0">
              <a:buNone/>
            </a:pPr>
            <a:r>
              <a:rPr lang="cs-CZ" b="1" dirty="0">
                <a:effectLst/>
                <a:latin typeface="Calibri" panose="020F0502020204030204" pitchFamily="34" charset="0"/>
                <a:ea typeface="Times New Roman" panose="02020603050405020304" pitchFamily="18" charset="0"/>
                <a:cs typeface="Times New Roman" panose="02020603050405020304" pitchFamily="18" charset="0"/>
              </a:rPr>
              <a:t>Petr Dufek, hlavní ekonom Banka CREDITAS: </a:t>
            </a:r>
          </a:p>
          <a:p>
            <a:pPr algn="just" hangingPunct="0">
              <a:buNone/>
            </a:pPr>
            <a:r>
              <a:rPr lang="cs-CZ" sz="1400" i="1" dirty="0">
                <a:effectLst/>
                <a:latin typeface="Calibri" panose="020F0502020204030204" pitchFamily="34" charset="0"/>
                <a:ea typeface="Times New Roman" panose="02020603050405020304" pitchFamily="18" charset="0"/>
                <a:cs typeface="Times New Roman" panose="02020603050405020304" pitchFamily="18" charset="0"/>
              </a:rPr>
              <a:t>„Vyhlídky české ekonomiky jsou vedle sílící zahraniční konkurence v tradičních odvětvích a stále jen pozvolného oživování evropské poptávky stále více ovlivňovány také růstem cen energií. Po předchozím výrazném zdražení pohonných hmot se do ekonomiky začínají promítat i vyšší ceny zemního plynu a návazně také elektřiny. Tyto nákladové tlaky budou mít dopad nejen na hospodaření firem a rozpočty domácností, ale postupně se odrazí také v inflaci a tempu hospodářského růstu.“</a:t>
            </a:r>
            <a:endParaRPr lang="cs-CZ"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6" name="Textové pole 6">
            <a:extLst>
              <a:ext uri="{FF2B5EF4-FFF2-40B4-BE49-F238E27FC236}">
                <a16:creationId xmlns:a16="http://schemas.microsoft.com/office/drawing/2014/main" id="{F5ED393E-8325-3061-54A5-046FE60A0229}"/>
              </a:ext>
            </a:extLst>
          </p:cNvPr>
          <p:cNvSpPr txBox="1">
            <a:spLocks noChangeArrowheads="1"/>
          </p:cNvSpPr>
          <p:nvPr/>
        </p:nvSpPr>
        <p:spPr bwMode="auto">
          <a:xfrm>
            <a:off x="2869486" y="3007756"/>
            <a:ext cx="8598161" cy="131594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just" hangingPunct="0"/>
            <a:r>
              <a:rPr lang="sv-SE" b="1" dirty="0">
                <a:latin typeface="Calibri" panose="020F0502020204030204" pitchFamily="34" charset="0"/>
                <a:cs typeface="Times New Roman" panose="02020603050405020304" pitchFamily="18" charset="0"/>
              </a:rPr>
              <a:t>Adam Ruschka, ekonom</a:t>
            </a:r>
            <a:r>
              <a:rPr lang="cs-CZ" b="1" dirty="0">
                <a:latin typeface="Calibri" panose="020F0502020204030204" pitchFamily="34" charset="0"/>
                <a:cs typeface="Times New Roman" panose="02020603050405020304" pitchFamily="18" charset="0"/>
              </a:rPr>
              <a:t> J&amp;T</a:t>
            </a:r>
            <a:r>
              <a:rPr lang="sv-SE" b="1" dirty="0">
                <a:latin typeface="Calibri" panose="020F0502020204030204" pitchFamily="34" charset="0"/>
                <a:cs typeface="Times New Roman" panose="02020603050405020304" pitchFamily="18" charset="0"/>
              </a:rPr>
              <a:t> Bank</a:t>
            </a:r>
            <a:r>
              <a:rPr lang="cs-CZ" b="1" dirty="0">
                <a:latin typeface="Calibri" panose="020F0502020204030204" pitchFamily="34" charset="0"/>
                <a:cs typeface="Times New Roman" panose="02020603050405020304" pitchFamily="18" charset="0"/>
              </a:rPr>
              <a:t>y:</a:t>
            </a:r>
          </a:p>
          <a:p>
            <a:pPr algn="just" hangingPunct="0">
              <a:buNone/>
            </a:pPr>
            <a:r>
              <a:rPr lang="cs-CZ" sz="14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„Česká ekonomika si i přes mimořádné události prvního pololetí udržela solidní kondici. Spotřebitelský apetit i nadále zůstává robustní, což se odráží v rychlém cenovém růstu, především optikou jádrové inflace a cen služeb. Byť tak celková inflace nevykazuje žádné alarmující hodnoty, fundamentální cenové tlaky zůstávají v ekonomice citelně zvýšené. Úrokové sazby tak pravděpodobně zůstanou taktéž zvýšené.“</a:t>
            </a:r>
            <a:endParaRPr lang="cs-CZ"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17" name="Textové pole 2">
            <a:extLst>
              <a:ext uri="{FF2B5EF4-FFF2-40B4-BE49-F238E27FC236}">
                <a16:creationId xmlns:a16="http://schemas.microsoft.com/office/drawing/2014/main" id="{FF507CA3-BDA3-42DC-DB33-F78EE9D3D302}"/>
              </a:ext>
            </a:extLst>
          </p:cNvPr>
          <p:cNvSpPr txBox="1">
            <a:spLocks noChangeArrowheads="1"/>
          </p:cNvSpPr>
          <p:nvPr/>
        </p:nvSpPr>
        <p:spPr bwMode="auto">
          <a:xfrm>
            <a:off x="2869487" y="4555310"/>
            <a:ext cx="8598160" cy="158812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just" hangingPunct="0">
              <a:buNone/>
            </a:pPr>
            <a:r>
              <a:rPr lang="cs-CZ" b="1" dirty="0">
                <a:effectLst/>
                <a:latin typeface="Calibri" panose="020F0502020204030204" pitchFamily="34" charset="0"/>
                <a:ea typeface="Times New Roman" panose="02020603050405020304" pitchFamily="18" charset="0"/>
                <a:cs typeface="Times New Roman" panose="02020603050405020304" pitchFamily="18" charset="0"/>
              </a:rPr>
              <a:t>Jaromír Šindel, hlavní ekonom České bankovní asociace:</a:t>
            </a:r>
            <a:endParaRPr lang="cs-CZ" sz="16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hangingPunct="0"/>
            <a:r>
              <a:rPr lang="cs-CZ" sz="16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„„Srpnová prognóza nemění celkové tempo růstu ekonomiky, ale výrazně mění jeho strukturu. Spotřeba, investice, úvěrová aktivita i mzdy jsou silnější, zatímco letošní celkovou inflaci tlumí hlavně příznivý vývoj cen potravin. Tento efekt však nemusí vydržet. Jádrová inflace, rychlejší růst mezd a riziko dražších energií proto vyžadují opatrnost ČNB. I proto panel změnil výhled na ponechání úrokové sazby ČNB na 3,75 % na celém horizontu predikce, s rizikem posunu ke 4 %.“</a:t>
            </a:r>
          </a:p>
        </p:txBody>
      </p:sp>
      <p:pic>
        <p:nvPicPr>
          <p:cNvPr id="3" name="Obrázek 13">
            <a:extLst>
              <a:ext uri="{FF2B5EF4-FFF2-40B4-BE49-F238E27FC236}">
                <a16:creationId xmlns:a16="http://schemas.microsoft.com/office/drawing/2014/main" id="{60280A09-FB7D-C1E0-D31A-9C673483F141}"/>
              </a:ext>
            </a:extLst>
          </p:cNvPr>
          <p:cNvPicPr>
            <a:picLocks noChangeAspect="1"/>
          </p:cNvPicPr>
          <p:nvPr/>
        </p:nvPicPr>
        <p:blipFill>
          <a:blip r:embed="rId4"/>
          <a:srcRect l="1916" t="2331" r="2781" b="1728"/>
          <a:stretch/>
        </p:blipFill>
        <p:spPr>
          <a:xfrm>
            <a:off x="1173713" y="1388930"/>
            <a:ext cx="1299091" cy="1286266"/>
          </a:xfrm>
          <a:prstGeom prst="rect">
            <a:avLst/>
          </a:prstGeom>
        </p:spPr>
      </p:pic>
      <p:sp>
        <p:nvSpPr>
          <p:cNvPr id="5" name="Rectangle: Rounded Corners 4">
            <a:extLst>
              <a:ext uri="{FF2B5EF4-FFF2-40B4-BE49-F238E27FC236}">
                <a16:creationId xmlns:a16="http://schemas.microsoft.com/office/drawing/2014/main" id="{D2C9E817-9417-5293-EEA2-27B5386BBFD0}"/>
              </a:ext>
            </a:extLst>
          </p:cNvPr>
          <p:cNvSpPr/>
          <p:nvPr/>
        </p:nvSpPr>
        <p:spPr>
          <a:xfrm>
            <a:off x="1173712" y="3007756"/>
            <a:ext cx="1299091" cy="1250236"/>
          </a:xfrm>
          <a:prstGeom prst="roundRect">
            <a:avLst/>
          </a:prstGeom>
          <a:blipFill>
            <a:blip r:embed="rId5" cstate="email">
              <a:extLst>
                <a:ext uri="{28A0092B-C50C-407E-A947-70E740481C1C}">
                  <a14:useLocalDpi xmlns:a14="http://schemas.microsoft.com/office/drawing/2010/main"/>
                </a:ext>
              </a:extLst>
            </a:blip>
            <a:stretch>
              <a:fillRect/>
            </a:stretch>
          </a:blip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963366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EE472-91D6-0D5E-AD97-618BA6DAAAAA}"/>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0E4D3302-8665-6838-8651-815BA36AEA56}"/>
              </a:ext>
            </a:extLst>
          </p:cNvPr>
          <p:cNvSpPr>
            <a:spLocks noGrp="1"/>
          </p:cNvSpPr>
          <p:nvPr>
            <p:ph type="title"/>
          </p:nvPr>
        </p:nvSpPr>
        <p:spPr>
          <a:xfrm>
            <a:off x="534815" y="2654300"/>
            <a:ext cx="2507928" cy="685800"/>
          </a:xfrm>
        </p:spPr>
        <p:txBody>
          <a:bodyPr>
            <a:normAutofit/>
          </a:bodyPr>
          <a:lstStyle/>
          <a:p>
            <a:pPr algn="ctr"/>
            <a:r>
              <a:rPr lang="cs-CZ" sz="2200" dirty="0">
                <a:solidFill>
                  <a:srgbClr val="0F5969"/>
                </a:solidFill>
                <a:latin typeface="+mj-lt"/>
              </a:rPr>
              <a:t>PROGNÓZA ČBA v číslech</a:t>
            </a:r>
          </a:p>
        </p:txBody>
      </p:sp>
      <p:sp>
        <p:nvSpPr>
          <p:cNvPr id="2" name="Zástupný symbol pro datum 4">
            <a:extLst>
              <a:ext uri="{FF2B5EF4-FFF2-40B4-BE49-F238E27FC236}">
                <a16:creationId xmlns:a16="http://schemas.microsoft.com/office/drawing/2014/main" id="{C122F6E5-372E-BE8B-B5B4-30929CA079A4}"/>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19.08.2026</a:t>
            </a:fld>
            <a:endParaRPr lang="cs-CZ" dirty="0">
              <a:solidFill>
                <a:schemeClr val="bg1"/>
              </a:solidFill>
            </a:endParaRPr>
          </a:p>
        </p:txBody>
      </p:sp>
      <p:sp>
        <p:nvSpPr>
          <p:cNvPr id="7" name="TextBox 6">
            <a:extLst>
              <a:ext uri="{FF2B5EF4-FFF2-40B4-BE49-F238E27FC236}">
                <a16:creationId xmlns:a16="http://schemas.microsoft.com/office/drawing/2014/main" id="{1DBF1E70-8CA2-A9CB-ED2E-F0D40BA03E68}"/>
              </a:ext>
            </a:extLst>
          </p:cNvPr>
          <p:cNvSpPr txBox="1"/>
          <p:nvPr/>
        </p:nvSpPr>
        <p:spPr>
          <a:xfrm>
            <a:off x="5379559" y="6401238"/>
            <a:ext cx="6096000" cy="276999"/>
          </a:xfrm>
          <a:prstGeom prst="rect">
            <a:avLst/>
          </a:prstGeom>
          <a:noFill/>
        </p:spPr>
        <p:txBody>
          <a:bodyPr wrap="square">
            <a:spAutoFit/>
          </a:bodyPr>
          <a:lstStyle/>
          <a:p>
            <a:pPr algn="r" hangingPunct="0">
              <a:spcAft>
                <a:spcPts val="600"/>
              </a:spcAft>
              <a:buNone/>
            </a:pPr>
            <a:r>
              <a:rPr lang="cs-CZ" sz="1200" dirty="0">
                <a:solidFill>
                  <a:srgbClr val="13576B"/>
                </a:solidFill>
                <a:effectLst/>
                <a:latin typeface="Calibri" panose="020F0502020204030204" pitchFamily="34" charset="0"/>
                <a:ea typeface="Times New Roman" panose="02020603050405020304" pitchFamily="18" charset="0"/>
                <a:cs typeface="Times New Roman" panose="02020603050405020304" pitchFamily="18" charset="0"/>
              </a:rPr>
              <a:t>Pramen: Prognóza </a:t>
            </a:r>
            <a:r>
              <a:rPr lang="cs-CZ" sz="1200">
                <a:solidFill>
                  <a:srgbClr val="13576B"/>
                </a:solidFill>
                <a:effectLst/>
                <a:latin typeface="Calibri" panose="020F0502020204030204" pitchFamily="34" charset="0"/>
                <a:ea typeface="Times New Roman" panose="02020603050405020304" pitchFamily="18" charset="0"/>
                <a:cs typeface="Times New Roman" panose="02020603050405020304" pitchFamily="18" charset="0"/>
              </a:rPr>
              <a:t>České bankovní asociace</a:t>
            </a:r>
            <a:r>
              <a:rPr lang="cs-CZ" sz="1200" dirty="0">
                <a:solidFill>
                  <a:srgbClr val="13576B"/>
                </a:solidFill>
                <a:effectLst/>
                <a:latin typeface="Calibri" panose="020F0502020204030204" pitchFamily="34" charset="0"/>
                <a:ea typeface="Times New Roman" panose="02020603050405020304" pitchFamily="18" charset="0"/>
                <a:cs typeface="Times New Roman" panose="02020603050405020304" pitchFamily="18" charset="0"/>
              </a:rPr>
              <a:t>, ČSÚ, ČNB, Úřad práce, </a:t>
            </a:r>
            <a:r>
              <a:rPr lang="cs-CZ" sz="1200" dirty="0" err="1">
                <a:solidFill>
                  <a:srgbClr val="13576B"/>
                </a:solidFill>
                <a:effectLst/>
                <a:latin typeface="Calibri" panose="020F0502020204030204" pitchFamily="34" charset="0"/>
                <a:ea typeface="Times New Roman" panose="02020603050405020304" pitchFamily="18" charset="0"/>
                <a:cs typeface="Times New Roman" panose="02020603050405020304" pitchFamily="18" charset="0"/>
              </a:rPr>
              <a:t>Macrobond</a:t>
            </a:r>
            <a:endParaRPr lang="cs-CZ"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60953923-8169-F2B9-287E-FFA07DC2585E}"/>
              </a:ext>
            </a:extLst>
          </p:cNvPr>
          <p:cNvPicPr>
            <a:picLocks noChangeAspect="1"/>
          </p:cNvPicPr>
          <p:nvPr/>
        </p:nvPicPr>
        <p:blipFill>
          <a:blip r:embed="rId3"/>
          <a:stretch>
            <a:fillRect/>
          </a:stretch>
        </p:blipFill>
        <p:spPr>
          <a:xfrm>
            <a:off x="3547154" y="456762"/>
            <a:ext cx="7832486" cy="5879870"/>
          </a:xfrm>
          <a:prstGeom prst="rect">
            <a:avLst/>
          </a:prstGeom>
        </p:spPr>
      </p:pic>
    </p:spTree>
    <p:extLst>
      <p:ext uri="{BB962C8B-B14F-4D97-AF65-F5344CB8AC3E}">
        <p14:creationId xmlns:p14="http://schemas.microsoft.com/office/powerpoint/2010/main" val="916771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1">
            <a:extLst>
              <a:ext uri="{FF2B5EF4-FFF2-40B4-BE49-F238E27FC236}">
                <a16:creationId xmlns:a16="http://schemas.microsoft.com/office/drawing/2014/main" id="{E84DCEAF-53DC-DA8A-B653-F1B68EDFDC41}"/>
              </a:ext>
            </a:extLst>
          </p:cNvPr>
          <p:cNvSpPr txBox="1">
            <a:spLocks/>
          </p:cNvSpPr>
          <p:nvPr/>
        </p:nvSpPr>
        <p:spPr>
          <a:xfrm>
            <a:off x="510907" y="1898738"/>
            <a:ext cx="11319048" cy="508383"/>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lang="cs-CZ" sz="3200" b="1" kern="1200" spc="150" baseline="0" dirty="0">
                <a:solidFill>
                  <a:schemeClr val="bg1"/>
                </a:solidFill>
                <a:latin typeface="Arial" panose="020B0604020202020204" pitchFamily="34" charset="0"/>
                <a:ea typeface="+mj-ea"/>
                <a:cs typeface="+mj-cs"/>
              </a:defRPr>
            </a:lvl1pPr>
          </a:lstStyle>
          <a:p>
            <a:r>
              <a:rPr lang="cs-CZ" dirty="0"/>
              <a:t>Příští Prognóza ČBA: listopad 2026</a:t>
            </a:r>
          </a:p>
        </p:txBody>
      </p:sp>
      <p:pic>
        <p:nvPicPr>
          <p:cNvPr id="5" name="Picture 4">
            <a:extLst>
              <a:ext uri="{FF2B5EF4-FFF2-40B4-BE49-F238E27FC236}">
                <a16:creationId xmlns:a16="http://schemas.microsoft.com/office/drawing/2014/main" id="{AC953B8C-FD50-F8CF-C072-51673173046B}"/>
              </a:ext>
            </a:extLst>
          </p:cNvPr>
          <p:cNvPicPr>
            <a:picLocks noChangeAspect="1"/>
          </p:cNvPicPr>
          <p:nvPr/>
        </p:nvPicPr>
        <p:blipFill>
          <a:blip r:embed="rId3"/>
          <a:stretch>
            <a:fillRect/>
          </a:stretch>
        </p:blipFill>
        <p:spPr>
          <a:xfrm>
            <a:off x="668330" y="2892922"/>
            <a:ext cx="10855340" cy="2890657"/>
          </a:xfrm>
          <a:prstGeom prst="rect">
            <a:avLst/>
          </a:prstGeom>
        </p:spPr>
      </p:pic>
    </p:spTree>
    <p:extLst>
      <p:ext uri="{BB962C8B-B14F-4D97-AF65-F5344CB8AC3E}">
        <p14:creationId xmlns:p14="http://schemas.microsoft.com/office/powerpoint/2010/main" val="1463253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11589-61C1-C7DA-AC55-68D3F1099B68}"/>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0DCEAF37-8E8F-7579-2499-D3C86B1239AC}"/>
              </a:ext>
            </a:extLst>
          </p:cNvPr>
          <p:cNvSpPr>
            <a:spLocks noGrp="1"/>
          </p:cNvSpPr>
          <p:nvPr>
            <p:ph type="title"/>
          </p:nvPr>
        </p:nvSpPr>
        <p:spPr>
          <a:xfrm>
            <a:off x="514671" y="447667"/>
            <a:ext cx="8605665" cy="533061"/>
          </a:xfrm>
        </p:spPr>
        <p:txBody>
          <a:bodyPr>
            <a:normAutofit/>
          </a:bodyPr>
          <a:lstStyle/>
          <a:p>
            <a:r>
              <a:rPr lang="cs-CZ" dirty="0"/>
              <a:t>MAKROEKONOMICKÁ PROGNÓZA ČBA</a:t>
            </a:r>
          </a:p>
        </p:txBody>
      </p:sp>
      <p:sp>
        <p:nvSpPr>
          <p:cNvPr id="3" name="TextovéPole 7">
            <a:extLst>
              <a:ext uri="{FF2B5EF4-FFF2-40B4-BE49-F238E27FC236}">
                <a16:creationId xmlns:a16="http://schemas.microsoft.com/office/drawing/2014/main" id="{26F1AEBF-BF5C-68AB-CDAE-87D496221BE1}"/>
              </a:ext>
            </a:extLst>
          </p:cNvPr>
          <p:cNvSpPr txBox="1"/>
          <p:nvPr/>
        </p:nvSpPr>
        <p:spPr>
          <a:xfrm>
            <a:off x="1363135" y="4420760"/>
            <a:ext cx="2602733" cy="1008482"/>
          </a:xfrm>
          <a:prstGeom prst="rect">
            <a:avLst/>
          </a:prstGeom>
        </p:spPr>
        <p:txBody>
          <a:bodyPr vert="horz"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Jan Bureš</a:t>
            </a:r>
            <a:endParaRPr lang="cs-CZ" sz="2000" spc="40" dirty="0">
              <a:solidFill>
                <a:prstClr val="white"/>
              </a:solidFill>
              <a:latin typeface="Poppins" panose="00000500000000000000" pitchFamily="2" charset="-18"/>
              <a:cs typeface="Poppins" panose="00000500000000000000" pitchFamily="2" charset="-1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cs-CZ" sz="1700" spc="40" dirty="0">
                <a:solidFill>
                  <a:prstClr val="white"/>
                </a:solidFill>
                <a:latin typeface="Poppins" panose="00000500000000000000" pitchFamily="2" charset="-18"/>
                <a:cs typeface="Poppins" panose="00000500000000000000" pitchFamily="2" charset="-18"/>
              </a:rPr>
              <a:t>Hlavní ekonom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170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ČSOB</a:t>
            </a:r>
          </a:p>
        </p:txBody>
      </p:sp>
      <p:sp>
        <p:nvSpPr>
          <p:cNvPr id="2" name="TextovéPole 1">
            <a:extLst>
              <a:ext uri="{FF2B5EF4-FFF2-40B4-BE49-F238E27FC236}">
                <a16:creationId xmlns:a16="http://schemas.microsoft.com/office/drawing/2014/main" id="{ECCD2CD2-2B0A-83A6-5C52-7F07EE4831D9}"/>
              </a:ext>
            </a:extLst>
          </p:cNvPr>
          <p:cNvSpPr txBox="1"/>
          <p:nvPr/>
        </p:nvSpPr>
        <p:spPr>
          <a:xfrm>
            <a:off x="4524110" y="4420760"/>
            <a:ext cx="3118441" cy="1016102"/>
          </a:xfrm>
          <a:prstGeom prst="rect">
            <a:avLst/>
          </a:prstGeom>
        </p:spPr>
        <p:txBody>
          <a:bodyPr vert="horz" wrap="non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Jaromír Šindel</a:t>
            </a:r>
            <a:b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br>
            <a:r>
              <a:rPr lang="cs-CZ" sz="1700" spc="40" dirty="0">
                <a:solidFill>
                  <a:prstClr val="white"/>
                </a:solidFill>
                <a:latin typeface="Poppins" panose="00000500000000000000" pitchFamily="2" charset="-18"/>
                <a:cs typeface="Poppins" panose="00000500000000000000" pitchFamily="2" charset="-18"/>
              </a:rPr>
              <a:t>Hlavní ekonom</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cs-CZ" sz="1700" spc="40" dirty="0">
                <a:solidFill>
                  <a:prstClr val="white"/>
                </a:solidFill>
                <a:latin typeface="Poppins" panose="00000500000000000000" pitchFamily="2" charset="-18"/>
                <a:cs typeface="Poppins" panose="00000500000000000000" pitchFamily="2" charset="-18"/>
              </a:rPr>
              <a:t>Česká bankovní asociace</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p:txBody>
      </p:sp>
      <p:pic>
        <p:nvPicPr>
          <p:cNvPr id="6" name="Obrázek 5">
            <a:extLst>
              <a:ext uri="{FF2B5EF4-FFF2-40B4-BE49-F238E27FC236}">
                <a16:creationId xmlns:a16="http://schemas.microsoft.com/office/drawing/2014/main" id="{8922474E-3DB7-F039-7724-1E8D4E34793A}"/>
              </a:ext>
            </a:extLst>
          </p:cNvPr>
          <p:cNvPicPr>
            <a:picLocks noChangeAspect="1"/>
          </p:cNvPicPr>
          <p:nvPr/>
        </p:nvPicPr>
        <p:blipFill>
          <a:blip r:embed="rId3"/>
          <a:srcRect l="8971" t="5208" r="11274" b="8093"/>
          <a:stretch/>
        </p:blipFill>
        <p:spPr>
          <a:xfrm>
            <a:off x="4697881" y="1341228"/>
            <a:ext cx="2768936" cy="2809300"/>
          </a:xfrm>
          <a:prstGeom prst="rect">
            <a:avLst/>
          </a:prstGeom>
        </p:spPr>
      </p:pic>
      <p:pic>
        <p:nvPicPr>
          <p:cNvPr id="9" name="Obrázek 8">
            <a:extLst>
              <a:ext uri="{FF2B5EF4-FFF2-40B4-BE49-F238E27FC236}">
                <a16:creationId xmlns:a16="http://schemas.microsoft.com/office/drawing/2014/main" id="{BAE182A0-1C73-15EE-3495-71DDC6A0E23A}"/>
              </a:ext>
            </a:extLst>
          </p:cNvPr>
          <p:cNvPicPr>
            <a:picLocks noChangeAspect="1"/>
          </p:cNvPicPr>
          <p:nvPr/>
        </p:nvPicPr>
        <p:blipFill>
          <a:blip r:embed="rId4"/>
          <a:srcRect r="4014" b="2882"/>
          <a:stretch/>
        </p:blipFill>
        <p:spPr>
          <a:xfrm>
            <a:off x="1196932" y="1341228"/>
            <a:ext cx="2768936" cy="2809300"/>
          </a:xfrm>
          <a:prstGeom prst="rect">
            <a:avLst/>
          </a:prstGeom>
        </p:spPr>
      </p:pic>
      <p:sp>
        <p:nvSpPr>
          <p:cNvPr id="5" name="TextovéPole 7">
            <a:extLst>
              <a:ext uri="{FF2B5EF4-FFF2-40B4-BE49-F238E27FC236}">
                <a16:creationId xmlns:a16="http://schemas.microsoft.com/office/drawing/2014/main" id="{B6E6BBF3-688F-E75A-B6C6-300A08936D7C}"/>
              </a:ext>
            </a:extLst>
          </p:cNvPr>
          <p:cNvSpPr txBox="1"/>
          <p:nvPr/>
        </p:nvSpPr>
        <p:spPr>
          <a:xfrm>
            <a:off x="8376271" y="4420760"/>
            <a:ext cx="2592288" cy="1016102"/>
          </a:xfrm>
          <a:prstGeom prst="rect">
            <a:avLst/>
          </a:prstGeom>
        </p:spPr>
        <p:txBody>
          <a:bodyPr vert="horz" wrap="non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000" b="1" spc="40" dirty="0">
                <a:solidFill>
                  <a:prstClr val="white"/>
                </a:solidFill>
                <a:latin typeface="Poppins" panose="00000500000000000000" pitchFamily="2" charset="-18"/>
                <a:cs typeface="Poppins" panose="00000500000000000000" pitchFamily="2" charset="-18"/>
              </a:rPr>
              <a:t>Jiří Polanský</a:t>
            </a:r>
            <a:br>
              <a:rPr kumimoji="0" lang="cs-CZ" sz="2000" b="1"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br>
            <a:r>
              <a:rPr kumimoji="0" lang="cs-CZ" sz="170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rPr>
              <a:t>Analytik</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cs-CZ" sz="1700" spc="40" dirty="0">
                <a:solidFill>
                  <a:prstClr val="white"/>
                </a:solidFill>
                <a:latin typeface="Poppins" panose="00000500000000000000" pitchFamily="2" charset="-18"/>
                <a:cs typeface="Poppins" panose="00000500000000000000" pitchFamily="2" charset="-18"/>
              </a:rPr>
              <a:t>Česká spořitelna</a:t>
            </a:r>
            <a:endParaRPr kumimoji="0" lang="cs-CZ" sz="1700" b="0" i="0" u="none" strike="noStrike" kern="1200" cap="none" spc="40" normalizeH="0" baseline="0" noProof="0" dirty="0">
              <a:ln>
                <a:noFill/>
              </a:ln>
              <a:solidFill>
                <a:prstClr val="white"/>
              </a:solidFill>
              <a:effectLst/>
              <a:uLnTx/>
              <a:uFillTx/>
              <a:latin typeface="Poppins" panose="00000500000000000000" pitchFamily="2" charset="-18"/>
              <a:cs typeface="Poppins" panose="00000500000000000000" pitchFamily="2" charset="-18"/>
            </a:endParaRPr>
          </a:p>
        </p:txBody>
      </p:sp>
      <p:grpSp>
        <p:nvGrpSpPr>
          <p:cNvPr id="7" name="Group 6">
            <a:extLst>
              <a:ext uri="{FF2B5EF4-FFF2-40B4-BE49-F238E27FC236}">
                <a16:creationId xmlns:a16="http://schemas.microsoft.com/office/drawing/2014/main" id="{0DC188D3-7348-0D7C-D07E-A0549E821B8C}"/>
              </a:ext>
            </a:extLst>
          </p:cNvPr>
          <p:cNvGrpSpPr/>
          <p:nvPr/>
        </p:nvGrpSpPr>
        <p:grpSpPr>
          <a:xfrm>
            <a:off x="6615289" y="5877272"/>
            <a:ext cx="5154360" cy="715439"/>
            <a:chOff x="7159897" y="5877272"/>
            <a:chExt cx="4609752" cy="715439"/>
          </a:xfrm>
        </p:grpSpPr>
        <p:sp>
          <p:nvSpPr>
            <p:cNvPr id="10" name="Nadpis 3">
              <a:extLst>
                <a:ext uri="{FF2B5EF4-FFF2-40B4-BE49-F238E27FC236}">
                  <a16:creationId xmlns:a16="http://schemas.microsoft.com/office/drawing/2014/main" id="{BC81B8C0-8B4A-1B0F-7012-6A06FA28B47E}"/>
                </a:ext>
              </a:extLst>
            </p:cNvPr>
            <p:cNvSpPr txBox="1">
              <a:spLocks/>
            </p:cNvSpPr>
            <p:nvPr/>
          </p:nvSpPr>
          <p:spPr>
            <a:xfrm>
              <a:off x="7466817" y="5877272"/>
              <a:ext cx="4302832" cy="533061"/>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algn="r"/>
              <a:r>
                <a:rPr lang="cs-CZ" sz="2000" b="0" dirty="0"/>
                <a:t>10:00, středa 18. listopadu 2026</a:t>
              </a:r>
            </a:p>
          </p:txBody>
        </p:sp>
        <p:pic>
          <p:nvPicPr>
            <p:cNvPr id="11" name="Graphic 10" descr="Daily calendar with solid fill">
              <a:extLst>
                <a:ext uri="{FF2B5EF4-FFF2-40B4-BE49-F238E27FC236}">
                  <a16:creationId xmlns:a16="http://schemas.microsoft.com/office/drawing/2014/main" id="{B8073233-799B-8033-CF4D-AECDA58BCBE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159897" y="5978872"/>
              <a:ext cx="613839" cy="613839"/>
            </a:xfrm>
            <a:prstGeom prst="rect">
              <a:avLst/>
            </a:prstGeom>
          </p:spPr>
        </p:pic>
      </p:grpSp>
      <p:sp>
        <p:nvSpPr>
          <p:cNvPr id="16" name="Rectangle: Rounded Corners 15">
            <a:extLst>
              <a:ext uri="{FF2B5EF4-FFF2-40B4-BE49-F238E27FC236}">
                <a16:creationId xmlns:a16="http://schemas.microsoft.com/office/drawing/2014/main" id="{439C301B-467B-6DBE-0E31-5DB4AFCE5D32}"/>
              </a:ext>
            </a:extLst>
          </p:cNvPr>
          <p:cNvSpPr/>
          <p:nvPr/>
        </p:nvSpPr>
        <p:spPr>
          <a:xfrm>
            <a:off x="8316866" y="1458911"/>
            <a:ext cx="2602733" cy="2691617"/>
          </a:xfrm>
          <a:prstGeom prst="roundRect">
            <a:avLst/>
          </a:prstGeom>
          <a:blipFill>
            <a:blip r:embed="rId6"/>
            <a:stretch>
              <a:fillRect/>
            </a:stretch>
          </a:blip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212319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5F9E4-C6C8-B90E-1AAD-F95FB5B16ECC}"/>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205C6381-A9C0-BCBC-20D8-8EF39F6E0BF3}"/>
              </a:ext>
            </a:extLst>
          </p:cNvPr>
          <p:cNvSpPr>
            <a:spLocks noGrp="1"/>
          </p:cNvSpPr>
          <p:nvPr>
            <p:ph type="title"/>
          </p:nvPr>
        </p:nvSpPr>
        <p:spPr>
          <a:xfrm>
            <a:off x="623632" y="562066"/>
            <a:ext cx="11230486" cy="534873"/>
          </a:xfrm>
        </p:spPr>
        <p:txBody>
          <a:bodyPr>
            <a:normAutofit/>
          </a:bodyPr>
          <a:lstStyle/>
          <a:p>
            <a:r>
              <a:rPr lang="cs-CZ" dirty="0"/>
              <a:t>ČBA Monitor: Data …</a:t>
            </a:r>
          </a:p>
        </p:txBody>
      </p:sp>
      <p:pic>
        <p:nvPicPr>
          <p:cNvPr id="3" name="Picture 2">
            <a:extLst>
              <a:ext uri="{FF2B5EF4-FFF2-40B4-BE49-F238E27FC236}">
                <a16:creationId xmlns:a16="http://schemas.microsoft.com/office/drawing/2014/main" id="{83F2687C-339A-2086-A711-9A2F9B498024}"/>
              </a:ext>
            </a:extLst>
          </p:cNvPr>
          <p:cNvPicPr>
            <a:picLocks noChangeAspect="1"/>
          </p:cNvPicPr>
          <p:nvPr/>
        </p:nvPicPr>
        <p:blipFill>
          <a:blip r:embed="rId3"/>
          <a:stretch>
            <a:fillRect/>
          </a:stretch>
        </p:blipFill>
        <p:spPr>
          <a:xfrm>
            <a:off x="523723" y="1096939"/>
            <a:ext cx="3141497" cy="4690759"/>
          </a:xfrm>
          <a:prstGeom prst="rect">
            <a:avLst/>
          </a:prstGeom>
        </p:spPr>
      </p:pic>
      <p:pic>
        <p:nvPicPr>
          <p:cNvPr id="8" name="Picture 7">
            <a:extLst>
              <a:ext uri="{FF2B5EF4-FFF2-40B4-BE49-F238E27FC236}">
                <a16:creationId xmlns:a16="http://schemas.microsoft.com/office/drawing/2014/main" id="{239ADBF8-4831-FF8E-768B-2FFCD2836380}"/>
              </a:ext>
            </a:extLst>
          </p:cNvPr>
          <p:cNvPicPr>
            <a:picLocks noChangeAspect="1"/>
          </p:cNvPicPr>
          <p:nvPr/>
        </p:nvPicPr>
        <p:blipFill>
          <a:blip r:embed="rId4"/>
          <a:stretch>
            <a:fillRect/>
          </a:stretch>
        </p:blipFill>
        <p:spPr>
          <a:xfrm>
            <a:off x="2059969" y="1402080"/>
            <a:ext cx="3412068" cy="5218312"/>
          </a:xfrm>
          <a:prstGeom prst="rect">
            <a:avLst/>
          </a:prstGeom>
        </p:spPr>
      </p:pic>
      <p:pic>
        <p:nvPicPr>
          <p:cNvPr id="12" name="Picture 11">
            <a:extLst>
              <a:ext uri="{FF2B5EF4-FFF2-40B4-BE49-F238E27FC236}">
                <a16:creationId xmlns:a16="http://schemas.microsoft.com/office/drawing/2014/main" id="{31AAC31A-72CE-DA47-FBB1-194EBD4A6D0F}"/>
              </a:ext>
            </a:extLst>
          </p:cNvPr>
          <p:cNvPicPr>
            <a:picLocks noChangeAspect="1"/>
          </p:cNvPicPr>
          <p:nvPr/>
        </p:nvPicPr>
        <p:blipFill>
          <a:blip r:embed="rId5"/>
          <a:stretch>
            <a:fillRect/>
          </a:stretch>
        </p:blipFill>
        <p:spPr>
          <a:xfrm>
            <a:off x="3781243" y="1594981"/>
            <a:ext cx="4106408" cy="5143500"/>
          </a:xfrm>
          <a:prstGeom prst="rect">
            <a:avLst/>
          </a:prstGeom>
        </p:spPr>
      </p:pic>
      <p:pic>
        <p:nvPicPr>
          <p:cNvPr id="15" name="Picture 14">
            <a:extLst>
              <a:ext uri="{FF2B5EF4-FFF2-40B4-BE49-F238E27FC236}">
                <a16:creationId xmlns:a16="http://schemas.microsoft.com/office/drawing/2014/main" id="{F49FF16A-B51F-C03B-65E1-1D531BFFDA4C}"/>
              </a:ext>
            </a:extLst>
          </p:cNvPr>
          <p:cNvPicPr>
            <a:picLocks noChangeAspect="1"/>
          </p:cNvPicPr>
          <p:nvPr/>
        </p:nvPicPr>
        <p:blipFill>
          <a:blip r:embed="rId6"/>
          <a:stretch>
            <a:fillRect/>
          </a:stretch>
        </p:blipFill>
        <p:spPr>
          <a:xfrm>
            <a:off x="5466246" y="304800"/>
            <a:ext cx="4475207" cy="5326380"/>
          </a:xfrm>
          <a:prstGeom prst="rect">
            <a:avLst/>
          </a:prstGeom>
        </p:spPr>
      </p:pic>
      <p:pic>
        <p:nvPicPr>
          <p:cNvPr id="17" name="Picture 16">
            <a:extLst>
              <a:ext uri="{FF2B5EF4-FFF2-40B4-BE49-F238E27FC236}">
                <a16:creationId xmlns:a16="http://schemas.microsoft.com/office/drawing/2014/main" id="{7A7B2324-1200-3072-30DC-27F7ED185223}"/>
              </a:ext>
            </a:extLst>
          </p:cNvPr>
          <p:cNvPicPr>
            <a:picLocks noChangeAspect="1"/>
          </p:cNvPicPr>
          <p:nvPr/>
        </p:nvPicPr>
        <p:blipFill>
          <a:blip r:embed="rId7"/>
          <a:stretch>
            <a:fillRect/>
          </a:stretch>
        </p:blipFill>
        <p:spPr>
          <a:xfrm>
            <a:off x="7273063" y="908493"/>
            <a:ext cx="3473862" cy="5276337"/>
          </a:xfrm>
          <a:prstGeom prst="rect">
            <a:avLst/>
          </a:prstGeom>
        </p:spPr>
      </p:pic>
      <p:pic>
        <p:nvPicPr>
          <p:cNvPr id="19" name="Picture 18">
            <a:extLst>
              <a:ext uri="{FF2B5EF4-FFF2-40B4-BE49-F238E27FC236}">
                <a16:creationId xmlns:a16="http://schemas.microsoft.com/office/drawing/2014/main" id="{EA088DB9-EE89-9946-36AF-A8554EA7B2D9}"/>
              </a:ext>
            </a:extLst>
          </p:cNvPr>
          <p:cNvPicPr>
            <a:picLocks noChangeAspect="1"/>
          </p:cNvPicPr>
          <p:nvPr/>
        </p:nvPicPr>
        <p:blipFill>
          <a:blip r:embed="rId8"/>
          <a:stretch>
            <a:fillRect/>
          </a:stretch>
        </p:blipFill>
        <p:spPr>
          <a:xfrm>
            <a:off x="8885329" y="2085725"/>
            <a:ext cx="2917720" cy="4595302"/>
          </a:xfrm>
          <a:prstGeom prst="rect">
            <a:avLst/>
          </a:prstGeom>
        </p:spPr>
      </p:pic>
    </p:spTree>
    <p:extLst>
      <p:ext uri="{BB962C8B-B14F-4D97-AF65-F5344CB8AC3E}">
        <p14:creationId xmlns:p14="http://schemas.microsoft.com/office/powerpoint/2010/main" val="33290801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D8C7E-9753-7963-C68B-BD4C1F95137B}"/>
            </a:ext>
          </a:extLst>
        </p:cNvPr>
        <p:cNvGrpSpPr/>
        <p:nvPr/>
      </p:nvGrpSpPr>
      <p:grpSpPr>
        <a:xfrm>
          <a:off x="0" y="0"/>
          <a:ext cx="0" cy="0"/>
          <a:chOff x="0" y="0"/>
          <a:chExt cx="0" cy="0"/>
        </a:xfrm>
      </p:grpSpPr>
      <p:sp>
        <p:nvSpPr>
          <p:cNvPr id="4" name="Nadpis 3">
            <a:extLst>
              <a:ext uri="{FF2B5EF4-FFF2-40B4-BE49-F238E27FC236}">
                <a16:creationId xmlns:a16="http://schemas.microsoft.com/office/drawing/2014/main" id="{28ECB73E-D3F1-A629-4BE5-7284F87A6DF2}"/>
              </a:ext>
            </a:extLst>
          </p:cNvPr>
          <p:cNvSpPr>
            <a:spLocks noGrp="1"/>
          </p:cNvSpPr>
          <p:nvPr>
            <p:ph type="title"/>
          </p:nvPr>
        </p:nvSpPr>
        <p:spPr>
          <a:xfrm>
            <a:off x="623632" y="562066"/>
            <a:ext cx="11230486" cy="534873"/>
          </a:xfrm>
        </p:spPr>
        <p:txBody>
          <a:bodyPr>
            <a:normAutofit/>
          </a:bodyPr>
          <a:lstStyle/>
          <a:p>
            <a:r>
              <a:rPr lang="cs-CZ" dirty="0"/>
              <a:t>… a analýzy</a:t>
            </a:r>
          </a:p>
        </p:txBody>
      </p:sp>
      <p:pic>
        <p:nvPicPr>
          <p:cNvPr id="5" name="Picture 4">
            <a:extLst>
              <a:ext uri="{FF2B5EF4-FFF2-40B4-BE49-F238E27FC236}">
                <a16:creationId xmlns:a16="http://schemas.microsoft.com/office/drawing/2014/main" id="{A1B1F7CC-20AA-97BA-1464-D8BEA45A3290}"/>
              </a:ext>
            </a:extLst>
          </p:cNvPr>
          <p:cNvPicPr>
            <a:picLocks noChangeAspect="1"/>
          </p:cNvPicPr>
          <p:nvPr/>
        </p:nvPicPr>
        <p:blipFill>
          <a:blip r:embed="rId3"/>
          <a:stretch>
            <a:fillRect/>
          </a:stretch>
        </p:blipFill>
        <p:spPr>
          <a:xfrm>
            <a:off x="4287627" y="498939"/>
            <a:ext cx="3616746" cy="5761061"/>
          </a:xfrm>
          <a:prstGeom prst="rect">
            <a:avLst/>
          </a:prstGeom>
        </p:spPr>
      </p:pic>
      <p:pic>
        <p:nvPicPr>
          <p:cNvPr id="8" name="Picture 7">
            <a:extLst>
              <a:ext uri="{FF2B5EF4-FFF2-40B4-BE49-F238E27FC236}">
                <a16:creationId xmlns:a16="http://schemas.microsoft.com/office/drawing/2014/main" id="{767CE3EE-C250-57C4-F734-A14BCC7A2BEC}"/>
              </a:ext>
            </a:extLst>
          </p:cNvPr>
          <p:cNvPicPr>
            <a:picLocks noChangeAspect="1"/>
          </p:cNvPicPr>
          <p:nvPr/>
        </p:nvPicPr>
        <p:blipFill>
          <a:blip r:embed="rId4"/>
          <a:stretch>
            <a:fillRect/>
          </a:stretch>
        </p:blipFill>
        <p:spPr>
          <a:xfrm>
            <a:off x="8105411" y="498938"/>
            <a:ext cx="3861056" cy="5761062"/>
          </a:xfrm>
          <a:prstGeom prst="rect">
            <a:avLst/>
          </a:prstGeom>
        </p:spPr>
      </p:pic>
      <p:pic>
        <p:nvPicPr>
          <p:cNvPr id="10" name="Picture 9">
            <a:extLst>
              <a:ext uri="{FF2B5EF4-FFF2-40B4-BE49-F238E27FC236}">
                <a16:creationId xmlns:a16="http://schemas.microsoft.com/office/drawing/2014/main" id="{0D04F8F9-6EAE-18C3-5784-207FAAC7A3A3}"/>
              </a:ext>
            </a:extLst>
          </p:cNvPr>
          <p:cNvPicPr>
            <a:picLocks noChangeAspect="1"/>
          </p:cNvPicPr>
          <p:nvPr/>
        </p:nvPicPr>
        <p:blipFill>
          <a:blip r:embed="rId5"/>
          <a:stretch>
            <a:fillRect/>
          </a:stretch>
        </p:blipFill>
        <p:spPr>
          <a:xfrm>
            <a:off x="496626" y="1117069"/>
            <a:ext cx="3678652" cy="4623861"/>
          </a:xfrm>
          <a:prstGeom prst="rect">
            <a:avLst/>
          </a:prstGeom>
        </p:spPr>
      </p:pic>
    </p:spTree>
    <p:extLst>
      <p:ext uri="{BB962C8B-B14F-4D97-AF65-F5344CB8AC3E}">
        <p14:creationId xmlns:p14="http://schemas.microsoft.com/office/powerpoint/2010/main" val="586530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04582" y="456981"/>
            <a:ext cx="6436298" cy="499357"/>
          </a:xfrm>
        </p:spPr>
        <p:txBody>
          <a:bodyPr>
            <a:normAutofit/>
          </a:bodyPr>
          <a:lstStyle/>
          <a:p>
            <a:r>
              <a:rPr lang="cs-CZ" dirty="0"/>
              <a:t>Prognóza ČBA: srpen 2026</a:t>
            </a:r>
            <a:endParaRPr lang="cs-CZ" dirty="0">
              <a:solidFill>
                <a:srgbClr val="FF0000"/>
              </a:solidFill>
            </a:endParaRPr>
          </a:p>
        </p:txBody>
      </p:sp>
      <p:sp>
        <p:nvSpPr>
          <p:cNvPr id="5" name="Nadpis 3">
            <a:extLst>
              <a:ext uri="{FF2B5EF4-FFF2-40B4-BE49-F238E27FC236}">
                <a16:creationId xmlns:a16="http://schemas.microsoft.com/office/drawing/2014/main" id="{C0CD2F1D-1753-0A62-D8EB-194D38DA0DB8}"/>
              </a:ext>
            </a:extLst>
          </p:cNvPr>
          <p:cNvSpPr txBox="1">
            <a:spLocks/>
          </p:cNvSpPr>
          <p:nvPr/>
        </p:nvSpPr>
        <p:spPr>
          <a:xfrm>
            <a:off x="604582" y="1300316"/>
            <a:ext cx="11328338" cy="4353232"/>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lnSpc>
                <a:spcPct val="115000"/>
              </a:lnSpc>
              <a:buFontTx/>
              <a:buChar char="-"/>
            </a:pPr>
            <a:r>
              <a:rPr lang="cs-CZ" sz="2400" dirty="0">
                <a:latin typeface="Poppins" panose="00000500000000000000" pitchFamily="2" charset="-18"/>
                <a:cs typeface="Poppins" panose="00000500000000000000" pitchFamily="2" charset="-18"/>
              </a:rPr>
              <a:t>Stabilní růst ekonomiky při silnější struktuře a jádrové inflaci</a:t>
            </a:r>
          </a:p>
          <a:p>
            <a:pPr marL="800100" lvl="2" indent="-342900">
              <a:lnSpc>
                <a:spcPct val="115000"/>
              </a:lnSpc>
              <a:spcBef>
                <a:spcPct val="0"/>
              </a:spcBef>
              <a:buFontTx/>
              <a:buChar char="-"/>
            </a:pPr>
            <a:r>
              <a:rPr lang="cs-CZ" dirty="0">
                <a:solidFill>
                  <a:schemeClr val="bg1"/>
                </a:solidFill>
                <a:latin typeface="Poppins" panose="00000500000000000000" pitchFamily="2" charset="-18"/>
                <a:cs typeface="Poppins" panose="00000500000000000000" pitchFamily="2" charset="-18"/>
              </a:rPr>
              <a:t>nezměněný růst HDP: 2,0 % v roce 2026 a 2,3 % v roce 2027</a:t>
            </a:r>
          </a:p>
          <a:p>
            <a:pPr marL="800100" lvl="2" indent="-342900">
              <a:lnSpc>
                <a:spcPct val="115000"/>
              </a:lnSpc>
              <a:spcBef>
                <a:spcPct val="0"/>
              </a:spcBef>
              <a:buFontTx/>
              <a:buChar char="-"/>
            </a:pPr>
            <a:r>
              <a:rPr lang="cs-CZ" dirty="0">
                <a:solidFill>
                  <a:schemeClr val="bg1"/>
                </a:solidFill>
                <a:latin typeface="Poppins" panose="00000500000000000000" pitchFamily="2" charset="-18"/>
                <a:cs typeface="Poppins" panose="00000500000000000000" pitchFamily="2" charset="-18"/>
              </a:rPr>
              <a:t>nižší letošní celková inflace 2,0 % při vyšší jádrové inflaci 2,9 %</a:t>
            </a:r>
          </a:p>
          <a:p>
            <a:pPr marL="800100" lvl="2" indent="-342900">
              <a:lnSpc>
                <a:spcPct val="115000"/>
              </a:lnSpc>
              <a:spcBef>
                <a:spcPct val="0"/>
              </a:spcBef>
              <a:buFontTx/>
              <a:buChar char="-"/>
            </a:pPr>
            <a:r>
              <a:rPr lang="cs-CZ" dirty="0">
                <a:solidFill>
                  <a:schemeClr val="bg1"/>
                </a:solidFill>
                <a:latin typeface="Poppins" panose="00000500000000000000" pitchFamily="2" charset="-18"/>
                <a:cs typeface="Poppins" panose="00000500000000000000" pitchFamily="2" charset="-18"/>
              </a:rPr>
              <a:t>ponechání sazby ČNB na 3,75 % na celém horizontu, s rizikem posunu ke 4 %</a:t>
            </a:r>
          </a:p>
          <a:p>
            <a:pPr marL="800100" lvl="2" indent="-342900">
              <a:lnSpc>
                <a:spcPct val="115000"/>
              </a:lnSpc>
              <a:spcBef>
                <a:spcPct val="0"/>
              </a:spcBef>
              <a:buFontTx/>
              <a:buChar char="-"/>
            </a:pPr>
            <a:endParaRPr lang="cs-CZ" dirty="0">
              <a:solidFill>
                <a:schemeClr val="bg1"/>
              </a:solidFill>
              <a:latin typeface="Poppins" panose="00000500000000000000" pitchFamily="2" charset="-18"/>
              <a:cs typeface="Poppins" panose="00000500000000000000" pitchFamily="2" charset="-18"/>
            </a:endParaRPr>
          </a:p>
          <a:p>
            <a:pPr marL="342900" indent="-342900">
              <a:lnSpc>
                <a:spcPct val="115000"/>
              </a:lnSpc>
              <a:buFontTx/>
              <a:buChar char="-"/>
            </a:pPr>
            <a:r>
              <a:rPr lang="cs-CZ" sz="2400" dirty="0">
                <a:latin typeface="Poppins" panose="00000500000000000000" pitchFamily="2" charset="-18"/>
                <a:cs typeface="Poppins" panose="00000500000000000000" pitchFamily="2" charset="-18"/>
              </a:rPr>
              <a:t>Šest klíčových rizik a nejistot Prognózy ČBA</a:t>
            </a:r>
          </a:p>
          <a:p>
            <a:pPr marL="800100" lvl="2" indent="-342900">
              <a:lnSpc>
                <a:spcPct val="115000"/>
              </a:lnSpc>
              <a:spcBef>
                <a:spcPct val="0"/>
              </a:spcBef>
              <a:buFontTx/>
              <a:buChar char="-"/>
            </a:pPr>
            <a:r>
              <a:rPr lang="cs-CZ" dirty="0">
                <a:solidFill>
                  <a:schemeClr val="bg1"/>
                </a:solidFill>
                <a:latin typeface="Poppins" panose="00000500000000000000" pitchFamily="2" charset="-18"/>
                <a:cs typeface="Poppins" panose="00000500000000000000" pitchFamily="2" charset="-18"/>
              </a:rPr>
              <a:t>jak dlouho vydrží současná nízká celková inflace</a:t>
            </a:r>
          </a:p>
          <a:p>
            <a:pPr marL="800100" lvl="2" indent="-342900">
              <a:lnSpc>
                <a:spcPct val="115000"/>
              </a:lnSpc>
              <a:spcBef>
                <a:spcPct val="0"/>
              </a:spcBef>
              <a:buFontTx/>
              <a:buChar char="-"/>
            </a:pPr>
            <a:r>
              <a:rPr lang="cs-CZ" dirty="0">
                <a:solidFill>
                  <a:schemeClr val="bg1"/>
                </a:solidFill>
                <a:latin typeface="Poppins" panose="00000500000000000000" pitchFamily="2" charset="-18"/>
                <a:cs typeface="Poppins" panose="00000500000000000000" pitchFamily="2" charset="-18"/>
              </a:rPr>
              <a:t>silné mzdy a jádrová inflace mohou držet sazby ČNB výše a déle</a:t>
            </a:r>
          </a:p>
          <a:p>
            <a:pPr marL="800100" lvl="2" indent="-342900">
              <a:lnSpc>
                <a:spcPct val="115000"/>
              </a:lnSpc>
              <a:spcBef>
                <a:spcPct val="0"/>
              </a:spcBef>
              <a:buFontTx/>
              <a:buChar char="-"/>
            </a:pPr>
            <a:r>
              <a:rPr lang="cs-CZ" dirty="0">
                <a:solidFill>
                  <a:schemeClr val="bg1"/>
                </a:solidFill>
                <a:latin typeface="Poppins" panose="00000500000000000000" pitchFamily="2" charset="-18"/>
                <a:cs typeface="Poppins" panose="00000500000000000000" pitchFamily="2" charset="-18"/>
              </a:rPr>
              <a:t>riziko slabší koruny</a:t>
            </a:r>
          </a:p>
          <a:p>
            <a:pPr marL="800100" lvl="2" indent="-342900">
              <a:lnSpc>
                <a:spcPct val="115000"/>
              </a:lnSpc>
              <a:spcBef>
                <a:spcPct val="0"/>
              </a:spcBef>
              <a:buFontTx/>
              <a:buChar char="-"/>
            </a:pPr>
            <a:r>
              <a:rPr lang="cs-CZ" dirty="0">
                <a:solidFill>
                  <a:schemeClr val="bg1"/>
                </a:solidFill>
                <a:latin typeface="Poppins" panose="00000500000000000000" pitchFamily="2" charset="-18"/>
                <a:cs typeface="Poppins" panose="00000500000000000000" pitchFamily="2" charset="-18"/>
              </a:rPr>
              <a:t>silnější domácí poptávka neznamená automaticky rychlejší růst HDP – roste dovoz</a:t>
            </a:r>
          </a:p>
          <a:p>
            <a:pPr marL="800100" lvl="2" indent="-342900">
              <a:lnSpc>
                <a:spcPct val="115000"/>
              </a:lnSpc>
              <a:spcBef>
                <a:spcPct val="0"/>
              </a:spcBef>
              <a:buFontTx/>
              <a:buChar char="-"/>
            </a:pPr>
            <a:r>
              <a:rPr lang="cs-CZ" dirty="0">
                <a:solidFill>
                  <a:schemeClr val="bg1"/>
                </a:solidFill>
                <a:latin typeface="Poppins" panose="00000500000000000000" pitchFamily="2" charset="-18"/>
                <a:cs typeface="Poppins" panose="00000500000000000000" pitchFamily="2" charset="-18"/>
              </a:rPr>
              <a:t>delší napětí v Hormuzském průlivu jako vnější riziko</a:t>
            </a:r>
          </a:p>
          <a:p>
            <a:pPr marL="800100" lvl="2" indent="-342900">
              <a:lnSpc>
                <a:spcPct val="115000"/>
              </a:lnSpc>
              <a:spcBef>
                <a:spcPct val="0"/>
              </a:spcBef>
              <a:buFontTx/>
              <a:buChar char="-"/>
            </a:pPr>
            <a:r>
              <a:rPr lang="cs-CZ" dirty="0">
                <a:solidFill>
                  <a:schemeClr val="bg1"/>
                </a:solidFill>
                <a:latin typeface="Poppins" panose="00000500000000000000" pitchFamily="2" charset="-18"/>
                <a:cs typeface="Poppins" panose="00000500000000000000" pitchFamily="2" charset="-18"/>
              </a:rPr>
              <a:t>fiskální politika zůstává zdrojem nejistoty pro rok 2027</a:t>
            </a:r>
          </a:p>
        </p:txBody>
      </p:sp>
    </p:spTree>
    <p:extLst>
      <p:ext uri="{BB962C8B-B14F-4D97-AF65-F5344CB8AC3E}">
        <p14:creationId xmlns:p14="http://schemas.microsoft.com/office/powerpoint/2010/main" val="1816284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18D6E-6894-4D9E-BC6E-01A357A27D10}"/>
            </a:ext>
          </a:extLst>
        </p:cNvPr>
        <p:cNvGrpSpPr/>
        <p:nvPr/>
      </p:nvGrpSpPr>
      <p:grpSpPr>
        <a:xfrm>
          <a:off x="0" y="0"/>
          <a:ext cx="0" cy="0"/>
          <a:chOff x="0" y="0"/>
          <a:chExt cx="0" cy="0"/>
        </a:xfrm>
      </p:grpSpPr>
      <p:sp>
        <p:nvSpPr>
          <p:cNvPr id="3" name="TextovéPole 2">
            <a:extLst>
              <a:ext uri="{FF2B5EF4-FFF2-40B4-BE49-F238E27FC236}">
                <a16:creationId xmlns:a16="http://schemas.microsoft.com/office/drawing/2014/main" id="{830EE16F-4403-F4D1-3E3E-4760541BCFBC}"/>
              </a:ext>
            </a:extLst>
          </p:cNvPr>
          <p:cNvSpPr txBox="1"/>
          <p:nvPr/>
        </p:nvSpPr>
        <p:spPr>
          <a:xfrm>
            <a:off x="406400" y="604633"/>
            <a:ext cx="5731653" cy="400110"/>
          </a:xfrm>
          <a:prstGeom prst="rect">
            <a:avLst/>
          </a:prstGeom>
          <a:noFill/>
        </p:spPr>
        <p:txBody>
          <a:bodyPr wrap="square" rtlCol="0">
            <a:spAutoFit/>
          </a:bodyPr>
          <a:lstStyle/>
          <a:p>
            <a:r>
              <a:rPr lang="cs-CZ" sz="2000" b="1">
                <a:solidFill>
                  <a:srgbClr val="0F5969"/>
                </a:solidFill>
                <a:latin typeface="Poppins" panose="00000500000000000000" pitchFamily="2" charset="-18"/>
                <a:cs typeface="Poppins" panose="00000500000000000000" pitchFamily="2" charset="-18"/>
              </a:rPr>
              <a:t>Ceny </a:t>
            </a:r>
            <a:r>
              <a:rPr lang="cs-CZ" sz="2000" b="1" dirty="0">
                <a:solidFill>
                  <a:srgbClr val="0F5969"/>
                </a:solidFill>
                <a:latin typeface="Poppins" panose="00000500000000000000" pitchFamily="2" charset="-18"/>
                <a:cs typeface="Poppins" panose="00000500000000000000" pitchFamily="2" charset="-18"/>
              </a:rPr>
              <a:t>komodit</a:t>
            </a:r>
          </a:p>
        </p:txBody>
      </p:sp>
      <p:sp>
        <p:nvSpPr>
          <p:cNvPr id="4" name="TextovéPole 2">
            <a:extLst>
              <a:ext uri="{FF2B5EF4-FFF2-40B4-BE49-F238E27FC236}">
                <a16:creationId xmlns:a16="http://schemas.microsoft.com/office/drawing/2014/main" id="{523C557C-B297-7527-15DF-F6F969B40CBD}"/>
              </a:ext>
            </a:extLst>
          </p:cNvPr>
          <p:cNvSpPr txBox="1"/>
          <p:nvPr/>
        </p:nvSpPr>
        <p:spPr>
          <a:xfrm>
            <a:off x="6233612" y="604633"/>
            <a:ext cx="4160068" cy="707886"/>
          </a:xfrm>
          <a:prstGeom prst="rect">
            <a:avLst/>
          </a:prstGeom>
          <a:noFill/>
        </p:spPr>
        <p:txBody>
          <a:bodyPr wrap="square" rtlCol="0">
            <a:spAutoFit/>
          </a:bodyPr>
          <a:lstStyle/>
          <a:p>
            <a:r>
              <a:rPr lang="cs-CZ" sz="2000" b="1" dirty="0">
                <a:solidFill>
                  <a:srgbClr val="0F5969"/>
                </a:solidFill>
                <a:latin typeface="Poppins" panose="00000500000000000000" pitchFamily="2" charset="-18"/>
                <a:cs typeface="Poppins" panose="00000500000000000000" pitchFamily="2" charset="-18"/>
              </a:rPr>
              <a:t>Volatilita úrokových sazeb: globální trend směřuje vzhůru</a:t>
            </a:r>
          </a:p>
        </p:txBody>
      </p:sp>
      <p:sp>
        <p:nvSpPr>
          <p:cNvPr id="5" name="Zástupný symbol pro datum 4">
            <a:extLst>
              <a:ext uri="{FF2B5EF4-FFF2-40B4-BE49-F238E27FC236}">
                <a16:creationId xmlns:a16="http://schemas.microsoft.com/office/drawing/2014/main" id="{F9B1031A-212A-0745-F858-70832874ACA2}"/>
              </a:ext>
            </a:extLst>
          </p:cNvPr>
          <p:cNvSpPr txBox="1">
            <a:spLocks/>
          </p:cNvSpPr>
          <p:nvPr/>
        </p:nvSpPr>
        <p:spPr>
          <a:xfrm>
            <a:off x="9128720" y="61736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19.08.2026</a:t>
            </a:fld>
            <a:endParaRPr lang="cs-CZ" dirty="0">
              <a:solidFill>
                <a:schemeClr val="bg1"/>
              </a:solidFill>
            </a:endParaRPr>
          </a:p>
        </p:txBody>
      </p:sp>
      <p:pic>
        <p:nvPicPr>
          <p:cNvPr id="6" name="Picture 5">
            <a:extLst>
              <a:ext uri="{FF2B5EF4-FFF2-40B4-BE49-F238E27FC236}">
                <a16:creationId xmlns:a16="http://schemas.microsoft.com/office/drawing/2014/main" id="{06F366E4-9703-8CE3-C460-5CE9CDD78405}"/>
              </a:ext>
            </a:extLst>
          </p:cNvPr>
          <p:cNvPicPr>
            <a:picLocks noChangeAspect="1"/>
          </p:cNvPicPr>
          <p:nvPr/>
        </p:nvPicPr>
        <p:blipFill>
          <a:blip r:embed="rId3"/>
          <a:stretch>
            <a:fillRect/>
          </a:stretch>
        </p:blipFill>
        <p:spPr>
          <a:xfrm>
            <a:off x="538302" y="1556713"/>
            <a:ext cx="5436292" cy="4056161"/>
          </a:xfrm>
          <a:prstGeom prst="rect">
            <a:avLst/>
          </a:prstGeom>
        </p:spPr>
      </p:pic>
      <p:pic>
        <p:nvPicPr>
          <p:cNvPr id="10" name="Picture 9">
            <a:extLst>
              <a:ext uri="{FF2B5EF4-FFF2-40B4-BE49-F238E27FC236}">
                <a16:creationId xmlns:a16="http://schemas.microsoft.com/office/drawing/2014/main" id="{31A81BB7-B992-035C-781C-73705A58C017}"/>
              </a:ext>
            </a:extLst>
          </p:cNvPr>
          <p:cNvPicPr>
            <a:picLocks noChangeAspect="1"/>
          </p:cNvPicPr>
          <p:nvPr/>
        </p:nvPicPr>
        <p:blipFill>
          <a:blip r:embed="rId4"/>
          <a:stretch>
            <a:fillRect/>
          </a:stretch>
        </p:blipFill>
        <p:spPr>
          <a:xfrm>
            <a:off x="6233612" y="1556713"/>
            <a:ext cx="5436292" cy="4056161"/>
          </a:xfrm>
          <a:prstGeom prst="rect">
            <a:avLst/>
          </a:prstGeom>
        </p:spPr>
      </p:pic>
    </p:spTree>
    <p:extLst>
      <p:ext uri="{BB962C8B-B14F-4D97-AF65-F5344CB8AC3E}">
        <p14:creationId xmlns:p14="http://schemas.microsoft.com/office/powerpoint/2010/main" val="59239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04582" y="543212"/>
            <a:ext cx="11230486" cy="534873"/>
          </a:xfrm>
        </p:spPr>
        <p:txBody>
          <a:bodyPr>
            <a:normAutofit/>
          </a:bodyPr>
          <a:lstStyle/>
          <a:p>
            <a:r>
              <a:rPr lang="cs-CZ" dirty="0"/>
              <a:t>PROGNÓZY RŮSTU REÁLNÉHO HDP ČR</a:t>
            </a:r>
          </a:p>
        </p:txBody>
      </p:sp>
      <p:sp>
        <p:nvSpPr>
          <p:cNvPr id="2" name="Nadpis 3">
            <a:extLst>
              <a:ext uri="{FF2B5EF4-FFF2-40B4-BE49-F238E27FC236}">
                <a16:creationId xmlns:a16="http://schemas.microsoft.com/office/drawing/2014/main" id="{7D21B2B1-83CB-4BCF-AF99-A0FAF84EE530}"/>
              </a:ext>
            </a:extLst>
          </p:cNvPr>
          <p:cNvSpPr txBox="1">
            <a:spLocks/>
          </p:cNvSpPr>
          <p:nvPr/>
        </p:nvSpPr>
        <p:spPr>
          <a:xfrm>
            <a:off x="604582" y="1325303"/>
            <a:ext cx="10968293" cy="1103312"/>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a:lnSpc>
                <a:spcPct val="170000"/>
              </a:lnSpc>
            </a:pPr>
            <a:endParaRPr lang="cs-CZ" dirty="0"/>
          </a:p>
        </p:txBody>
      </p:sp>
      <p:sp>
        <p:nvSpPr>
          <p:cNvPr id="14" name="Nadpis 3">
            <a:extLst>
              <a:ext uri="{FF2B5EF4-FFF2-40B4-BE49-F238E27FC236}">
                <a16:creationId xmlns:a16="http://schemas.microsoft.com/office/drawing/2014/main" id="{9C250995-7CAB-6A04-BA97-2464F3AA0333}"/>
              </a:ext>
            </a:extLst>
          </p:cNvPr>
          <p:cNvSpPr txBox="1">
            <a:spLocks/>
          </p:cNvSpPr>
          <p:nvPr/>
        </p:nvSpPr>
        <p:spPr>
          <a:xfrm>
            <a:off x="604582" y="1325303"/>
            <a:ext cx="11230486" cy="1690852"/>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a:lnSpc>
                <a:spcPct val="170000"/>
              </a:lnSpc>
            </a:pPr>
            <a:endParaRPr lang="cs-CZ" dirty="0"/>
          </a:p>
        </p:txBody>
      </p:sp>
      <p:pic>
        <p:nvPicPr>
          <p:cNvPr id="5" name="Picture 4">
            <a:extLst>
              <a:ext uri="{FF2B5EF4-FFF2-40B4-BE49-F238E27FC236}">
                <a16:creationId xmlns:a16="http://schemas.microsoft.com/office/drawing/2014/main" id="{37F3A4A5-F028-C087-8919-5B36F3885235}"/>
              </a:ext>
            </a:extLst>
          </p:cNvPr>
          <p:cNvPicPr>
            <a:picLocks noChangeAspect="1"/>
          </p:cNvPicPr>
          <p:nvPr/>
        </p:nvPicPr>
        <p:blipFill>
          <a:blip r:embed="rId3"/>
          <a:stretch>
            <a:fillRect/>
          </a:stretch>
        </p:blipFill>
        <p:spPr>
          <a:xfrm>
            <a:off x="1287519" y="1806979"/>
            <a:ext cx="9937530" cy="4401919"/>
          </a:xfrm>
          <a:prstGeom prst="rect">
            <a:avLst/>
          </a:prstGeom>
        </p:spPr>
      </p:pic>
    </p:spTree>
    <p:extLst>
      <p:ext uri="{BB962C8B-B14F-4D97-AF65-F5344CB8AC3E}">
        <p14:creationId xmlns:p14="http://schemas.microsoft.com/office/powerpoint/2010/main" val="3555429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F39E438-42FE-0F11-DAAE-A3F6506C4B09}"/>
              </a:ext>
            </a:extLst>
          </p:cNvPr>
          <p:cNvSpPr txBox="1"/>
          <p:nvPr/>
        </p:nvSpPr>
        <p:spPr>
          <a:xfrm>
            <a:off x="406400" y="604633"/>
            <a:ext cx="5731653" cy="707886"/>
          </a:xfrm>
          <a:prstGeom prst="rect">
            <a:avLst/>
          </a:prstGeom>
          <a:noFill/>
        </p:spPr>
        <p:txBody>
          <a:bodyPr wrap="square" rtlCol="0">
            <a:spAutoFit/>
          </a:bodyPr>
          <a:lstStyle/>
          <a:p>
            <a:r>
              <a:rPr lang="cs-CZ" sz="2000" b="1" dirty="0">
                <a:solidFill>
                  <a:srgbClr val="0F5969"/>
                </a:solidFill>
                <a:latin typeface="Poppins" panose="00000500000000000000" pitchFamily="2" charset="-18"/>
                <a:cs typeface="Poppins" panose="00000500000000000000" pitchFamily="2" charset="-18"/>
              </a:rPr>
              <a:t>Téměř nezměněný výhled na růst reálného HDP, ovšem při silnější struktuře</a:t>
            </a:r>
          </a:p>
        </p:txBody>
      </p:sp>
      <p:sp>
        <p:nvSpPr>
          <p:cNvPr id="4" name="TextovéPole 2">
            <a:extLst>
              <a:ext uri="{FF2B5EF4-FFF2-40B4-BE49-F238E27FC236}">
                <a16:creationId xmlns:a16="http://schemas.microsoft.com/office/drawing/2014/main" id="{E879989F-D4C3-B286-8921-2C74FA39C93F}"/>
              </a:ext>
            </a:extLst>
          </p:cNvPr>
          <p:cNvSpPr txBox="1"/>
          <p:nvPr/>
        </p:nvSpPr>
        <p:spPr>
          <a:xfrm>
            <a:off x="6407448" y="604633"/>
            <a:ext cx="5442543" cy="707886"/>
          </a:xfrm>
          <a:prstGeom prst="rect">
            <a:avLst/>
          </a:prstGeom>
          <a:noFill/>
        </p:spPr>
        <p:txBody>
          <a:bodyPr wrap="square" rtlCol="0">
            <a:spAutoFit/>
          </a:bodyPr>
          <a:lstStyle/>
          <a:p>
            <a:r>
              <a:rPr lang="cs-CZ" sz="2000" b="1" dirty="0">
                <a:solidFill>
                  <a:srgbClr val="0F5969"/>
                </a:solidFill>
                <a:latin typeface="Poppins" panose="00000500000000000000" pitchFamily="2" charset="-18"/>
                <a:cs typeface="Poppins" panose="00000500000000000000" pitchFamily="2" charset="-18"/>
              </a:rPr>
              <a:t>Po slabším růst v prvním pololetí by měl růst zrychlit poblíž 0,6 %</a:t>
            </a:r>
          </a:p>
        </p:txBody>
      </p:sp>
      <p:sp>
        <p:nvSpPr>
          <p:cNvPr id="5" name="Zástupný symbol pro datum 4">
            <a:extLst>
              <a:ext uri="{FF2B5EF4-FFF2-40B4-BE49-F238E27FC236}">
                <a16:creationId xmlns:a16="http://schemas.microsoft.com/office/drawing/2014/main" id="{6732E77A-1C04-6994-C302-74BAD59A2205}"/>
              </a:ext>
            </a:extLst>
          </p:cNvPr>
          <p:cNvSpPr txBox="1">
            <a:spLocks/>
          </p:cNvSpPr>
          <p:nvPr/>
        </p:nvSpPr>
        <p:spPr>
          <a:xfrm>
            <a:off x="9128720" y="61736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19.08.2026</a:t>
            </a:fld>
            <a:endParaRPr lang="cs-CZ" dirty="0">
              <a:solidFill>
                <a:schemeClr val="bg1"/>
              </a:solidFill>
            </a:endParaRPr>
          </a:p>
        </p:txBody>
      </p:sp>
      <p:sp>
        <p:nvSpPr>
          <p:cNvPr id="6" name="Zástupný symbol pro datum 4">
            <a:extLst>
              <a:ext uri="{FF2B5EF4-FFF2-40B4-BE49-F238E27FC236}">
                <a16:creationId xmlns:a16="http://schemas.microsoft.com/office/drawing/2014/main" id="{BA921395-82C4-1155-3320-B313C5474D0D}"/>
              </a:ext>
            </a:extLst>
          </p:cNvPr>
          <p:cNvSpPr txBox="1">
            <a:spLocks/>
          </p:cNvSpPr>
          <p:nvPr/>
        </p:nvSpPr>
        <p:spPr>
          <a:xfrm>
            <a:off x="8530814" y="6063392"/>
            <a:ext cx="3095043"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dirty="0">
                <a:solidFill>
                  <a:srgbClr val="1F576B"/>
                </a:solidFill>
              </a:rPr>
              <a:t>Zdroj: ČSÚ, Česká bankovní asociace</a:t>
            </a:r>
          </a:p>
        </p:txBody>
      </p:sp>
      <p:pic>
        <p:nvPicPr>
          <p:cNvPr id="10" name="Picture 9">
            <a:extLst>
              <a:ext uri="{FF2B5EF4-FFF2-40B4-BE49-F238E27FC236}">
                <a16:creationId xmlns:a16="http://schemas.microsoft.com/office/drawing/2014/main" id="{88FF0CF9-160D-BBC9-7DCA-77BCC7FA0587}"/>
              </a:ext>
            </a:extLst>
          </p:cNvPr>
          <p:cNvPicPr>
            <a:picLocks noChangeAspect="1"/>
          </p:cNvPicPr>
          <p:nvPr/>
        </p:nvPicPr>
        <p:blipFill>
          <a:blip r:embed="rId3"/>
          <a:stretch>
            <a:fillRect/>
          </a:stretch>
        </p:blipFill>
        <p:spPr>
          <a:xfrm>
            <a:off x="511543" y="1847490"/>
            <a:ext cx="5532923" cy="3521961"/>
          </a:xfrm>
          <a:prstGeom prst="rect">
            <a:avLst/>
          </a:prstGeom>
        </p:spPr>
      </p:pic>
      <p:pic>
        <p:nvPicPr>
          <p:cNvPr id="13" name="Picture 12">
            <a:extLst>
              <a:ext uri="{FF2B5EF4-FFF2-40B4-BE49-F238E27FC236}">
                <a16:creationId xmlns:a16="http://schemas.microsoft.com/office/drawing/2014/main" id="{BB054E79-6E61-5E41-7078-01C39D1E91D7}"/>
              </a:ext>
            </a:extLst>
          </p:cNvPr>
          <p:cNvPicPr>
            <a:picLocks noChangeAspect="1"/>
          </p:cNvPicPr>
          <p:nvPr/>
        </p:nvPicPr>
        <p:blipFill>
          <a:blip r:embed="rId4"/>
          <a:stretch>
            <a:fillRect/>
          </a:stretch>
        </p:blipFill>
        <p:spPr>
          <a:xfrm>
            <a:off x="6287495" y="1776320"/>
            <a:ext cx="5490761" cy="3664300"/>
          </a:xfrm>
          <a:prstGeom prst="rect">
            <a:avLst/>
          </a:prstGeom>
        </p:spPr>
      </p:pic>
    </p:spTree>
    <p:extLst>
      <p:ext uri="{BB962C8B-B14F-4D97-AF65-F5344CB8AC3E}">
        <p14:creationId xmlns:p14="http://schemas.microsoft.com/office/powerpoint/2010/main" val="2306235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08C00AE-BFEB-0721-7ECA-299CB1E346B1}"/>
              </a:ext>
            </a:extLst>
          </p:cNvPr>
          <p:cNvGraphicFramePr>
            <a:graphicFrameLocks noGrp="1"/>
          </p:cNvGraphicFramePr>
          <p:nvPr>
            <p:extLst>
              <p:ext uri="{D42A27DB-BD31-4B8C-83A1-F6EECF244321}">
                <p14:modId xmlns:p14="http://schemas.microsoft.com/office/powerpoint/2010/main" val="1380010860"/>
              </p:ext>
            </p:extLst>
          </p:nvPr>
        </p:nvGraphicFramePr>
        <p:xfrm>
          <a:off x="699685" y="1843629"/>
          <a:ext cx="4851323" cy="3587447"/>
        </p:xfrm>
        <a:graphic>
          <a:graphicData uri="http://schemas.openxmlformats.org/drawingml/2006/table">
            <a:tbl>
              <a:tblPr/>
              <a:tblGrid>
                <a:gridCol w="2530473">
                  <a:extLst>
                    <a:ext uri="{9D8B030D-6E8A-4147-A177-3AD203B41FA5}">
                      <a16:colId xmlns:a16="http://schemas.microsoft.com/office/drawing/2014/main" val="2936110303"/>
                    </a:ext>
                  </a:extLst>
                </a:gridCol>
                <a:gridCol w="613901">
                  <a:extLst>
                    <a:ext uri="{9D8B030D-6E8A-4147-A177-3AD203B41FA5}">
                      <a16:colId xmlns:a16="http://schemas.microsoft.com/office/drawing/2014/main" val="2758489366"/>
                    </a:ext>
                  </a:extLst>
                </a:gridCol>
                <a:gridCol w="568983">
                  <a:extLst>
                    <a:ext uri="{9D8B030D-6E8A-4147-A177-3AD203B41FA5}">
                      <a16:colId xmlns:a16="http://schemas.microsoft.com/office/drawing/2014/main" val="983511268"/>
                    </a:ext>
                  </a:extLst>
                </a:gridCol>
                <a:gridCol w="568983">
                  <a:extLst>
                    <a:ext uri="{9D8B030D-6E8A-4147-A177-3AD203B41FA5}">
                      <a16:colId xmlns:a16="http://schemas.microsoft.com/office/drawing/2014/main" val="15592195"/>
                    </a:ext>
                  </a:extLst>
                </a:gridCol>
                <a:gridCol w="568983">
                  <a:extLst>
                    <a:ext uri="{9D8B030D-6E8A-4147-A177-3AD203B41FA5}">
                      <a16:colId xmlns:a16="http://schemas.microsoft.com/office/drawing/2014/main" val="2593780876"/>
                    </a:ext>
                  </a:extLst>
                </a:gridCol>
              </a:tblGrid>
              <a:tr h="734303">
                <a:tc>
                  <a:txBody>
                    <a:bodyPr/>
                    <a:lstStyle/>
                    <a:p>
                      <a:pPr algn="l" fontAlgn="ctr">
                        <a:buNone/>
                      </a:pPr>
                      <a:r>
                        <a:rPr lang="cs-CZ" sz="1600" b="1" i="0" u="none" strike="noStrike" dirty="0">
                          <a:solidFill>
                            <a:srgbClr val="FFFFFF"/>
                          </a:solidFill>
                          <a:effectLst/>
                          <a:latin typeface="Calibri Light" panose="020F0302020204030204" pitchFamily="34" charset="0"/>
                        </a:rPr>
                        <a:t>Ukazatel</a:t>
                      </a:r>
                    </a:p>
                  </a:txBody>
                  <a:tcPr marL="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400" b="1" i="0" u="none" strike="noStrike">
                          <a:solidFill>
                            <a:srgbClr val="FFFFFF"/>
                          </a:solidFill>
                          <a:effectLst/>
                          <a:latin typeface="Calibri Light" panose="020F0302020204030204" pitchFamily="34" charset="0"/>
                        </a:rPr>
                        <a:t>2024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400" b="1" i="0" u="none" strike="noStrike">
                          <a:solidFill>
                            <a:srgbClr val="FFFFFF"/>
                          </a:solidFill>
                          <a:effectLst/>
                          <a:latin typeface="Calibri Light" panose="020F0302020204030204" pitchFamily="34" charset="0"/>
                        </a:rPr>
                        <a:t>2025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400" b="1" i="0" u="none" strike="noStrike">
                          <a:solidFill>
                            <a:srgbClr val="FFFFFF"/>
                          </a:solidFill>
                          <a:effectLst/>
                          <a:latin typeface="Calibri Light" panose="020F0302020204030204" pitchFamily="34" charset="0"/>
                        </a:rPr>
                        <a:t>2026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400" b="1" i="0" u="none" strike="noStrike">
                          <a:solidFill>
                            <a:srgbClr val="FFFFFF"/>
                          </a:solidFill>
                          <a:effectLst/>
                          <a:latin typeface="Calibri Light" panose="020F0302020204030204" pitchFamily="34" charset="0"/>
                        </a:rPr>
                        <a:t>2027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13576B"/>
                    </a:solidFill>
                  </a:tcPr>
                </a:tc>
                <a:extLst>
                  <a:ext uri="{0D108BD9-81ED-4DB2-BD59-A6C34878D82A}">
                    <a16:rowId xmlns:a16="http://schemas.microsoft.com/office/drawing/2014/main" val="1418241907"/>
                  </a:ext>
                </a:extLst>
              </a:tr>
              <a:tr h="462526">
                <a:tc>
                  <a:txBody>
                    <a:bodyPr/>
                    <a:lstStyle/>
                    <a:p>
                      <a:pPr algn="l" fontAlgn="ctr">
                        <a:buNone/>
                      </a:pPr>
                      <a:r>
                        <a:rPr lang="cs-CZ" sz="1600" b="1" i="0" u="none" strike="noStrike" dirty="0">
                          <a:solidFill>
                            <a:srgbClr val="FFFFFF"/>
                          </a:solidFill>
                          <a:effectLst/>
                          <a:latin typeface="Calibri Light" panose="020F0302020204030204" pitchFamily="34" charset="0"/>
                        </a:rPr>
                        <a:t>Růst reálného HDP (%)</a:t>
                      </a:r>
                    </a:p>
                  </a:txBody>
                  <a:tcPr marL="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600" b="0" i="0" u="none" strike="noStrike">
                          <a:solidFill>
                            <a:srgbClr val="13576B"/>
                          </a:solidFill>
                          <a:effectLst/>
                          <a:latin typeface="Calibri Light" panose="020F0302020204030204" pitchFamily="34" charset="0"/>
                        </a:rPr>
                        <a:t>1,1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dirty="0">
                          <a:solidFill>
                            <a:schemeClr val="tx2"/>
                          </a:solidFill>
                          <a:effectLst/>
                          <a:latin typeface="Calibri Light" panose="020F0302020204030204" pitchFamily="34" charset="0"/>
                        </a:rPr>
                        <a:t>2,7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dirty="0">
                          <a:solidFill>
                            <a:srgbClr val="FF0000"/>
                          </a:solidFill>
                          <a:effectLst/>
                          <a:latin typeface="Calibri Light" panose="020F0302020204030204" pitchFamily="34" charset="0"/>
                        </a:rPr>
                        <a:t>2,0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dirty="0">
                          <a:solidFill>
                            <a:srgbClr val="FF0000"/>
                          </a:solidFill>
                          <a:effectLst/>
                          <a:latin typeface="Calibri Light" panose="020F0302020204030204" pitchFamily="34" charset="0"/>
                        </a:rPr>
                        <a:t>2,3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41121768"/>
                  </a:ext>
                </a:extLst>
              </a:tr>
              <a:tr h="540514">
                <a:tc>
                  <a:txBody>
                    <a:bodyPr/>
                    <a:lstStyle/>
                    <a:p>
                      <a:pPr algn="l" fontAlgn="ctr">
                        <a:buNone/>
                      </a:pPr>
                      <a:r>
                        <a:rPr lang="cs-CZ" sz="1600" b="1" i="0" u="none" strike="noStrike">
                          <a:solidFill>
                            <a:srgbClr val="FFFFFF"/>
                          </a:solidFill>
                          <a:effectLst/>
                          <a:latin typeface="Calibri Light" panose="020F0302020204030204" pitchFamily="34" charset="0"/>
                        </a:rPr>
                        <a:t>Růst spotřeby domácností (%)</a:t>
                      </a:r>
                    </a:p>
                  </a:txBody>
                  <a:tcPr marL="7620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600" b="0" i="0" u="none" strike="noStrike">
                          <a:solidFill>
                            <a:srgbClr val="13576B"/>
                          </a:solidFill>
                          <a:effectLst/>
                          <a:latin typeface="Calibri Light" panose="020F0302020204030204" pitchFamily="34" charset="0"/>
                        </a:rPr>
                        <a:t>2,5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dirty="0">
                          <a:solidFill>
                            <a:schemeClr val="tx2"/>
                          </a:solidFill>
                          <a:effectLst/>
                          <a:latin typeface="Calibri Light" panose="020F0302020204030204" pitchFamily="34" charset="0"/>
                        </a:rPr>
                        <a:t>2,6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a:solidFill>
                            <a:srgbClr val="FF0000"/>
                          </a:solidFill>
                          <a:effectLst/>
                          <a:latin typeface="Calibri Light" panose="020F0302020204030204" pitchFamily="34" charset="0"/>
                        </a:rPr>
                        <a:t>3,0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a:solidFill>
                            <a:srgbClr val="FF0000"/>
                          </a:solidFill>
                          <a:effectLst/>
                          <a:latin typeface="Calibri Light" panose="020F0302020204030204" pitchFamily="34" charset="0"/>
                        </a:rPr>
                        <a:t>2,7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2161390252"/>
                  </a:ext>
                </a:extLst>
              </a:tr>
              <a:tr h="462526">
                <a:tc>
                  <a:txBody>
                    <a:bodyPr/>
                    <a:lstStyle/>
                    <a:p>
                      <a:pPr algn="l" fontAlgn="ctr">
                        <a:buNone/>
                      </a:pPr>
                      <a:r>
                        <a:rPr lang="cs-CZ" sz="1600" b="1" i="0" u="none" strike="noStrike">
                          <a:solidFill>
                            <a:srgbClr val="FFFFFF"/>
                          </a:solidFill>
                          <a:effectLst/>
                          <a:latin typeface="Calibri Light" panose="020F0302020204030204" pitchFamily="34" charset="0"/>
                        </a:rPr>
                        <a:t>Růst vládní spotřeby (%)</a:t>
                      </a:r>
                    </a:p>
                  </a:txBody>
                  <a:tcPr marL="7620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600" b="0" i="0" u="none" strike="noStrike">
                          <a:solidFill>
                            <a:srgbClr val="13576B"/>
                          </a:solidFill>
                          <a:effectLst/>
                          <a:latin typeface="Calibri Light" panose="020F0302020204030204" pitchFamily="34" charset="0"/>
                        </a:rPr>
                        <a:t>3,1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dirty="0">
                          <a:solidFill>
                            <a:schemeClr val="tx2"/>
                          </a:solidFill>
                          <a:effectLst/>
                          <a:latin typeface="Calibri Light" panose="020F0302020204030204" pitchFamily="34" charset="0"/>
                        </a:rPr>
                        <a:t>2,2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a:solidFill>
                            <a:srgbClr val="FF0000"/>
                          </a:solidFill>
                          <a:effectLst/>
                          <a:latin typeface="Calibri Light" panose="020F0302020204030204" pitchFamily="34" charset="0"/>
                        </a:rPr>
                        <a:t>1,7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a:solidFill>
                            <a:srgbClr val="FF0000"/>
                          </a:solidFill>
                          <a:effectLst/>
                          <a:latin typeface="Calibri Light" panose="020F0302020204030204" pitchFamily="34" charset="0"/>
                        </a:rPr>
                        <a:t>2,5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1864851194"/>
                  </a:ext>
                </a:extLst>
              </a:tr>
              <a:tr h="462526">
                <a:tc>
                  <a:txBody>
                    <a:bodyPr/>
                    <a:lstStyle/>
                    <a:p>
                      <a:pPr algn="l" fontAlgn="ctr">
                        <a:buNone/>
                      </a:pPr>
                      <a:r>
                        <a:rPr lang="cs-CZ" sz="1600" b="1" i="0" u="none" strike="noStrike">
                          <a:solidFill>
                            <a:srgbClr val="FFFFFF"/>
                          </a:solidFill>
                          <a:effectLst/>
                          <a:latin typeface="Calibri Light" panose="020F0302020204030204" pitchFamily="34" charset="0"/>
                        </a:rPr>
                        <a:t>Růst investic (bez zásob, %)</a:t>
                      </a:r>
                    </a:p>
                  </a:txBody>
                  <a:tcPr marL="7620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600" b="0" i="0" u="none" strike="noStrike">
                          <a:solidFill>
                            <a:srgbClr val="13576B"/>
                          </a:solidFill>
                          <a:effectLst/>
                          <a:latin typeface="Calibri Light" panose="020F0302020204030204" pitchFamily="34" charset="0"/>
                        </a:rPr>
                        <a:t>-2,6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dirty="0">
                          <a:solidFill>
                            <a:schemeClr val="tx2"/>
                          </a:solidFill>
                          <a:effectLst/>
                          <a:latin typeface="Calibri Light" panose="020F0302020204030204" pitchFamily="34" charset="0"/>
                        </a:rPr>
                        <a:t>3,3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a:solidFill>
                            <a:srgbClr val="FF0000"/>
                          </a:solidFill>
                          <a:effectLst/>
                          <a:latin typeface="Calibri Light" panose="020F0302020204030204" pitchFamily="34" charset="0"/>
                        </a:rPr>
                        <a:t>4,1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a:solidFill>
                            <a:srgbClr val="FF0000"/>
                          </a:solidFill>
                          <a:effectLst/>
                          <a:latin typeface="Calibri Light" panose="020F0302020204030204" pitchFamily="34" charset="0"/>
                        </a:rPr>
                        <a:t>2,9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3976452944"/>
                  </a:ext>
                </a:extLst>
              </a:tr>
              <a:tr h="462526">
                <a:tc>
                  <a:txBody>
                    <a:bodyPr/>
                    <a:lstStyle/>
                    <a:p>
                      <a:pPr algn="l" fontAlgn="ctr">
                        <a:buNone/>
                      </a:pPr>
                      <a:r>
                        <a:rPr lang="cs-CZ" sz="1600" b="1" i="0" u="none" strike="noStrike">
                          <a:solidFill>
                            <a:srgbClr val="FFFFFF"/>
                          </a:solidFill>
                          <a:effectLst/>
                          <a:latin typeface="Calibri Light" panose="020F0302020204030204" pitchFamily="34" charset="0"/>
                        </a:rPr>
                        <a:t>Růst vývozů (%) </a:t>
                      </a:r>
                    </a:p>
                  </a:txBody>
                  <a:tcPr marL="7620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600" b="0" i="0" u="none" strike="noStrike">
                          <a:solidFill>
                            <a:srgbClr val="13576B"/>
                          </a:solidFill>
                          <a:effectLst/>
                          <a:latin typeface="Calibri Light" panose="020F0302020204030204" pitchFamily="34" charset="0"/>
                        </a:rPr>
                        <a:t>1,8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dirty="0">
                          <a:solidFill>
                            <a:schemeClr val="tx2"/>
                          </a:solidFill>
                          <a:effectLst/>
                          <a:latin typeface="Calibri Light" panose="020F0302020204030204" pitchFamily="34" charset="0"/>
                        </a:rPr>
                        <a:t>3,5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a:solidFill>
                            <a:srgbClr val="FF0000"/>
                          </a:solidFill>
                          <a:effectLst/>
                          <a:latin typeface="Calibri Light" panose="020F0302020204030204" pitchFamily="34" charset="0"/>
                        </a:rPr>
                        <a:t>4,7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fontAlgn="ctr">
                        <a:buNone/>
                      </a:pPr>
                      <a:r>
                        <a:rPr lang="cs-CZ" sz="1600" b="0" i="0" u="none" strike="noStrike">
                          <a:solidFill>
                            <a:srgbClr val="FF0000"/>
                          </a:solidFill>
                          <a:effectLst/>
                          <a:latin typeface="Calibri Light" panose="020F0302020204030204" pitchFamily="34" charset="0"/>
                        </a:rPr>
                        <a:t>3,9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2585904262"/>
                  </a:ext>
                </a:extLst>
              </a:tr>
              <a:tr h="462526">
                <a:tc>
                  <a:txBody>
                    <a:bodyPr/>
                    <a:lstStyle/>
                    <a:p>
                      <a:pPr algn="l" fontAlgn="ctr">
                        <a:buNone/>
                      </a:pPr>
                      <a:r>
                        <a:rPr lang="cs-CZ" sz="1600" b="1" i="0" u="none" strike="noStrike">
                          <a:solidFill>
                            <a:srgbClr val="FFFFFF"/>
                          </a:solidFill>
                          <a:effectLst/>
                          <a:latin typeface="Calibri Light" panose="020F0302020204030204" pitchFamily="34" charset="0"/>
                        </a:rPr>
                        <a:t>Růst dovozů (%)</a:t>
                      </a:r>
                    </a:p>
                  </a:txBody>
                  <a:tcPr marL="76200" marR="0" marT="0" marB="0" anchor="ctr">
                    <a:lnL>
                      <a:noFill/>
                    </a:lnL>
                    <a:lnR w="12700" cap="flat" cmpd="sng" algn="ctr">
                      <a:solidFill>
                        <a:srgbClr val="FFFFFF"/>
                      </a:solidFill>
                      <a:prstDash val="solid"/>
                      <a:round/>
                      <a:headEnd type="none" w="med" len="med"/>
                      <a:tailEnd type="none" w="med" len="med"/>
                    </a:lnR>
                    <a:lnT>
                      <a:noFill/>
                    </a:lnT>
                    <a:lnB>
                      <a:noFill/>
                    </a:lnB>
                    <a:solidFill>
                      <a:srgbClr val="13576B"/>
                    </a:solidFill>
                  </a:tcPr>
                </a:tc>
                <a:tc>
                  <a:txBody>
                    <a:bodyPr/>
                    <a:lstStyle/>
                    <a:p>
                      <a:pPr algn="ctr" fontAlgn="ctr">
                        <a:buNone/>
                      </a:pPr>
                      <a:r>
                        <a:rPr lang="cs-CZ" sz="1600" b="0" i="0" u="none" strike="noStrike">
                          <a:solidFill>
                            <a:srgbClr val="13576B"/>
                          </a:solidFill>
                          <a:effectLst/>
                          <a:latin typeface="Calibri Light" panose="020F0302020204030204" pitchFamily="34" charset="0"/>
                        </a:rPr>
                        <a:t>0,6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9D9D9"/>
                    </a:solidFill>
                  </a:tcPr>
                </a:tc>
                <a:tc>
                  <a:txBody>
                    <a:bodyPr/>
                    <a:lstStyle/>
                    <a:p>
                      <a:pPr algn="ctr" fontAlgn="ctr">
                        <a:buNone/>
                      </a:pPr>
                      <a:r>
                        <a:rPr lang="cs-CZ" sz="1600" b="0" i="0" u="none" strike="noStrike" dirty="0">
                          <a:solidFill>
                            <a:schemeClr val="tx2"/>
                          </a:solidFill>
                          <a:effectLst/>
                          <a:latin typeface="Calibri Light" panose="020F0302020204030204" pitchFamily="34" charset="0"/>
                        </a:rPr>
                        <a:t>4,7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9D9D9"/>
                    </a:solidFill>
                  </a:tcPr>
                </a:tc>
                <a:tc>
                  <a:txBody>
                    <a:bodyPr/>
                    <a:lstStyle/>
                    <a:p>
                      <a:pPr algn="ctr" fontAlgn="ctr">
                        <a:buNone/>
                      </a:pPr>
                      <a:r>
                        <a:rPr lang="cs-CZ" sz="1600" b="0" i="0" u="none" strike="noStrike" dirty="0">
                          <a:solidFill>
                            <a:srgbClr val="FF0000"/>
                          </a:solidFill>
                          <a:effectLst/>
                          <a:latin typeface="Calibri Light" panose="020F0302020204030204" pitchFamily="34" charset="0"/>
                        </a:rPr>
                        <a:t>6,1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9D9D9"/>
                    </a:solidFill>
                  </a:tcPr>
                </a:tc>
                <a:tc>
                  <a:txBody>
                    <a:bodyPr/>
                    <a:lstStyle/>
                    <a:p>
                      <a:pPr algn="ctr" fontAlgn="ctr">
                        <a:buNone/>
                      </a:pPr>
                      <a:r>
                        <a:rPr lang="cs-CZ" sz="1600" b="0" i="0" u="none" strike="noStrike" dirty="0">
                          <a:solidFill>
                            <a:srgbClr val="FF0000"/>
                          </a:solidFill>
                          <a:effectLst/>
                          <a:latin typeface="Calibri Light" panose="020F0302020204030204" pitchFamily="34" charset="0"/>
                        </a:rPr>
                        <a:t>3,9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3069204147"/>
                  </a:ext>
                </a:extLst>
              </a:tr>
            </a:tbl>
          </a:graphicData>
        </a:graphic>
      </p:graphicFrame>
      <p:sp>
        <p:nvSpPr>
          <p:cNvPr id="2" name="Zástupný symbol pro datum 4">
            <a:extLst>
              <a:ext uri="{FF2B5EF4-FFF2-40B4-BE49-F238E27FC236}">
                <a16:creationId xmlns:a16="http://schemas.microsoft.com/office/drawing/2014/main" id="{CF4E1B48-2F1D-F2B9-BB36-0CFAA471B79A}"/>
              </a:ext>
            </a:extLst>
          </p:cNvPr>
          <p:cNvSpPr txBox="1">
            <a:spLocks/>
          </p:cNvSpPr>
          <p:nvPr/>
        </p:nvSpPr>
        <p:spPr>
          <a:xfrm>
            <a:off x="8304904" y="6021288"/>
            <a:ext cx="3320953"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19.08.2026</a:t>
            </a:fld>
            <a:endParaRPr lang="cs-CZ" dirty="0">
              <a:solidFill>
                <a:schemeClr val="bg1"/>
              </a:solidFill>
            </a:endParaRPr>
          </a:p>
        </p:txBody>
      </p:sp>
      <p:sp>
        <p:nvSpPr>
          <p:cNvPr id="6" name="Zástupný symbol pro datum 4">
            <a:extLst>
              <a:ext uri="{FF2B5EF4-FFF2-40B4-BE49-F238E27FC236}">
                <a16:creationId xmlns:a16="http://schemas.microsoft.com/office/drawing/2014/main" id="{60123DA1-4076-EFFC-95A4-3DFBBDF2DD9A}"/>
              </a:ext>
            </a:extLst>
          </p:cNvPr>
          <p:cNvSpPr txBox="1">
            <a:spLocks/>
          </p:cNvSpPr>
          <p:nvPr/>
        </p:nvSpPr>
        <p:spPr>
          <a:xfrm>
            <a:off x="7885355" y="6144842"/>
            <a:ext cx="3673827"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sz="1400" dirty="0">
                <a:solidFill>
                  <a:srgbClr val="1F576B"/>
                </a:solidFill>
              </a:rPr>
              <a:t>Zdroj: ČSÚ, Česká bankovní asociace</a:t>
            </a:r>
          </a:p>
        </p:txBody>
      </p:sp>
      <p:sp>
        <p:nvSpPr>
          <p:cNvPr id="7" name="Nadpis 3">
            <a:extLst>
              <a:ext uri="{FF2B5EF4-FFF2-40B4-BE49-F238E27FC236}">
                <a16:creationId xmlns:a16="http://schemas.microsoft.com/office/drawing/2014/main" id="{32A2790D-8998-232E-F72A-BA47E42C11E5}"/>
              </a:ext>
            </a:extLst>
          </p:cNvPr>
          <p:cNvSpPr txBox="1">
            <a:spLocks/>
          </p:cNvSpPr>
          <p:nvPr/>
        </p:nvSpPr>
        <p:spPr>
          <a:xfrm>
            <a:off x="604582" y="456762"/>
            <a:ext cx="11409618" cy="534873"/>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200" b="1" kern="1200" spc="150" baseline="0">
                <a:solidFill>
                  <a:srgbClr val="1F576B"/>
                </a:solidFill>
                <a:latin typeface="Arial" panose="020B0604020202020204" pitchFamily="34" charset="0"/>
                <a:ea typeface="+mj-ea"/>
                <a:cs typeface="+mj-cs"/>
              </a:defRPr>
            </a:lvl1pPr>
          </a:lstStyle>
          <a:p>
            <a:r>
              <a:rPr lang="cs-CZ" cap="all" dirty="0"/>
              <a:t>VÝHLED s vyváženým růstem ekonomiky</a:t>
            </a:r>
          </a:p>
        </p:txBody>
      </p:sp>
      <p:sp>
        <p:nvSpPr>
          <p:cNvPr id="13" name="Rectangle: Rounded Corners 12">
            <a:extLst>
              <a:ext uri="{FF2B5EF4-FFF2-40B4-BE49-F238E27FC236}">
                <a16:creationId xmlns:a16="http://schemas.microsoft.com/office/drawing/2014/main" id="{75F7199C-0F41-B9C3-82DE-CCF69AAA3C28}"/>
              </a:ext>
            </a:extLst>
          </p:cNvPr>
          <p:cNvSpPr/>
          <p:nvPr/>
        </p:nvSpPr>
        <p:spPr>
          <a:xfrm>
            <a:off x="4437539" y="3041642"/>
            <a:ext cx="1103627" cy="464819"/>
          </a:xfrm>
          <a:prstGeom prst="round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Rectangle: Rounded Corners 4">
            <a:extLst>
              <a:ext uri="{FF2B5EF4-FFF2-40B4-BE49-F238E27FC236}">
                <a16:creationId xmlns:a16="http://schemas.microsoft.com/office/drawing/2014/main" id="{2CFB8F7E-700B-E9CA-6258-C737A7E3CE57}"/>
              </a:ext>
            </a:extLst>
          </p:cNvPr>
          <p:cNvSpPr/>
          <p:nvPr/>
        </p:nvSpPr>
        <p:spPr>
          <a:xfrm>
            <a:off x="4407057" y="4490164"/>
            <a:ext cx="1134109" cy="464820"/>
          </a:xfrm>
          <a:prstGeom prst="round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Rectangle: Rounded Corners 7">
            <a:extLst>
              <a:ext uri="{FF2B5EF4-FFF2-40B4-BE49-F238E27FC236}">
                <a16:creationId xmlns:a16="http://schemas.microsoft.com/office/drawing/2014/main" id="{A8622F63-16F3-C41D-329E-E84EBA381A04}"/>
              </a:ext>
            </a:extLst>
          </p:cNvPr>
          <p:cNvSpPr/>
          <p:nvPr/>
        </p:nvSpPr>
        <p:spPr>
          <a:xfrm>
            <a:off x="3870484" y="4014072"/>
            <a:ext cx="1134109" cy="464820"/>
          </a:xfrm>
          <a:prstGeom prst="roundRect">
            <a:avLst/>
          </a:prstGeom>
          <a:no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TextovéPole 2">
            <a:extLst>
              <a:ext uri="{FF2B5EF4-FFF2-40B4-BE49-F238E27FC236}">
                <a16:creationId xmlns:a16="http://schemas.microsoft.com/office/drawing/2014/main" id="{B02B2D84-1ECA-B732-A9DD-06746FA8C039}"/>
              </a:ext>
            </a:extLst>
          </p:cNvPr>
          <p:cNvSpPr txBox="1"/>
          <p:nvPr/>
        </p:nvSpPr>
        <p:spPr>
          <a:xfrm>
            <a:off x="699686" y="1217577"/>
            <a:ext cx="10688100" cy="400110"/>
          </a:xfrm>
          <a:prstGeom prst="rect">
            <a:avLst/>
          </a:prstGeom>
          <a:noFill/>
        </p:spPr>
        <p:txBody>
          <a:bodyPr wrap="square" rtlCol="0">
            <a:spAutoFit/>
          </a:bodyPr>
          <a:lstStyle/>
          <a:p>
            <a:r>
              <a:rPr lang="cs-CZ" sz="2000" b="1" dirty="0">
                <a:solidFill>
                  <a:srgbClr val="0F5969"/>
                </a:solidFill>
                <a:latin typeface="Poppins" panose="00000500000000000000" pitchFamily="2" charset="-18"/>
                <a:cs typeface="Poppins" panose="00000500000000000000" pitchFamily="2" charset="-18"/>
              </a:rPr>
              <a:t>Domácí poptávka a silná exportní výkonnost zůstávají tahounem</a:t>
            </a:r>
          </a:p>
        </p:txBody>
      </p:sp>
      <p:pic>
        <p:nvPicPr>
          <p:cNvPr id="17" name="Picture 16">
            <a:extLst>
              <a:ext uri="{FF2B5EF4-FFF2-40B4-BE49-F238E27FC236}">
                <a16:creationId xmlns:a16="http://schemas.microsoft.com/office/drawing/2014/main" id="{B86B8EE1-1027-ADA2-6744-94775DAA5C5D}"/>
              </a:ext>
            </a:extLst>
          </p:cNvPr>
          <p:cNvPicPr>
            <a:picLocks noChangeAspect="1"/>
          </p:cNvPicPr>
          <p:nvPr/>
        </p:nvPicPr>
        <p:blipFill>
          <a:blip r:embed="rId3"/>
          <a:stretch>
            <a:fillRect/>
          </a:stretch>
        </p:blipFill>
        <p:spPr>
          <a:xfrm>
            <a:off x="5861824" y="1741241"/>
            <a:ext cx="5761487" cy="3838811"/>
          </a:xfrm>
          <a:prstGeom prst="rect">
            <a:avLst/>
          </a:prstGeom>
        </p:spPr>
      </p:pic>
    </p:spTree>
    <p:extLst>
      <p:ext uri="{BB962C8B-B14F-4D97-AF65-F5344CB8AC3E}">
        <p14:creationId xmlns:p14="http://schemas.microsoft.com/office/powerpoint/2010/main" val="1263472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6921EFC-2D1F-488F-889E-88124CCD7820}"/>
              </a:ext>
            </a:extLst>
          </p:cNvPr>
          <p:cNvSpPr>
            <a:spLocks noGrp="1"/>
          </p:cNvSpPr>
          <p:nvPr>
            <p:ph type="title"/>
          </p:nvPr>
        </p:nvSpPr>
        <p:spPr>
          <a:xfrm>
            <a:off x="622826" y="555525"/>
            <a:ext cx="11230486" cy="534873"/>
          </a:xfrm>
        </p:spPr>
        <p:txBody>
          <a:bodyPr>
            <a:normAutofit/>
          </a:bodyPr>
          <a:lstStyle/>
          <a:p>
            <a:r>
              <a:rPr lang="cs-CZ" dirty="0"/>
              <a:t>TRH PRÁCE</a:t>
            </a:r>
          </a:p>
        </p:txBody>
      </p:sp>
      <p:sp>
        <p:nvSpPr>
          <p:cNvPr id="2" name="Nadpis 3">
            <a:extLst>
              <a:ext uri="{FF2B5EF4-FFF2-40B4-BE49-F238E27FC236}">
                <a16:creationId xmlns:a16="http://schemas.microsoft.com/office/drawing/2014/main" id="{57E680C1-0BD3-A598-65B6-B3CFB5BA3ADE}"/>
              </a:ext>
            </a:extLst>
          </p:cNvPr>
          <p:cNvSpPr txBox="1">
            <a:spLocks/>
          </p:cNvSpPr>
          <p:nvPr/>
        </p:nvSpPr>
        <p:spPr>
          <a:xfrm>
            <a:off x="727168" y="928716"/>
            <a:ext cx="11021802" cy="2564766"/>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200" b="1" kern="1200" spc="150" baseline="0">
                <a:solidFill>
                  <a:schemeClr val="bg1"/>
                </a:solidFill>
                <a:latin typeface="Arial" panose="020B0604020202020204" pitchFamily="34" charset="0"/>
                <a:ea typeface="+mj-ea"/>
                <a:cs typeface="+mj-cs"/>
              </a:defRPr>
            </a:lvl1pPr>
          </a:lstStyle>
          <a:p>
            <a:pPr marL="342900" indent="-342900">
              <a:lnSpc>
                <a:spcPct val="170000"/>
              </a:lnSpc>
              <a:buFontTx/>
              <a:buChar char="-"/>
            </a:pPr>
            <a:endParaRPr lang="cs-CZ" sz="2300" dirty="0">
              <a:latin typeface="Poppins" panose="00000500000000000000" pitchFamily="2" charset="-18"/>
              <a:cs typeface="Poppins" panose="00000500000000000000" pitchFamily="2" charset="-18"/>
            </a:endParaRPr>
          </a:p>
          <a:p>
            <a:pPr marL="342900" indent="-342900">
              <a:lnSpc>
                <a:spcPct val="170000"/>
              </a:lnSpc>
              <a:buFontTx/>
              <a:buChar char="-"/>
            </a:pPr>
            <a:endParaRPr lang="cs-CZ" sz="2300" dirty="0">
              <a:latin typeface="Poppins" panose="00000500000000000000" pitchFamily="2" charset="-18"/>
              <a:cs typeface="Poppins" panose="00000500000000000000" pitchFamily="2" charset="-18"/>
            </a:endParaRPr>
          </a:p>
          <a:p>
            <a:pPr marL="342900" indent="-342900">
              <a:lnSpc>
                <a:spcPct val="170000"/>
              </a:lnSpc>
              <a:buFontTx/>
              <a:buChar char="-"/>
            </a:pPr>
            <a:endParaRPr lang="cs-CZ" sz="2300" dirty="0">
              <a:latin typeface="Poppins" panose="00000500000000000000" pitchFamily="2" charset="-18"/>
              <a:cs typeface="Poppins" panose="00000500000000000000" pitchFamily="2" charset="-18"/>
            </a:endParaRPr>
          </a:p>
          <a:p>
            <a:pPr marL="342900" indent="-342900">
              <a:lnSpc>
                <a:spcPct val="170000"/>
              </a:lnSpc>
              <a:buFontTx/>
              <a:buChar char="-"/>
            </a:pPr>
            <a:endParaRPr lang="cs-CZ" sz="2300" dirty="0">
              <a:latin typeface="Poppins" panose="00000500000000000000" pitchFamily="2" charset="-18"/>
              <a:cs typeface="Poppins" panose="00000500000000000000" pitchFamily="2" charset="-18"/>
            </a:endParaRPr>
          </a:p>
        </p:txBody>
      </p:sp>
      <p:pic>
        <p:nvPicPr>
          <p:cNvPr id="8" name="Picture 7">
            <a:extLst>
              <a:ext uri="{FF2B5EF4-FFF2-40B4-BE49-F238E27FC236}">
                <a16:creationId xmlns:a16="http://schemas.microsoft.com/office/drawing/2014/main" id="{AFA02CB2-C562-F64C-F2E6-61B35ACC2B2F}"/>
              </a:ext>
            </a:extLst>
          </p:cNvPr>
          <p:cNvPicPr>
            <a:picLocks noChangeAspect="1"/>
          </p:cNvPicPr>
          <p:nvPr/>
        </p:nvPicPr>
        <p:blipFill>
          <a:blip r:embed="rId3"/>
          <a:stretch>
            <a:fillRect/>
          </a:stretch>
        </p:blipFill>
        <p:spPr>
          <a:xfrm>
            <a:off x="1429548" y="1177214"/>
            <a:ext cx="9332904" cy="4971338"/>
          </a:xfrm>
          <a:prstGeom prst="rect">
            <a:avLst/>
          </a:prstGeom>
        </p:spPr>
      </p:pic>
    </p:spTree>
    <p:extLst>
      <p:ext uri="{BB962C8B-B14F-4D97-AF65-F5344CB8AC3E}">
        <p14:creationId xmlns:p14="http://schemas.microsoft.com/office/powerpoint/2010/main" val="1262735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datum 4">
            <a:extLst>
              <a:ext uri="{FF2B5EF4-FFF2-40B4-BE49-F238E27FC236}">
                <a16:creationId xmlns:a16="http://schemas.microsoft.com/office/drawing/2014/main" id="{CF4E1B48-2F1D-F2B9-BB36-0CFAA471B79A}"/>
              </a:ext>
            </a:extLst>
          </p:cNvPr>
          <p:cNvSpPr txBox="1">
            <a:spLocks/>
          </p:cNvSpPr>
          <p:nvPr/>
        </p:nvSpPr>
        <p:spPr>
          <a:xfrm>
            <a:off x="8976320" y="6021288"/>
            <a:ext cx="2649537" cy="379950"/>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F9EB51-071C-49A6-BCF4-1B42A935EA1A}" type="datetime1">
              <a:rPr lang="cs-CZ" smtClean="0">
                <a:solidFill>
                  <a:schemeClr val="bg1"/>
                </a:solidFill>
              </a:rPr>
              <a:pPr/>
              <a:t>19.08.2026</a:t>
            </a:fld>
            <a:endParaRPr lang="cs-CZ" dirty="0">
              <a:solidFill>
                <a:schemeClr val="bg1"/>
              </a:solidFill>
            </a:endParaRPr>
          </a:p>
        </p:txBody>
      </p:sp>
      <p:sp>
        <p:nvSpPr>
          <p:cNvPr id="8" name="TextovéPole 7">
            <a:extLst>
              <a:ext uri="{FF2B5EF4-FFF2-40B4-BE49-F238E27FC236}">
                <a16:creationId xmlns:a16="http://schemas.microsoft.com/office/drawing/2014/main" id="{C156BED7-94D1-EE89-A625-6A8A3D6FB748}"/>
              </a:ext>
            </a:extLst>
          </p:cNvPr>
          <p:cNvSpPr txBox="1"/>
          <p:nvPr/>
        </p:nvSpPr>
        <p:spPr>
          <a:xfrm>
            <a:off x="525250" y="603297"/>
            <a:ext cx="5660046" cy="677108"/>
          </a:xfrm>
          <a:prstGeom prst="rect">
            <a:avLst/>
          </a:prstGeom>
          <a:noFill/>
        </p:spPr>
        <p:txBody>
          <a:bodyPr wrap="square" rtlCol="0">
            <a:spAutoFit/>
          </a:bodyPr>
          <a:lstStyle/>
          <a:p>
            <a:r>
              <a:rPr lang="cs-CZ" sz="1900" b="1" dirty="0">
                <a:solidFill>
                  <a:srgbClr val="0F5969"/>
                </a:solidFill>
                <a:latin typeface="Poppins" panose="00000500000000000000" pitchFamily="2" charset="-18"/>
                <a:cs typeface="Poppins" panose="00000500000000000000" pitchFamily="2" charset="-18"/>
              </a:rPr>
              <a:t>Stabilizace registrované nezaměstnanosti na uvolněnějších hodnotách</a:t>
            </a:r>
          </a:p>
        </p:txBody>
      </p:sp>
      <p:sp>
        <p:nvSpPr>
          <p:cNvPr id="9" name="TextovéPole 2">
            <a:extLst>
              <a:ext uri="{FF2B5EF4-FFF2-40B4-BE49-F238E27FC236}">
                <a16:creationId xmlns:a16="http://schemas.microsoft.com/office/drawing/2014/main" id="{AFE3BAF0-6FE8-5325-2EA9-910A9EB0C74A}"/>
              </a:ext>
            </a:extLst>
          </p:cNvPr>
          <p:cNvSpPr txBox="1"/>
          <p:nvPr/>
        </p:nvSpPr>
        <p:spPr>
          <a:xfrm>
            <a:off x="6126480" y="603297"/>
            <a:ext cx="5730240" cy="677108"/>
          </a:xfrm>
          <a:prstGeom prst="rect">
            <a:avLst/>
          </a:prstGeom>
          <a:noFill/>
        </p:spPr>
        <p:txBody>
          <a:bodyPr wrap="square" rtlCol="0">
            <a:spAutoFit/>
          </a:bodyPr>
          <a:lstStyle/>
          <a:p>
            <a:r>
              <a:rPr lang="cs-CZ" sz="1900" b="1" dirty="0">
                <a:solidFill>
                  <a:srgbClr val="0F5969"/>
                </a:solidFill>
                <a:latin typeface="Poppins" panose="00000500000000000000" pitchFamily="2" charset="-18"/>
                <a:cs typeface="Poppins" panose="00000500000000000000" pitchFamily="2" charset="-18"/>
              </a:rPr>
              <a:t>Růst nominálních mezd nadále překonává inflaci, ale i produktivitu</a:t>
            </a:r>
          </a:p>
        </p:txBody>
      </p:sp>
      <p:sp>
        <p:nvSpPr>
          <p:cNvPr id="12" name="Zástupný symbol pro datum 4">
            <a:extLst>
              <a:ext uri="{FF2B5EF4-FFF2-40B4-BE49-F238E27FC236}">
                <a16:creationId xmlns:a16="http://schemas.microsoft.com/office/drawing/2014/main" id="{F9CEAA27-0BBB-64C1-07B6-4EEC2FF08675}"/>
              </a:ext>
            </a:extLst>
          </p:cNvPr>
          <p:cNvSpPr txBox="1">
            <a:spLocks/>
          </p:cNvSpPr>
          <p:nvPr/>
        </p:nvSpPr>
        <p:spPr>
          <a:xfrm>
            <a:off x="6554086" y="6144012"/>
            <a:ext cx="5015917" cy="283242"/>
          </a:xfrm>
          <a:prstGeom prst="rect">
            <a:avLst/>
          </a:prstGeom>
        </p:spPr>
        <p:txBody>
          <a:bodyPr vert="horz" lIns="0" tIns="0" rIns="0" bIns="0" rtlCol="0" anchor="b"/>
          <a:lstStyle>
            <a:defPPr>
              <a:defRPr lang="cs-CZ"/>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cs-CZ" dirty="0">
                <a:solidFill>
                  <a:srgbClr val="1F576B"/>
                </a:solidFill>
              </a:rPr>
              <a:t>Zdroj: MPSV, ČSÚ, </a:t>
            </a:r>
            <a:r>
              <a:rPr lang="cs-CZ">
                <a:solidFill>
                  <a:srgbClr val="1F576B"/>
                </a:solidFill>
              </a:rPr>
              <a:t>Česká bankovní asociace</a:t>
            </a:r>
            <a:endParaRPr lang="cs-CZ" dirty="0">
              <a:solidFill>
                <a:srgbClr val="1F576B"/>
              </a:solidFill>
            </a:endParaRPr>
          </a:p>
        </p:txBody>
      </p:sp>
      <p:pic>
        <p:nvPicPr>
          <p:cNvPr id="7" name="Picture 6">
            <a:extLst>
              <a:ext uri="{FF2B5EF4-FFF2-40B4-BE49-F238E27FC236}">
                <a16:creationId xmlns:a16="http://schemas.microsoft.com/office/drawing/2014/main" id="{72C4CBAC-B0DF-D737-DBF0-D48F4F556AE8}"/>
              </a:ext>
            </a:extLst>
          </p:cNvPr>
          <p:cNvPicPr>
            <a:picLocks noChangeAspect="1"/>
          </p:cNvPicPr>
          <p:nvPr/>
        </p:nvPicPr>
        <p:blipFill>
          <a:blip r:embed="rId3"/>
          <a:stretch>
            <a:fillRect/>
          </a:stretch>
        </p:blipFill>
        <p:spPr>
          <a:xfrm>
            <a:off x="6110500" y="2151643"/>
            <a:ext cx="5638276" cy="3543735"/>
          </a:xfrm>
          <a:prstGeom prst="rect">
            <a:avLst/>
          </a:prstGeom>
        </p:spPr>
      </p:pic>
      <p:pic>
        <p:nvPicPr>
          <p:cNvPr id="4" name="Picture 3">
            <a:extLst>
              <a:ext uri="{FF2B5EF4-FFF2-40B4-BE49-F238E27FC236}">
                <a16:creationId xmlns:a16="http://schemas.microsoft.com/office/drawing/2014/main" id="{44EDC962-D8E7-45CF-12DF-C10BE866A037}"/>
              </a:ext>
            </a:extLst>
          </p:cNvPr>
          <p:cNvPicPr>
            <a:picLocks noChangeAspect="1"/>
          </p:cNvPicPr>
          <p:nvPr/>
        </p:nvPicPr>
        <p:blipFill>
          <a:blip r:embed="rId4"/>
          <a:stretch>
            <a:fillRect/>
          </a:stretch>
        </p:blipFill>
        <p:spPr>
          <a:xfrm>
            <a:off x="347820" y="2117455"/>
            <a:ext cx="5638276" cy="3577923"/>
          </a:xfrm>
          <a:prstGeom prst="rect">
            <a:avLst/>
          </a:prstGeom>
        </p:spPr>
      </p:pic>
    </p:spTree>
    <p:extLst>
      <p:ext uri="{BB962C8B-B14F-4D97-AF65-F5344CB8AC3E}">
        <p14:creationId xmlns:p14="http://schemas.microsoft.com/office/powerpoint/2010/main" val="3379701027"/>
      </p:ext>
    </p:extLst>
  </p:cSld>
  <p:clrMapOvr>
    <a:masterClrMapping/>
  </p:clrMapOvr>
</p:sld>
</file>

<file path=ppt/theme/theme1.xml><?xml version="1.0" encoding="utf-8"?>
<a:theme xmlns:a="http://schemas.openxmlformats.org/drawingml/2006/main" name="CBA PPT 16:9 B&amp;W">
  <a:themeElements>
    <a:clrScheme name="CBA MS Office výchozí barevnost">
      <a:dk1>
        <a:sysClr val="windowText" lastClr="000000"/>
      </a:dk1>
      <a:lt1>
        <a:sysClr val="window" lastClr="FFFFFF"/>
      </a:lt1>
      <a:dk2>
        <a:srgbClr val="1F576B"/>
      </a:dk2>
      <a:lt2>
        <a:srgbClr val="F8F8F8"/>
      </a:lt2>
      <a:accent1>
        <a:srgbClr val="A9936D"/>
      </a:accent1>
      <a:accent2>
        <a:srgbClr val="317F79"/>
      </a:accent2>
      <a:accent3>
        <a:srgbClr val="1F576B"/>
      </a:accent3>
      <a:accent4>
        <a:srgbClr val="DCDCDC"/>
      </a:accent4>
      <a:accent5>
        <a:srgbClr val="B6B6B6"/>
      </a:accent5>
      <a:accent6>
        <a:srgbClr val="6F6F6F"/>
      </a:accent6>
      <a:hlink>
        <a:srgbClr val="A9936D"/>
      </a:hlink>
      <a:folHlink>
        <a:srgbClr val="968058"/>
      </a:folHlink>
    </a:clrScheme>
    <a:fontScheme name="CBA MS Office výchozí písmo motiv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0" rIns="0" bIns="0" rtlCol="0">
        <a:normAutofit/>
      </a:bodyPr>
      <a:lstStyle>
        <a:defPPr algn="l">
          <a:defRPr sz="1300" b="0" i="0" spc="0" baseline="0" dirty="0" smtClean="0"/>
        </a:defPPr>
      </a:lstStyle>
    </a:txDef>
  </a:objectDefaults>
  <a:extraClrSchemeLst/>
  <a:custClrLst>
    <a:custClr name="Zelená">
      <a:srgbClr val="83DFBE"/>
    </a:custClr>
    <a:custClr name="Světle zelená">
      <a:srgbClr val="ACE2CB"/>
    </a:custClr>
    <a:custClr name="Nejsvětlejší zelená">
      <a:srgbClr val="D1F2E4"/>
    </a:custClr>
    <a:custClr name="Šedá">
      <a:srgbClr val="D7D7D7"/>
    </a:custClr>
    <a:custClr name="Světle šedá">
      <a:srgbClr val="EFEFEF"/>
    </a:custClr>
    <a:custClr name="Oranžová">
      <a:srgbClr val="FFB288"/>
    </a:custClr>
    <a:custClr name="Světle oranžová">
      <a:srgbClr val="FFCE8D"/>
    </a:custClr>
    <a:custClr name="Modrá">
      <a:srgbClr val="60CEF4"/>
    </a:custClr>
    <a:custClr name="Hnědá">
      <a:srgbClr val="C7B299"/>
    </a:custClr>
    <a:custClr name="Tyrkysová">
      <a:srgbClr val="14DBC7"/>
    </a:custClr>
    <a:custClr name="Jarní zelená">
      <a:srgbClr val="C7F779"/>
    </a:custClr>
    <a:custClr name="Růžová">
      <a:srgbClr val="F8C5F9"/>
    </a:custClr>
    <a:custClr name="Tmavě fialová">
      <a:srgbClr val="7468E9"/>
    </a:custClr>
  </a:custClrLst>
  <a:extLst>
    <a:ext uri="{05A4C25C-085E-4340-85A3-A5531E510DB2}">
      <thm15:themeFamily xmlns:thm15="http://schemas.microsoft.com/office/thememl/2012/main" name="INVESTIKA_DYNAMIKA_PPT_16x9_v2.potx" id="{8733E6CE-201E-48DB-87AA-DB80330FF5DB}" vid="{D7849ED6-7B13-4D46-A90C-4F40B8B1D8EC}"/>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4782</TotalTime>
  <Words>4252</Words>
  <Application>Microsoft Office PowerPoint</Application>
  <PresentationFormat>Widescreen</PresentationFormat>
  <Paragraphs>200</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Poppins</vt:lpstr>
      <vt:lpstr>CBA PPT 16:9 B&amp;W</vt:lpstr>
      <vt:lpstr>MAKROEKONOMICKÁ PROGNÓZA ČBA Q3 2026  aneb k vývoji českého hospodářství v letech 2026-2027 z pohledu bankovního sektoru </vt:lpstr>
      <vt:lpstr>MAKROEKONOMICKÁ PROGNÓZA ČBA</vt:lpstr>
      <vt:lpstr>Prognóza ČBA: srpen 2026</vt:lpstr>
      <vt:lpstr>PowerPoint Presentation</vt:lpstr>
      <vt:lpstr>PROGNÓZY RŮSTU REÁLNÉHO HDP ČR</vt:lpstr>
      <vt:lpstr>PowerPoint Presentation</vt:lpstr>
      <vt:lpstr>PowerPoint Presentation</vt:lpstr>
      <vt:lpstr>TRH PRÁCE</vt:lpstr>
      <vt:lpstr>PowerPoint Presentation</vt:lpstr>
      <vt:lpstr>PowerPoint Presentation</vt:lpstr>
      <vt:lpstr>PowerPoint Presentation</vt:lpstr>
      <vt:lpstr>SPOTŘEBITELSKÁ INFLACE</vt:lpstr>
      <vt:lpstr>Letošní inflaci snižujeme na 2,0 %, zejména díky cenám potravin, i když na konci roku zrychlí k 2,8 %</vt:lpstr>
      <vt:lpstr>MĚNOVÁ POLITIKA A MĚNOVÝ KURZ</vt:lpstr>
      <vt:lpstr>PowerPoint Presentation</vt:lpstr>
      <vt:lpstr>FISKÁLNÍ POLITIKA</vt:lpstr>
      <vt:lpstr>PowerPoint Presentation</vt:lpstr>
      <vt:lpstr>VÝVOJ VKLADŮ A ÚVĚROVÉ EMISE</vt:lpstr>
      <vt:lpstr>PowerPoint Presentation</vt:lpstr>
      <vt:lpstr>MEZINÁRODNÍ SROVNÁNÍ</vt:lpstr>
      <vt:lpstr>POSTŘEHY Z PROGNÓZY</vt:lpstr>
      <vt:lpstr>PROGNÓZA ČBA v číslech</vt:lpstr>
      <vt:lpstr>PowerPoint Presentation</vt:lpstr>
      <vt:lpstr>MAKROEKONOMICKÁ PROGNÓZA ČBA</vt:lpstr>
      <vt:lpstr>ČBA Monitor: Data …</vt:lpstr>
      <vt:lpstr>… a analýzy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Jaromír Šindel</dc:creator>
  <cp:lastModifiedBy>Jaromír Šindel</cp:lastModifiedBy>
  <cp:revision>7</cp:revision>
  <dcterms:created xsi:type="dcterms:W3CDTF">2026-08-15T14:20:35Z</dcterms:created>
  <dcterms:modified xsi:type="dcterms:W3CDTF">2026-08-19T08:49:59Z</dcterms:modified>
</cp:coreProperties>
</file>