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3"/>
  </p:notesMasterIdLst>
  <p:handoutMasterIdLst>
    <p:handoutMasterId r:id="rId34"/>
  </p:handoutMasterIdLst>
  <p:sldIdLst>
    <p:sldId id="393" r:id="rId5"/>
    <p:sldId id="428" r:id="rId6"/>
    <p:sldId id="429" r:id="rId7"/>
    <p:sldId id="451" r:id="rId8"/>
    <p:sldId id="430" r:id="rId9"/>
    <p:sldId id="412" r:id="rId10"/>
    <p:sldId id="415" r:id="rId11"/>
    <p:sldId id="440" r:id="rId12"/>
    <p:sldId id="435" r:id="rId13"/>
    <p:sldId id="416" r:id="rId14"/>
    <p:sldId id="443" r:id="rId15"/>
    <p:sldId id="434" r:id="rId16"/>
    <p:sldId id="417" r:id="rId17"/>
    <p:sldId id="433" r:id="rId18"/>
    <p:sldId id="418" r:id="rId19"/>
    <p:sldId id="407" r:id="rId20"/>
    <p:sldId id="419" r:id="rId21"/>
    <p:sldId id="401" r:id="rId22"/>
    <p:sldId id="408" r:id="rId23"/>
    <p:sldId id="438" r:id="rId24"/>
    <p:sldId id="454" r:id="rId25"/>
    <p:sldId id="437" r:id="rId26"/>
    <p:sldId id="431" r:id="rId27"/>
    <p:sldId id="432" r:id="rId28"/>
    <p:sldId id="410" r:id="rId29"/>
    <p:sldId id="453" r:id="rId30"/>
    <p:sldId id="441" r:id="rId31"/>
    <p:sldId id="445" r:id="rId32"/>
  </p:sldIdLst>
  <p:sldSz cx="12192000" cy="6858000"/>
  <p:notesSz cx="7104063" cy="102346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65" userDrawn="1">
          <p15:clr>
            <a:srgbClr val="A4A3A4"/>
          </p15:clr>
        </p15:guide>
        <p15:guide id="2" pos="3273" userDrawn="1">
          <p15:clr>
            <a:srgbClr val="A4A3A4"/>
          </p15:clr>
        </p15:guide>
        <p15:guide id="3" orient="horz" pos="3181" userDrawn="1">
          <p15:clr>
            <a:srgbClr val="A4A3A4"/>
          </p15:clr>
        </p15:guide>
        <p15:guide id="4" pos="1958" userDrawn="1">
          <p15:clr>
            <a:srgbClr val="A4A3A4"/>
          </p15:clr>
        </p15:guide>
        <p15:guide id="5" userDrawn="1">
          <p15:clr>
            <a:srgbClr val="A4A3A4"/>
          </p15:clr>
        </p15:guide>
        <p15:guide id="6" orient="horz" pos="2228" userDrawn="1">
          <p15:clr>
            <a:srgbClr val="A4A3A4"/>
          </p15:clr>
        </p15:guide>
        <p15:guide id="7" orient="horz" pos="145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5C483C-F463-5579-2AA5-32E512A52917}" name="Marketa Dvorackova" initials="MD" userId="ce8ff92b56f8c3d8"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F0F0F0"/>
    <a:srgbClr val="E79419"/>
    <a:srgbClr val="1F576B"/>
    <a:srgbClr val="ECE8E4"/>
    <a:srgbClr val="DFDBD4"/>
    <a:srgbClr val="AFB1B2"/>
    <a:srgbClr val="606467"/>
    <a:srgbClr val="B98EFF"/>
    <a:srgbClr val="FAF8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78143" autoAdjust="0"/>
  </p:normalViewPr>
  <p:slideViewPr>
    <p:cSldViewPr snapToGrid="0">
      <p:cViewPr varScale="1">
        <p:scale>
          <a:sx n="87" d="100"/>
          <a:sy n="87" d="100"/>
        </p:scale>
        <p:origin x="1476" y="90"/>
      </p:cViewPr>
      <p:guideLst>
        <p:guide orient="horz" pos="1865"/>
        <p:guide pos="3273"/>
        <p:guide orient="horz" pos="3181"/>
        <p:guide pos="1958"/>
        <p:guide/>
        <p:guide orient="horz" pos="2228"/>
        <p:guide orient="horz" pos="1457"/>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dc01\sdileny\Public\Progn&#243;za%20&#268;BA\Progn&#243;za\2026%20prognoza\2026_02_11%20unor\_Agregace_&#268;BA_progn&#243;za_unor2026.xlsm"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54656932266167"/>
          <c:y val="6.1701333330321059E-2"/>
          <c:w val="0.88339513252569601"/>
          <c:h val="0.73451945717918199"/>
        </c:manualLayout>
      </c:layout>
      <c:barChart>
        <c:barDir val="col"/>
        <c:grouping val="clustered"/>
        <c:varyColors val="0"/>
        <c:ser>
          <c:idx val="1"/>
          <c:order val="1"/>
          <c:tx>
            <c:strRef>
              <c:f>Grafy!$DV$7</c:f>
              <c:strCache>
                <c:ptCount val="1"/>
                <c:pt idx="0">
                  <c:v>EURCZK, roční průměr</c:v>
                </c:pt>
              </c:strCache>
            </c:strRef>
          </c:tx>
          <c:spPr>
            <a:solidFill>
              <a:schemeClr val="tx2"/>
            </a:solidFill>
            <a:ln>
              <a:noFill/>
            </a:ln>
            <a:effectLst/>
          </c:spPr>
          <c:invertIfNegative val="0"/>
          <c:dPt>
            <c:idx val="8"/>
            <c:invertIfNegative val="0"/>
            <c:bubble3D val="0"/>
            <c:spPr>
              <a:solidFill>
                <a:schemeClr val="tx2"/>
              </a:solidFill>
              <a:ln>
                <a:noFill/>
              </a:ln>
              <a:effectLst/>
            </c:spPr>
            <c:extLst>
              <c:ext xmlns:c16="http://schemas.microsoft.com/office/drawing/2014/chart" uri="{C3380CC4-5D6E-409C-BE32-E72D297353CC}">
                <c16:uniqueId val="{00000001-879A-4A4A-9961-13018254F6D5}"/>
              </c:ext>
            </c:extLst>
          </c:dPt>
          <c:dPt>
            <c:idx val="9"/>
            <c:invertIfNegative val="0"/>
            <c:bubble3D val="0"/>
            <c:spPr>
              <a:solidFill>
                <a:schemeClr val="tx2"/>
              </a:solidFill>
              <a:ln>
                <a:noFill/>
              </a:ln>
              <a:effectLst/>
            </c:spPr>
            <c:extLst>
              <c:ext xmlns:c16="http://schemas.microsoft.com/office/drawing/2014/chart" uri="{C3380CC4-5D6E-409C-BE32-E72D297353CC}">
                <c16:uniqueId val="{00000003-879A-4A4A-9961-13018254F6D5}"/>
              </c:ext>
            </c:extLst>
          </c:dPt>
          <c:dPt>
            <c:idx val="10"/>
            <c:invertIfNegative val="0"/>
            <c:bubble3D val="0"/>
            <c:spPr>
              <a:solidFill>
                <a:schemeClr val="tx2"/>
              </a:solidFill>
              <a:ln>
                <a:noFill/>
              </a:ln>
              <a:effectLst/>
            </c:spPr>
            <c:extLst>
              <c:ext xmlns:c16="http://schemas.microsoft.com/office/drawing/2014/chart" uri="{C3380CC4-5D6E-409C-BE32-E72D297353CC}">
                <c16:uniqueId val="{00000005-879A-4A4A-9961-13018254F6D5}"/>
              </c:ext>
            </c:extLst>
          </c:dPt>
          <c:dPt>
            <c:idx val="11"/>
            <c:invertIfNegative val="0"/>
            <c:bubble3D val="0"/>
            <c:spPr>
              <a:solidFill>
                <a:schemeClr val="tx2"/>
              </a:solidFill>
              <a:ln>
                <a:noFill/>
              </a:ln>
              <a:effectLst/>
            </c:spPr>
            <c:extLst>
              <c:ext xmlns:c16="http://schemas.microsoft.com/office/drawing/2014/chart" uri="{C3380CC4-5D6E-409C-BE32-E72D297353CC}">
                <c16:uniqueId val="{00000007-879A-4A4A-9961-13018254F6D5}"/>
              </c:ext>
            </c:extLst>
          </c:dPt>
          <c:dLbls>
            <c:dLbl>
              <c:idx val="6"/>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79A-4A4A-9961-13018254F6D5}"/>
                </c:ext>
              </c:extLst>
            </c:dLbl>
            <c:dLbl>
              <c:idx val="7"/>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79A-4A4A-9961-13018254F6D5}"/>
                </c:ext>
              </c:extLst>
            </c:dLbl>
            <c:dLbl>
              <c:idx val="1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9A-4A4A-9961-13018254F6D5}"/>
                </c:ext>
              </c:extLst>
            </c:dLbl>
            <c:dLbl>
              <c:idx val="16"/>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79A-4A4A-9961-13018254F6D5}"/>
                </c:ext>
              </c:extLst>
            </c:dLbl>
            <c:dLbl>
              <c:idx val="17"/>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79A-4A4A-9961-13018254F6D5}"/>
                </c:ext>
              </c:extLst>
            </c:dLbl>
            <c:dLbl>
              <c:idx val="19"/>
              <c:layout>
                <c:manualLayout>
                  <c:x val="4.3336397591996123E-3"/>
                  <c:y val="2.304660573272003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79A-4A4A-9961-13018254F6D5}"/>
                </c:ext>
              </c:extLst>
            </c:dLbl>
            <c:dLbl>
              <c:idx val="2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79A-4A4A-9961-13018254F6D5}"/>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0000"/>
                    </a:solidFill>
                    <a:latin typeface="Poppins" panose="00000500000000000000" pitchFamily="2" charset="-18"/>
                    <a:ea typeface="+mn-ea"/>
                    <a:cs typeface="Poppins" panose="00000500000000000000" pitchFamily="2" charset="-18"/>
                  </a:defRPr>
                </a:pPr>
                <a:endParaRPr lang="cs-CZ"/>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Grafy!$DT$8:$DT$43</c:f>
              <c:numCache>
                <c:formatCode>yyyy</c:formatCode>
                <c:ptCount val="36"/>
                <c:pt idx="0">
                  <c:v>38352</c:v>
                </c:pt>
                <c:pt idx="1">
                  <c:v>38717</c:v>
                </c:pt>
                <c:pt idx="2">
                  <c:v>39082</c:v>
                </c:pt>
                <c:pt idx="3">
                  <c:v>39447</c:v>
                </c:pt>
                <c:pt idx="4">
                  <c:v>39813</c:v>
                </c:pt>
                <c:pt idx="5">
                  <c:v>40178</c:v>
                </c:pt>
                <c:pt idx="6">
                  <c:v>40543</c:v>
                </c:pt>
                <c:pt idx="7">
                  <c:v>40908</c:v>
                </c:pt>
                <c:pt idx="8">
                  <c:v>41274</c:v>
                </c:pt>
                <c:pt idx="9">
                  <c:v>41639</c:v>
                </c:pt>
                <c:pt idx="10">
                  <c:v>42004</c:v>
                </c:pt>
                <c:pt idx="11">
                  <c:v>42369</c:v>
                </c:pt>
                <c:pt idx="12">
                  <c:v>42735</c:v>
                </c:pt>
                <c:pt idx="13">
                  <c:v>43100</c:v>
                </c:pt>
                <c:pt idx="14">
                  <c:v>43465</c:v>
                </c:pt>
                <c:pt idx="15">
                  <c:v>43830</c:v>
                </c:pt>
                <c:pt idx="16">
                  <c:v>44196</c:v>
                </c:pt>
                <c:pt idx="17">
                  <c:v>44561</c:v>
                </c:pt>
                <c:pt idx="18">
                  <c:v>44926</c:v>
                </c:pt>
                <c:pt idx="19">
                  <c:v>45291</c:v>
                </c:pt>
                <c:pt idx="20">
                  <c:v>45657</c:v>
                </c:pt>
                <c:pt idx="21">
                  <c:v>46022</c:v>
                </c:pt>
                <c:pt idx="22">
                  <c:v>46387</c:v>
                </c:pt>
                <c:pt idx="23">
                  <c:v>46752</c:v>
                </c:pt>
                <c:pt idx="24">
                  <c:v>#N/A</c:v>
                </c:pt>
                <c:pt idx="25">
                  <c:v>#N/A</c:v>
                </c:pt>
                <c:pt idx="26">
                  <c:v>#N/A</c:v>
                </c:pt>
                <c:pt idx="27">
                  <c:v>#N/A</c:v>
                </c:pt>
                <c:pt idx="28">
                  <c:v>#N/A</c:v>
                </c:pt>
                <c:pt idx="29">
                  <c:v>#N/A</c:v>
                </c:pt>
                <c:pt idx="30">
                  <c:v>#N/A</c:v>
                </c:pt>
              </c:numCache>
            </c:numRef>
          </c:cat>
          <c:val>
            <c:numRef>
              <c:f>Grafy!$DV$8:$DV$43</c:f>
              <c:numCache>
                <c:formatCode>0.0</c:formatCode>
                <c:ptCount val="36"/>
                <c:pt idx="0">
                  <c:v>31.903106852688367</c:v>
                </c:pt>
                <c:pt idx="1">
                  <c:v>29.785893684103218</c:v>
                </c:pt>
                <c:pt idx="2">
                  <c:v>28.338292657698265</c:v>
                </c:pt>
                <c:pt idx="3">
                  <c:v>27.753486953825046</c:v>
                </c:pt>
                <c:pt idx="4">
                  <c:v>24.959406688452038</c:v>
                </c:pt>
                <c:pt idx="5">
                  <c:v>26.451983922875375</c:v>
                </c:pt>
                <c:pt idx="6">
                  <c:v>25.291863522648853</c:v>
                </c:pt>
                <c:pt idx="7">
                  <c:v>24.588528914512892</c:v>
                </c:pt>
                <c:pt idx="8">
                  <c:v>25.142912821896086</c:v>
                </c:pt>
                <c:pt idx="9">
                  <c:v>25.987115810359231</c:v>
                </c:pt>
                <c:pt idx="10">
                  <c:v>27.534214493125106</c:v>
                </c:pt>
                <c:pt idx="11">
                  <c:v>27.284203130933395</c:v>
                </c:pt>
                <c:pt idx="12">
                  <c:v>27.033376780018227</c:v>
                </c:pt>
                <c:pt idx="13">
                  <c:v>26.325765604654475</c:v>
                </c:pt>
                <c:pt idx="14">
                  <c:v>25.641615808501815</c:v>
                </c:pt>
                <c:pt idx="15">
                  <c:v>25.670706159337737</c:v>
                </c:pt>
                <c:pt idx="16">
                  <c:v>26.451782219753934</c:v>
                </c:pt>
                <c:pt idx="17">
                  <c:v>25.647249596116442</c:v>
                </c:pt>
                <c:pt idx="18">
                  <c:v>24.558782480121579</c:v>
                </c:pt>
                <c:pt idx="19">
                  <c:v>24.003985018265919</c:v>
                </c:pt>
                <c:pt idx="20">
                  <c:v>25.11817172666515</c:v>
                </c:pt>
              </c:numCache>
            </c:numRef>
          </c:val>
          <c:extLst>
            <c:ext xmlns:c16="http://schemas.microsoft.com/office/drawing/2014/chart" uri="{C3380CC4-5D6E-409C-BE32-E72D297353CC}">
              <c16:uniqueId val="{0000000E-879A-4A4A-9961-13018254F6D5}"/>
            </c:ext>
          </c:extLst>
        </c:ser>
        <c:ser>
          <c:idx val="5"/>
          <c:order val="2"/>
          <c:tx>
            <c:strRef>
              <c:f>Grafy!$DZ$7</c:f>
              <c:strCache>
                <c:ptCount val="1"/>
              </c:strCache>
            </c:strRef>
          </c:tx>
          <c:spPr>
            <a:solidFill>
              <a:schemeClr val="accent6"/>
            </a:solidFill>
            <a:ln w="25400">
              <a:noFill/>
            </a:ln>
            <a:effectLst/>
          </c:spPr>
          <c:invertIfNegative val="0"/>
          <c:dPt>
            <c:idx val="21"/>
            <c:invertIfNegative val="0"/>
            <c:bubble3D val="0"/>
            <c:spPr>
              <a:solidFill>
                <a:schemeClr val="accent2"/>
              </a:solidFill>
              <a:ln w="25400">
                <a:noFill/>
              </a:ln>
              <a:effectLst/>
            </c:spPr>
            <c:extLst>
              <c:ext xmlns:c16="http://schemas.microsoft.com/office/drawing/2014/chart" uri="{C3380CC4-5D6E-409C-BE32-E72D297353CC}">
                <c16:uniqueId val="{00000010-879A-4A4A-9961-13018254F6D5}"/>
              </c:ext>
            </c:extLst>
          </c:dPt>
          <c:dLbls>
            <c:dLbl>
              <c:idx val="2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79A-4A4A-9961-13018254F6D5}"/>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0000"/>
                    </a:solidFill>
                    <a:latin typeface="Poppins" panose="00000500000000000000" pitchFamily="2" charset="-18"/>
                    <a:ea typeface="+mn-ea"/>
                    <a:cs typeface="Poppins" panose="00000500000000000000" pitchFamily="2" charset="-18"/>
                  </a:defRPr>
                </a:pPr>
                <a:endParaRPr lang="cs-CZ"/>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Grafy!$DT$8:$DT$43</c:f>
              <c:numCache>
                <c:formatCode>yyyy</c:formatCode>
                <c:ptCount val="36"/>
                <c:pt idx="0">
                  <c:v>38352</c:v>
                </c:pt>
                <c:pt idx="1">
                  <c:v>38717</c:v>
                </c:pt>
                <c:pt idx="2">
                  <c:v>39082</c:v>
                </c:pt>
                <c:pt idx="3">
                  <c:v>39447</c:v>
                </c:pt>
                <c:pt idx="4">
                  <c:v>39813</c:v>
                </c:pt>
                <c:pt idx="5">
                  <c:v>40178</c:v>
                </c:pt>
                <c:pt idx="6">
                  <c:v>40543</c:v>
                </c:pt>
                <c:pt idx="7">
                  <c:v>40908</c:v>
                </c:pt>
                <c:pt idx="8">
                  <c:v>41274</c:v>
                </c:pt>
                <c:pt idx="9">
                  <c:v>41639</c:v>
                </c:pt>
                <c:pt idx="10">
                  <c:v>42004</c:v>
                </c:pt>
                <c:pt idx="11">
                  <c:v>42369</c:v>
                </c:pt>
                <c:pt idx="12">
                  <c:v>42735</c:v>
                </c:pt>
                <c:pt idx="13">
                  <c:v>43100</c:v>
                </c:pt>
                <c:pt idx="14">
                  <c:v>43465</c:v>
                </c:pt>
                <c:pt idx="15">
                  <c:v>43830</c:v>
                </c:pt>
                <c:pt idx="16">
                  <c:v>44196</c:v>
                </c:pt>
                <c:pt idx="17">
                  <c:v>44561</c:v>
                </c:pt>
                <c:pt idx="18">
                  <c:v>44926</c:v>
                </c:pt>
                <c:pt idx="19">
                  <c:v>45291</c:v>
                </c:pt>
                <c:pt idx="20">
                  <c:v>45657</c:v>
                </c:pt>
                <c:pt idx="21">
                  <c:v>46022</c:v>
                </c:pt>
                <c:pt idx="22">
                  <c:v>46387</c:v>
                </c:pt>
                <c:pt idx="23">
                  <c:v>46752</c:v>
                </c:pt>
                <c:pt idx="24">
                  <c:v>#N/A</c:v>
                </c:pt>
                <c:pt idx="25">
                  <c:v>#N/A</c:v>
                </c:pt>
                <c:pt idx="26">
                  <c:v>#N/A</c:v>
                </c:pt>
                <c:pt idx="27">
                  <c:v>#N/A</c:v>
                </c:pt>
                <c:pt idx="28">
                  <c:v>#N/A</c:v>
                </c:pt>
                <c:pt idx="29">
                  <c:v>#N/A</c:v>
                </c:pt>
                <c:pt idx="30">
                  <c:v>#N/A</c:v>
                </c:pt>
              </c:numCache>
            </c:numRef>
          </c:cat>
          <c:val>
            <c:numRef>
              <c:f>Grafy!$DZ$8:$DZ$43</c:f>
              <c:numCache>
                <c:formatCode>General</c:formatCode>
                <c:ptCount val="36"/>
                <c:pt idx="21" formatCode="0.0">
                  <c:v>24.689166065595977</c:v>
                </c:pt>
                <c:pt idx="22" formatCode="0.0">
                  <c:v>#N/A</c:v>
                </c:pt>
                <c:pt idx="23" formatCode="0.0">
                  <c:v>#N/A</c:v>
                </c:pt>
              </c:numCache>
            </c:numRef>
          </c:val>
          <c:extLst>
            <c:ext xmlns:c16="http://schemas.microsoft.com/office/drawing/2014/chart" uri="{C3380CC4-5D6E-409C-BE32-E72D297353CC}">
              <c16:uniqueId val="{00000011-879A-4A4A-9961-13018254F6D5}"/>
            </c:ext>
          </c:extLst>
        </c:ser>
        <c:ser>
          <c:idx val="6"/>
          <c:order val="3"/>
          <c:tx>
            <c:strRef>
              <c:f>Grafy!$EA$7</c:f>
              <c:strCache>
                <c:ptCount val="1"/>
              </c:strCache>
            </c:strRef>
          </c:tx>
          <c:spPr>
            <a:solidFill>
              <a:schemeClr val="accent5"/>
            </a:solidFill>
            <a:ln w="25400">
              <a:noFill/>
            </a:ln>
            <a:effectLst/>
          </c:spPr>
          <c:invertIfNegative val="0"/>
          <c:dPt>
            <c:idx val="21"/>
            <c:invertIfNegative val="0"/>
            <c:bubble3D val="0"/>
            <c:spPr>
              <a:solidFill>
                <a:schemeClr val="accent5"/>
              </a:solidFill>
              <a:ln w="25400">
                <a:noFill/>
              </a:ln>
              <a:effectLst/>
            </c:spPr>
            <c:extLst>
              <c:ext xmlns:c16="http://schemas.microsoft.com/office/drawing/2014/chart" uri="{C3380CC4-5D6E-409C-BE32-E72D297353CC}">
                <c16:uniqueId val="{00000013-879A-4A4A-9961-13018254F6D5}"/>
              </c:ext>
            </c:extLst>
          </c:dPt>
          <c:dLbls>
            <c:dLbl>
              <c:idx val="2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79A-4A4A-9961-13018254F6D5}"/>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solidFill>
                    <a:latin typeface="Poppins" panose="00000500000000000000" pitchFamily="2" charset="-18"/>
                    <a:ea typeface="+mn-ea"/>
                    <a:cs typeface="Poppins" panose="00000500000000000000" pitchFamily="2" charset="-18"/>
                  </a:defRPr>
                </a:pPr>
                <a:endParaRPr lang="cs-CZ"/>
              </a:p>
            </c:txPr>
            <c:dLblPos val="outEnd"/>
            <c:showLegendKey val="0"/>
            <c:showVal val="0"/>
            <c:showCatName val="0"/>
            <c:showSerName val="0"/>
            <c:showPercent val="0"/>
            <c:showBubbleSize val="0"/>
            <c:extLst>
              <c:ext xmlns:c15="http://schemas.microsoft.com/office/drawing/2012/chart" uri="{CE6537A1-D6FC-4f65-9D91-7224C49458BB}">
                <c15:showLeaderLines val="0"/>
              </c:ext>
            </c:extLst>
          </c:dLbls>
          <c:cat>
            <c:numRef>
              <c:f>Grafy!$DT$8:$DT$43</c:f>
              <c:numCache>
                <c:formatCode>yyyy</c:formatCode>
                <c:ptCount val="36"/>
                <c:pt idx="0">
                  <c:v>38352</c:v>
                </c:pt>
                <c:pt idx="1">
                  <c:v>38717</c:v>
                </c:pt>
                <c:pt idx="2">
                  <c:v>39082</c:v>
                </c:pt>
                <c:pt idx="3">
                  <c:v>39447</c:v>
                </c:pt>
                <c:pt idx="4">
                  <c:v>39813</c:v>
                </c:pt>
                <c:pt idx="5">
                  <c:v>40178</c:v>
                </c:pt>
                <c:pt idx="6">
                  <c:v>40543</c:v>
                </c:pt>
                <c:pt idx="7">
                  <c:v>40908</c:v>
                </c:pt>
                <c:pt idx="8">
                  <c:v>41274</c:v>
                </c:pt>
                <c:pt idx="9">
                  <c:v>41639</c:v>
                </c:pt>
                <c:pt idx="10">
                  <c:v>42004</c:v>
                </c:pt>
                <c:pt idx="11">
                  <c:v>42369</c:v>
                </c:pt>
                <c:pt idx="12">
                  <c:v>42735</c:v>
                </c:pt>
                <c:pt idx="13">
                  <c:v>43100</c:v>
                </c:pt>
                <c:pt idx="14">
                  <c:v>43465</c:v>
                </c:pt>
                <c:pt idx="15">
                  <c:v>43830</c:v>
                </c:pt>
                <c:pt idx="16">
                  <c:v>44196</c:v>
                </c:pt>
                <c:pt idx="17">
                  <c:v>44561</c:v>
                </c:pt>
                <c:pt idx="18">
                  <c:v>44926</c:v>
                </c:pt>
                <c:pt idx="19">
                  <c:v>45291</c:v>
                </c:pt>
                <c:pt idx="20">
                  <c:v>45657</c:v>
                </c:pt>
                <c:pt idx="21">
                  <c:v>46022</c:v>
                </c:pt>
                <c:pt idx="22">
                  <c:v>46387</c:v>
                </c:pt>
                <c:pt idx="23">
                  <c:v>46752</c:v>
                </c:pt>
                <c:pt idx="24">
                  <c:v>#N/A</c:v>
                </c:pt>
                <c:pt idx="25">
                  <c:v>#N/A</c:v>
                </c:pt>
                <c:pt idx="26">
                  <c:v>#N/A</c:v>
                </c:pt>
                <c:pt idx="27">
                  <c:v>#N/A</c:v>
                </c:pt>
                <c:pt idx="28">
                  <c:v>#N/A</c:v>
                </c:pt>
                <c:pt idx="29">
                  <c:v>#N/A</c:v>
                </c:pt>
                <c:pt idx="30">
                  <c:v>#N/A</c:v>
                </c:pt>
              </c:numCache>
            </c:numRef>
          </c:cat>
          <c:val>
            <c:numRef>
              <c:f>Grafy!$EA$8:$EA$43</c:f>
              <c:numCache>
                <c:formatCode>General</c:formatCode>
                <c:ptCount val="36"/>
                <c:pt idx="21" formatCode="0.0">
                  <c:v>#N/A</c:v>
                </c:pt>
                <c:pt idx="22" formatCode="0.0">
                  <c:v>24.235340740740742</c:v>
                </c:pt>
                <c:pt idx="23" formatCode="0.0">
                  <c:v>#N/A</c:v>
                </c:pt>
              </c:numCache>
            </c:numRef>
          </c:val>
          <c:extLst>
            <c:ext xmlns:c16="http://schemas.microsoft.com/office/drawing/2014/chart" uri="{C3380CC4-5D6E-409C-BE32-E72D297353CC}">
              <c16:uniqueId val="{00000014-879A-4A4A-9961-13018254F6D5}"/>
            </c:ext>
          </c:extLst>
        </c:ser>
        <c:ser>
          <c:idx val="7"/>
          <c:order val="4"/>
          <c:tx>
            <c:strRef>
              <c:f>Grafy!$EB$7</c:f>
              <c:strCache>
                <c:ptCount val="1"/>
              </c:strCache>
            </c:strRef>
          </c:tx>
          <c:spPr>
            <a:solidFill>
              <a:schemeClr val="accent6"/>
            </a:solidFill>
            <a:ln w="25400">
              <a:noFill/>
            </a:ln>
            <a:effectLst/>
          </c:spPr>
          <c:invertIfNegative val="0"/>
          <c:dLbls>
            <c:dLbl>
              <c:idx val="22"/>
              <c:layout>
                <c:manualLayout>
                  <c:x val="-2.1668198795998855E-3"/>
                  <c:y val="0.2516697123270304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79A-4A4A-9961-13018254F6D5}"/>
                </c:ext>
              </c:extLst>
            </c:dLbl>
            <c:dLbl>
              <c:idx val="23"/>
              <c:layout>
                <c:manualLayout>
                  <c:x val="0"/>
                  <c:y val="-4.320032425107921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79A-4A4A-9961-13018254F6D5}"/>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rgbClr val="000000"/>
                    </a:solidFill>
                    <a:latin typeface="Poppins" panose="00000500000000000000" pitchFamily="2" charset="-18"/>
                    <a:ea typeface="+mn-ea"/>
                    <a:cs typeface="Poppins" panose="00000500000000000000" pitchFamily="2" charset="-18"/>
                  </a:defRPr>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Grafy!$DT$8:$DT$43</c:f>
              <c:numCache>
                <c:formatCode>yyyy</c:formatCode>
                <c:ptCount val="36"/>
                <c:pt idx="0">
                  <c:v>38352</c:v>
                </c:pt>
                <c:pt idx="1">
                  <c:v>38717</c:v>
                </c:pt>
                <c:pt idx="2">
                  <c:v>39082</c:v>
                </c:pt>
                <c:pt idx="3">
                  <c:v>39447</c:v>
                </c:pt>
                <c:pt idx="4">
                  <c:v>39813</c:v>
                </c:pt>
                <c:pt idx="5">
                  <c:v>40178</c:v>
                </c:pt>
                <c:pt idx="6">
                  <c:v>40543</c:v>
                </c:pt>
                <c:pt idx="7">
                  <c:v>40908</c:v>
                </c:pt>
                <c:pt idx="8">
                  <c:v>41274</c:v>
                </c:pt>
                <c:pt idx="9">
                  <c:v>41639</c:v>
                </c:pt>
                <c:pt idx="10">
                  <c:v>42004</c:v>
                </c:pt>
                <c:pt idx="11">
                  <c:v>42369</c:v>
                </c:pt>
                <c:pt idx="12">
                  <c:v>42735</c:v>
                </c:pt>
                <c:pt idx="13">
                  <c:v>43100</c:v>
                </c:pt>
                <c:pt idx="14">
                  <c:v>43465</c:v>
                </c:pt>
                <c:pt idx="15">
                  <c:v>43830</c:v>
                </c:pt>
                <c:pt idx="16">
                  <c:v>44196</c:v>
                </c:pt>
                <c:pt idx="17">
                  <c:v>44561</c:v>
                </c:pt>
                <c:pt idx="18">
                  <c:v>44926</c:v>
                </c:pt>
                <c:pt idx="19">
                  <c:v>45291</c:v>
                </c:pt>
                <c:pt idx="20">
                  <c:v>45657</c:v>
                </c:pt>
                <c:pt idx="21">
                  <c:v>46022</c:v>
                </c:pt>
                <c:pt idx="22">
                  <c:v>46387</c:v>
                </c:pt>
                <c:pt idx="23">
                  <c:v>46752</c:v>
                </c:pt>
                <c:pt idx="24">
                  <c:v>#N/A</c:v>
                </c:pt>
                <c:pt idx="25">
                  <c:v>#N/A</c:v>
                </c:pt>
                <c:pt idx="26">
                  <c:v>#N/A</c:v>
                </c:pt>
                <c:pt idx="27">
                  <c:v>#N/A</c:v>
                </c:pt>
                <c:pt idx="28">
                  <c:v>#N/A</c:v>
                </c:pt>
                <c:pt idx="29">
                  <c:v>#N/A</c:v>
                </c:pt>
                <c:pt idx="30">
                  <c:v>#N/A</c:v>
                </c:pt>
              </c:numCache>
            </c:numRef>
          </c:cat>
          <c:val>
            <c:numRef>
              <c:f>Grafy!$EB$8:$EB$43</c:f>
              <c:numCache>
                <c:formatCode>General</c:formatCode>
                <c:ptCount val="36"/>
                <c:pt idx="21" formatCode="0.0">
                  <c:v>#N/A</c:v>
                </c:pt>
                <c:pt idx="22" formatCode="0.0">
                  <c:v>#N/A</c:v>
                </c:pt>
                <c:pt idx="23" formatCode="0.0">
                  <c:v>24.084182083333303</c:v>
                </c:pt>
              </c:numCache>
            </c:numRef>
          </c:val>
          <c:extLst>
            <c:ext xmlns:c16="http://schemas.microsoft.com/office/drawing/2014/chart" uri="{C3380CC4-5D6E-409C-BE32-E72D297353CC}">
              <c16:uniqueId val="{00000017-879A-4A4A-9961-13018254F6D5}"/>
            </c:ext>
          </c:extLst>
        </c:ser>
        <c:dLbls>
          <c:showLegendKey val="0"/>
          <c:showVal val="0"/>
          <c:showCatName val="0"/>
          <c:showSerName val="0"/>
          <c:showPercent val="0"/>
          <c:showBubbleSize val="0"/>
        </c:dLbls>
        <c:gapWidth val="50"/>
        <c:overlap val="100"/>
        <c:axId val="544881135"/>
        <c:axId val="544881967"/>
      </c:barChart>
      <c:lineChart>
        <c:grouping val="standard"/>
        <c:varyColors val="0"/>
        <c:ser>
          <c:idx val="0"/>
          <c:order val="0"/>
          <c:tx>
            <c:strRef>
              <c:f>Grafy!$DU$7</c:f>
              <c:strCache>
                <c:ptCount val="1"/>
                <c:pt idx="0">
                  <c:v>konec roku</c:v>
                </c:pt>
              </c:strCache>
            </c:strRef>
          </c:tx>
          <c:spPr>
            <a:ln w="28575" cap="rnd">
              <a:noFill/>
              <a:round/>
            </a:ln>
            <a:effectLst/>
          </c:spPr>
          <c:marker>
            <c:symbol val="circle"/>
            <c:size val="7"/>
            <c:spPr>
              <a:solidFill>
                <a:schemeClr val="accent4"/>
              </a:solidFill>
              <a:ln w="9525">
                <a:solidFill>
                  <a:schemeClr val="accent1"/>
                </a:solidFill>
              </a:ln>
              <a:effectLst/>
            </c:spPr>
          </c:marker>
          <c:dPt>
            <c:idx val="8"/>
            <c:marker>
              <c:symbol val="circle"/>
              <c:size val="7"/>
              <c:spPr>
                <a:solidFill>
                  <a:schemeClr val="accent4"/>
                </a:solidFill>
                <a:ln w="9525">
                  <a:solidFill>
                    <a:schemeClr val="accent1"/>
                  </a:solidFill>
                </a:ln>
                <a:effectLst/>
              </c:spPr>
            </c:marker>
            <c:bubble3D val="0"/>
            <c:extLst>
              <c:ext xmlns:c16="http://schemas.microsoft.com/office/drawing/2014/chart" uri="{C3380CC4-5D6E-409C-BE32-E72D297353CC}">
                <c16:uniqueId val="{00000018-879A-4A4A-9961-13018254F6D5}"/>
              </c:ext>
            </c:extLst>
          </c:dPt>
          <c:dPt>
            <c:idx val="9"/>
            <c:marker>
              <c:symbol val="circle"/>
              <c:size val="7"/>
              <c:spPr>
                <a:solidFill>
                  <a:schemeClr val="accent4"/>
                </a:solidFill>
                <a:ln w="9525">
                  <a:solidFill>
                    <a:schemeClr val="accent1"/>
                  </a:solidFill>
                </a:ln>
                <a:effectLst/>
              </c:spPr>
            </c:marker>
            <c:bubble3D val="0"/>
            <c:extLst>
              <c:ext xmlns:c16="http://schemas.microsoft.com/office/drawing/2014/chart" uri="{C3380CC4-5D6E-409C-BE32-E72D297353CC}">
                <c16:uniqueId val="{00000019-879A-4A4A-9961-13018254F6D5}"/>
              </c:ext>
            </c:extLst>
          </c:dPt>
          <c:dPt>
            <c:idx val="10"/>
            <c:marker>
              <c:symbol val="circle"/>
              <c:size val="7"/>
              <c:spPr>
                <a:solidFill>
                  <a:schemeClr val="accent4"/>
                </a:solidFill>
                <a:ln w="9525">
                  <a:solidFill>
                    <a:schemeClr val="accent1"/>
                  </a:solidFill>
                </a:ln>
                <a:effectLst/>
              </c:spPr>
            </c:marker>
            <c:bubble3D val="0"/>
            <c:extLst>
              <c:ext xmlns:c16="http://schemas.microsoft.com/office/drawing/2014/chart" uri="{C3380CC4-5D6E-409C-BE32-E72D297353CC}">
                <c16:uniqueId val="{0000001A-879A-4A4A-9961-13018254F6D5}"/>
              </c:ext>
            </c:extLst>
          </c:dPt>
          <c:dPt>
            <c:idx val="11"/>
            <c:marker>
              <c:symbol val="circle"/>
              <c:size val="7"/>
              <c:spPr>
                <a:solidFill>
                  <a:schemeClr val="accent4"/>
                </a:solidFill>
                <a:ln w="9525">
                  <a:solidFill>
                    <a:schemeClr val="accent1"/>
                  </a:solidFill>
                </a:ln>
                <a:effectLst/>
              </c:spPr>
            </c:marker>
            <c:bubble3D val="0"/>
            <c:extLst>
              <c:ext xmlns:c16="http://schemas.microsoft.com/office/drawing/2014/chart" uri="{C3380CC4-5D6E-409C-BE32-E72D297353CC}">
                <c16:uniqueId val="{0000001B-879A-4A4A-9961-13018254F6D5}"/>
              </c:ext>
            </c:extLst>
          </c:dPt>
          <c:dPt>
            <c:idx val="14"/>
            <c:marker>
              <c:symbol val="circle"/>
              <c:size val="7"/>
              <c:spPr>
                <a:solidFill>
                  <a:schemeClr val="accent4"/>
                </a:solidFill>
                <a:ln w="9525">
                  <a:solidFill>
                    <a:schemeClr val="accent1"/>
                  </a:solidFill>
                </a:ln>
                <a:effectLst/>
              </c:spPr>
            </c:marker>
            <c:bubble3D val="0"/>
            <c:spPr>
              <a:ln w="28575" cap="rnd">
                <a:noFill/>
                <a:round/>
              </a:ln>
              <a:effectLst/>
            </c:spPr>
            <c:extLst>
              <c:ext xmlns:c16="http://schemas.microsoft.com/office/drawing/2014/chart" uri="{C3380CC4-5D6E-409C-BE32-E72D297353CC}">
                <c16:uniqueId val="{0000001D-879A-4A4A-9961-13018254F6D5}"/>
              </c:ext>
            </c:extLst>
          </c:dPt>
          <c:dPt>
            <c:idx val="15"/>
            <c:marker>
              <c:symbol val="circle"/>
              <c:size val="7"/>
              <c:spPr>
                <a:solidFill>
                  <a:schemeClr val="accent4"/>
                </a:solidFill>
                <a:ln w="9525">
                  <a:solidFill>
                    <a:schemeClr val="accent1"/>
                  </a:solidFill>
                </a:ln>
                <a:effectLst/>
              </c:spPr>
            </c:marker>
            <c:bubble3D val="0"/>
            <c:spPr>
              <a:ln w="28575" cap="rnd">
                <a:noFill/>
                <a:round/>
              </a:ln>
              <a:effectLst/>
            </c:spPr>
            <c:extLst>
              <c:ext xmlns:c16="http://schemas.microsoft.com/office/drawing/2014/chart" uri="{C3380CC4-5D6E-409C-BE32-E72D297353CC}">
                <c16:uniqueId val="{0000001F-879A-4A4A-9961-13018254F6D5}"/>
              </c:ext>
            </c:extLst>
          </c:dPt>
          <c:cat>
            <c:numRef>
              <c:f>Grafy!$DT$8:$DT$43</c:f>
              <c:numCache>
                <c:formatCode>yyyy</c:formatCode>
                <c:ptCount val="36"/>
                <c:pt idx="0">
                  <c:v>38352</c:v>
                </c:pt>
                <c:pt idx="1">
                  <c:v>38717</c:v>
                </c:pt>
                <c:pt idx="2">
                  <c:v>39082</c:v>
                </c:pt>
                <c:pt idx="3">
                  <c:v>39447</c:v>
                </c:pt>
                <c:pt idx="4">
                  <c:v>39813</c:v>
                </c:pt>
                <c:pt idx="5">
                  <c:v>40178</c:v>
                </c:pt>
                <c:pt idx="6">
                  <c:v>40543</c:v>
                </c:pt>
                <c:pt idx="7">
                  <c:v>40908</c:v>
                </c:pt>
                <c:pt idx="8">
                  <c:v>41274</c:v>
                </c:pt>
                <c:pt idx="9">
                  <c:v>41639</c:v>
                </c:pt>
                <c:pt idx="10">
                  <c:v>42004</c:v>
                </c:pt>
                <c:pt idx="11">
                  <c:v>42369</c:v>
                </c:pt>
                <c:pt idx="12">
                  <c:v>42735</c:v>
                </c:pt>
                <c:pt idx="13">
                  <c:v>43100</c:v>
                </c:pt>
                <c:pt idx="14">
                  <c:v>43465</c:v>
                </c:pt>
                <c:pt idx="15">
                  <c:v>43830</c:v>
                </c:pt>
                <c:pt idx="16">
                  <c:v>44196</c:v>
                </c:pt>
                <c:pt idx="17">
                  <c:v>44561</c:v>
                </c:pt>
                <c:pt idx="18">
                  <c:v>44926</c:v>
                </c:pt>
                <c:pt idx="19">
                  <c:v>45291</c:v>
                </c:pt>
                <c:pt idx="20">
                  <c:v>45657</c:v>
                </c:pt>
                <c:pt idx="21">
                  <c:v>46022</c:v>
                </c:pt>
                <c:pt idx="22">
                  <c:v>46387</c:v>
                </c:pt>
                <c:pt idx="23">
                  <c:v>46752</c:v>
                </c:pt>
                <c:pt idx="24">
                  <c:v>#N/A</c:v>
                </c:pt>
                <c:pt idx="25">
                  <c:v>#N/A</c:v>
                </c:pt>
                <c:pt idx="26">
                  <c:v>#N/A</c:v>
                </c:pt>
                <c:pt idx="27">
                  <c:v>#N/A</c:v>
                </c:pt>
                <c:pt idx="28">
                  <c:v>#N/A</c:v>
                </c:pt>
                <c:pt idx="29">
                  <c:v>#N/A</c:v>
                </c:pt>
                <c:pt idx="30">
                  <c:v>#N/A</c:v>
                </c:pt>
              </c:numCache>
            </c:numRef>
          </c:cat>
          <c:val>
            <c:numRef>
              <c:f>Grafy!$DU$8:$DU$43</c:f>
              <c:numCache>
                <c:formatCode>0.0</c:formatCode>
                <c:ptCount val="36"/>
                <c:pt idx="0">
                  <c:v>30.465</c:v>
                </c:pt>
                <c:pt idx="1">
                  <c:v>29.004999999999999</c:v>
                </c:pt>
                <c:pt idx="2">
                  <c:v>27.495000000000001</c:v>
                </c:pt>
                <c:pt idx="3">
                  <c:v>26.62</c:v>
                </c:pt>
                <c:pt idx="4">
                  <c:v>26.93</c:v>
                </c:pt>
                <c:pt idx="5">
                  <c:v>26.465</c:v>
                </c:pt>
                <c:pt idx="6">
                  <c:v>25.06</c:v>
                </c:pt>
                <c:pt idx="7">
                  <c:v>25.8</c:v>
                </c:pt>
                <c:pt idx="8">
                  <c:v>25.14</c:v>
                </c:pt>
                <c:pt idx="9">
                  <c:v>27.425000000000001</c:v>
                </c:pt>
                <c:pt idx="10">
                  <c:v>27.725000000000001</c:v>
                </c:pt>
                <c:pt idx="11">
                  <c:v>27.024999999999999</c:v>
                </c:pt>
                <c:pt idx="12">
                  <c:v>27.02</c:v>
                </c:pt>
                <c:pt idx="13">
                  <c:v>25.54</c:v>
                </c:pt>
                <c:pt idx="14">
                  <c:v>25.725000000000001</c:v>
                </c:pt>
                <c:pt idx="15">
                  <c:v>25.41</c:v>
                </c:pt>
                <c:pt idx="16">
                  <c:v>26.245000000000001</c:v>
                </c:pt>
                <c:pt idx="17">
                  <c:v>24.86</c:v>
                </c:pt>
                <c:pt idx="18">
                  <c:v>24.114999999999998</c:v>
                </c:pt>
                <c:pt idx="19">
                  <c:v>24.725000000000001</c:v>
                </c:pt>
                <c:pt idx="20">
                  <c:v>25.184999999999999</c:v>
                </c:pt>
                <c:pt idx="21">
                  <c:v>24.245000000000001</c:v>
                </c:pt>
                <c:pt idx="22">
                  <c:v>24.12660452288705</c:v>
                </c:pt>
                <c:pt idx="23">
                  <c:v>23.929690185185152</c:v>
                </c:pt>
                <c:pt idx="24">
                  <c:v>#N/A</c:v>
                </c:pt>
                <c:pt idx="25">
                  <c:v>#N/A</c:v>
                </c:pt>
                <c:pt idx="26">
                  <c:v>#N/A</c:v>
                </c:pt>
                <c:pt idx="27">
                  <c:v>#N/A</c:v>
                </c:pt>
                <c:pt idx="28">
                  <c:v>#N/A</c:v>
                </c:pt>
                <c:pt idx="29">
                  <c:v>#N/A</c:v>
                </c:pt>
                <c:pt idx="30">
                  <c:v>#N/A</c:v>
                </c:pt>
              </c:numCache>
            </c:numRef>
          </c:val>
          <c:smooth val="0"/>
          <c:extLst>
            <c:ext xmlns:c16="http://schemas.microsoft.com/office/drawing/2014/chart" uri="{C3380CC4-5D6E-409C-BE32-E72D297353CC}">
              <c16:uniqueId val="{00000020-879A-4A4A-9961-13018254F6D5}"/>
            </c:ext>
          </c:extLst>
        </c:ser>
        <c:ser>
          <c:idx val="2"/>
          <c:order val="5"/>
          <c:tx>
            <c:strRef>
              <c:f>Grafy!$EC$1</c:f>
              <c:strCache>
                <c:ptCount val="1"/>
                <c:pt idx="0">
                  <c:v>min/max konec roku</c:v>
                </c:pt>
              </c:strCache>
            </c:strRef>
          </c:tx>
          <c:spPr>
            <a:ln w="25400" cap="rnd">
              <a:noFill/>
              <a:round/>
            </a:ln>
            <a:effectLst/>
          </c:spPr>
          <c:marker>
            <c:symbol val="dash"/>
            <c:size val="7"/>
            <c:spPr>
              <a:solidFill>
                <a:srgbClr val="FF0000"/>
              </a:solidFill>
              <a:ln w="9525">
                <a:solidFill>
                  <a:srgbClr val="FF0000"/>
                </a:solidFill>
              </a:ln>
              <a:effectLst/>
            </c:spPr>
          </c:marker>
          <c:cat>
            <c:numRef>
              <c:f>Grafy!$DT$8:$DT$43</c:f>
              <c:numCache>
                <c:formatCode>yyyy</c:formatCode>
                <c:ptCount val="36"/>
                <c:pt idx="0">
                  <c:v>38352</c:v>
                </c:pt>
                <c:pt idx="1">
                  <c:v>38717</c:v>
                </c:pt>
                <c:pt idx="2">
                  <c:v>39082</c:v>
                </c:pt>
                <c:pt idx="3">
                  <c:v>39447</c:v>
                </c:pt>
                <c:pt idx="4">
                  <c:v>39813</c:v>
                </c:pt>
                <c:pt idx="5">
                  <c:v>40178</c:v>
                </c:pt>
                <c:pt idx="6">
                  <c:v>40543</c:v>
                </c:pt>
                <c:pt idx="7">
                  <c:v>40908</c:v>
                </c:pt>
                <c:pt idx="8">
                  <c:v>41274</c:v>
                </c:pt>
                <c:pt idx="9">
                  <c:v>41639</c:v>
                </c:pt>
                <c:pt idx="10">
                  <c:v>42004</c:v>
                </c:pt>
                <c:pt idx="11">
                  <c:v>42369</c:v>
                </c:pt>
                <c:pt idx="12">
                  <c:v>42735</c:v>
                </c:pt>
                <c:pt idx="13">
                  <c:v>43100</c:v>
                </c:pt>
                <c:pt idx="14">
                  <c:v>43465</c:v>
                </c:pt>
                <c:pt idx="15">
                  <c:v>43830</c:v>
                </c:pt>
                <c:pt idx="16">
                  <c:v>44196</c:v>
                </c:pt>
                <c:pt idx="17">
                  <c:v>44561</c:v>
                </c:pt>
                <c:pt idx="18">
                  <c:v>44926</c:v>
                </c:pt>
                <c:pt idx="19">
                  <c:v>45291</c:v>
                </c:pt>
                <c:pt idx="20">
                  <c:v>45657</c:v>
                </c:pt>
                <c:pt idx="21">
                  <c:v>46022</c:v>
                </c:pt>
                <c:pt idx="22">
                  <c:v>46387</c:v>
                </c:pt>
                <c:pt idx="23">
                  <c:v>46752</c:v>
                </c:pt>
                <c:pt idx="24">
                  <c:v>#N/A</c:v>
                </c:pt>
                <c:pt idx="25">
                  <c:v>#N/A</c:v>
                </c:pt>
                <c:pt idx="26">
                  <c:v>#N/A</c:v>
                </c:pt>
                <c:pt idx="27">
                  <c:v>#N/A</c:v>
                </c:pt>
                <c:pt idx="28">
                  <c:v>#N/A</c:v>
                </c:pt>
                <c:pt idx="29">
                  <c:v>#N/A</c:v>
                </c:pt>
                <c:pt idx="30">
                  <c:v>#N/A</c:v>
                </c:pt>
              </c:numCache>
            </c:numRef>
          </c:cat>
          <c:val>
            <c:numRef>
              <c:f>Grafy!$EC$8:$EC$43</c:f>
              <c:numCache>
                <c:formatCode>General</c:formatCode>
                <c:ptCount val="36"/>
                <c:pt idx="21" formatCode="0.0">
                  <c:v>24.17</c:v>
                </c:pt>
                <c:pt idx="22" formatCode="0.0">
                  <c:v>23.8</c:v>
                </c:pt>
                <c:pt idx="23" formatCode="0.0">
                  <c:v>23.6</c:v>
                </c:pt>
              </c:numCache>
            </c:numRef>
          </c:val>
          <c:smooth val="0"/>
          <c:extLst>
            <c:ext xmlns:c16="http://schemas.microsoft.com/office/drawing/2014/chart" uri="{C3380CC4-5D6E-409C-BE32-E72D297353CC}">
              <c16:uniqueId val="{00000021-879A-4A4A-9961-13018254F6D5}"/>
            </c:ext>
          </c:extLst>
        </c:ser>
        <c:ser>
          <c:idx val="3"/>
          <c:order val="6"/>
          <c:tx>
            <c:strRef>
              <c:f>Grafy!$ED$7</c:f>
              <c:strCache>
                <c:ptCount val="1"/>
                <c:pt idx="0">
                  <c:v>Max.</c:v>
                </c:pt>
              </c:strCache>
            </c:strRef>
          </c:tx>
          <c:spPr>
            <a:ln w="25400" cap="rnd">
              <a:noFill/>
              <a:round/>
            </a:ln>
            <a:effectLst/>
          </c:spPr>
          <c:marker>
            <c:symbol val="dash"/>
            <c:size val="8"/>
            <c:spPr>
              <a:solidFill>
                <a:schemeClr val="accent2">
                  <a:lumMod val="75000"/>
                </a:schemeClr>
              </a:solidFill>
              <a:ln w="9525">
                <a:solidFill>
                  <a:srgbClr val="FF0000"/>
                </a:solidFill>
              </a:ln>
              <a:effectLst/>
            </c:spPr>
          </c:marker>
          <c:cat>
            <c:numRef>
              <c:f>Grafy!$DT$8:$DT$43</c:f>
              <c:numCache>
                <c:formatCode>yyyy</c:formatCode>
                <c:ptCount val="36"/>
                <c:pt idx="0">
                  <c:v>38352</c:v>
                </c:pt>
                <c:pt idx="1">
                  <c:v>38717</c:v>
                </c:pt>
                <c:pt idx="2">
                  <c:v>39082</c:v>
                </c:pt>
                <c:pt idx="3">
                  <c:v>39447</c:v>
                </c:pt>
                <c:pt idx="4">
                  <c:v>39813</c:v>
                </c:pt>
                <c:pt idx="5">
                  <c:v>40178</c:v>
                </c:pt>
                <c:pt idx="6">
                  <c:v>40543</c:v>
                </c:pt>
                <c:pt idx="7">
                  <c:v>40908</c:v>
                </c:pt>
                <c:pt idx="8">
                  <c:v>41274</c:v>
                </c:pt>
                <c:pt idx="9">
                  <c:v>41639</c:v>
                </c:pt>
                <c:pt idx="10">
                  <c:v>42004</c:v>
                </c:pt>
                <c:pt idx="11">
                  <c:v>42369</c:v>
                </c:pt>
                <c:pt idx="12">
                  <c:v>42735</c:v>
                </c:pt>
                <c:pt idx="13">
                  <c:v>43100</c:v>
                </c:pt>
                <c:pt idx="14">
                  <c:v>43465</c:v>
                </c:pt>
                <c:pt idx="15">
                  <c:v>43830</c:v>
                </c:pt>
                <c:pt idx="16">
                  <c:v>44196</c:v>
                </c:pt>
                <c:pt idx="17">
                  <c:v>44561</c:v>
                </c:pt>
                <c:pt idx="18">
                  <c:v>44926</c:v>
                </c:pt>
                <c:pt idx="19">
                  <c:v>45291</c:v>
                </c:pt>
                <c:pt idx="20">
                  <c:v>45657</c:v>
                </c:pt>
                <c:pt idx="21">
                  <c:v>46022</c:v>
                </c:pt>
                <c:pt idx="22">
                  <c:v>46387</c:v>
                </c:pt>
                <c:pt idx="23">
                  <c:v>46752</c:v>
                </c:pt>
                <c:pt idx="24">
                  <c:v>#N/A</c:v>
                </c:pt>
                <c:pt idx="25">
                  <c:v>#N/A</c:v>
                </c:pt>
                <c:pt idx="26">
                  <c:v>#N/A</c:v>
                </c:pt>
                <c:pt idx="27">
                  <c:v>#N/A</c:v>
                </c:pt>
                <c:pt idx="28">
                  <c:v>#N/A</c:v>
                </c:pt>
                <c:pt idx="29">
                  <c:v>#N/A</c:v>
                </c:pt>
                <c:pt idx="30">
                  <c:v>#N/A</c:v>
                </c:pt>
              </c:numCache>
            </c:numRef>
          </c:cat>
          <c:val>
            <c:numRef>
              <c:f>Grafy!$ED$8:$ED$43</c:f>
              <c:numCache>
                <c:formatCode>General</c:formatCode>
                <c:ptCount val="36"/>
                <c:pt idx="21" formatCode="0.0">
                  <c:v>24.3</c:v>
                </c:pt>
                <c:pt idx="22" formatCode="0.0">
                  <c:v>24.548796498905901</c:v>
                </c:pt>
                <c:pt idx="23" formatCode="0.0">
                  <c:v>24.4</c:v>
                </c:pt>
              </c:numCache>
            </c:numRef>
          </c:val>
          <c:smooth val="0"/>
          <c:extLst>
            <c:ext xmlns:c16="http://schemas.microsoft.com/office/drawing/2014/chart" uri="{C3380CC4-5D6E-409C-BE32-E72D297353CC}">
              <c16:uniqueId val="{00000022-879A-4A4A-9961-13018254F6D5}"/>
            </c:ext>
          </c:extLst>
        </c:ser>
        <c:dLbls>
          <c:showLegendKey val="0"/>
          <c:showVal val="0"/>
          <c:showCatName val="0"/>
          <c:showSerName val="0"/>
          <c:showPercent val="0"/>
          <c:showBubbleSize val="0"/>
        </c:dLbls>
        <c:marker val="1"/>
        <c:smooth val="0"/>
        <c:axId val="544881135"/>
        <c:axId val="544881967"/>
      </c:lineChart>
      <c:dateAx>
        <c:axId val="544881135"/>
        <c:scaling>
          <c:orientation val="minMax"/>
          <c:min val="40179"/>
        </c:scaling>
        <c:delete val="0"/>
        <c:axPos val="b"/>
        <c:numFmt formatCode="yyyy" sourceLinked="1"/>
        <c:majorTickMark val="out"/>
        <c:minorTickMark val="none"/>
        <c:tickLblPos val="low"/>
        <c:spPr>
          <a:noFill/>
          <a:ln w="3175" cap="flat" cmpd="sng" algn="ctr">
            <a:solidFill>
              <a:srgbClr val="767676"/>
            </a:solidFill>
            <a:round/>
          </a:ln>
          <a:effectLst/>
        </c:spPr>
        <c:txPr>
          <a:bodyPr rot="-60000000" spcFirstLastPara="1" vertOverflow="ellipsis" vert="horz" wrap="square" anchor="ctr" anchorCtr="1"/>
          <a:lstStyle/>
          <a:p>
            <a:pPr>
              <a:defRPr sz="1500" b="0" i="0" u="none" strike="noStrike" kern="1200" baseline="0">
                <a:solidFill>
                  <a:srgbClr val="000000"/>
                </a:solidFill>
                <a:latin typeface="Poppins" panose="00000500000000000000" pitchFamily="2" charset="-18"/>
                <a:ea typeface="+mn-ea"/>
                <a:cs typeface="Poppins" panose="00000500000000000000" pitchFamily="2" charset="-18"/>
              </a:defRPr>
            </a:pPr>
            <a:endParaRPr lang="cs-CZ"/>
          </a:p>
        </c:txPr>
        <c:crossAx val="544881967"/>
        <c:crosses val="autoZero"/>
        <c:auto val="1"/>
        <c:lblOffset val="100"/>
        <c:baseTimeUnit val="years"/>
        <c:majorUnit val="3"/>
        <c:majorTimeUnit val="years"/>
      </c:dateAx>
      <c:valAx>
        <c:axId val="544881967"/>
        <c:scaling>
          <c:orientation val="minMax"/>
          <c:max val="28"/>
          <c:min val="22"/>
        </c:scaling>
        <c:delete val="0"/>
        <c:axPos val="l"/>
        <c:majorGridlines>
          <c:spPr>
            <a:ln w="3175" cap="flat" cmpd="sng" algn="ctr">
              <a:solidFill>
                <a:srgbClr val="DCDCDC"/>
              </a:solidFill>
              <a:round/>
            </a:ln>
            <a:effectLst/>
          </c:spPr>
        </c:majorGridlines>
        <c:numFmt formatCode="0.0" sourceLinked="1"/>
        <c:majorTickMark val="out"/>
        <c:minorTickMark val="none"/>
        <c:tickLblPos val="nextTo"/>
        <c:spPr>
          <a:noFill/>
          <a:ln w="25400">
            <a:noFill/>
          </a:ln>
          <a:effectLst/>
        </c:spPr>
        <c:txPr>
          <a:bodyPr rot="-60000000" spcFirstLastPara="1" vertOverflow="ellipsis" vert="horz" wrap="square" anchor="ctr" anchorCtr="1"/>
          <a:lstStyle/>
          <a:p>
            <a:pPr>
              <a:defRPr sz="1500" b="0" i="0" u="none" strike="noStrike" kern="1200" baseline="0">
                <a:solidFill>
                  <a:srgbClr val="000000"/>
                </a:solidFill>
                <a:latin typeface="Poppins" panose="00000500000000000000" pitchFamily="2" charset="-18"/>
                <a:ea typeface="+mn-ea"/>
                <a:cs typeface="Poppins" panose="00000500000000000000" pitchFamily="2" charset="-18"/>
              </a:defRPr>
            </a:pPr>
            <a:endParaRPr lang="cs-CZ"/>
          </a:p>
        </c:txPr>
        <c:crossAx val="544881135"/>
        <c:crosses val="autoZero"/>
        <c:crossBetween val="between"/>
      </c:valAx>
      <c:spPr>
        <a:noFill/>
        <a:ln>
          <a:noFill/>
        </a:ln>
        <a:effectLst/>
      </c:spPr>
    </c:plotArea>
    <c:legend>
      <c:legendPos val="r"/>
      <c:legendEntry>
        <c:idx val="1"/>
        <c:delete val="1"/>
      </c:legendEntry>
      <c:legendEntry>
        <c:idx val="2"/>
        <c:delete val="1"/>
      </c:legendEntry>
      <c:legendEntry>
        <c:idx val="3"/>
        <c:delete val="1"/>
      </c:legendEntry>
      <c:legendEntry>
        <c:idx val="6"/>
        <c:delete val="1"/>
      </c:legendEntry>
      <c:layout>
        <c:manualLayout>
          <c:xMode val="edge"/>
          <c:yMode val="edge"/>
          <c:x val="0"/>
          <c:y val="0.90557381462495357"/>
          <c:w val="1"/>
          <c:h val="9.4022267874383461E-2"/>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000000"/>
              </a:solidFill>
              <a:latin typeface="Poppins" panose="00000500000000000000" pitchFamily="2" charset="-18"/>
              <a:ea typeface="+mn-ea"/>
              <a:cs typeface="Poppins" panose="00000500000000000000" pitchFamily="2" charset="-18"/>
            </a:defRPr>
          </a:pPr>
          <a:endParaRPr lang="cs-CZ"/>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500" b="0" i="0">
          <a:solidFill>
            <a:srgbClr val="000000"/>
          </a:solidFill>
          <a:latin typeface="Poppins" panose="00000500000000000000" pitchFamily="2" charset="-18"/>
          <a:cs typeface="Poppins" panose="00000500000000000000" pitchFamily="2" charset="-18"/>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F125F4CA-4F90-49BE-8120-5405ADA3B37C}"/>
              </a:ext>
            </a:extLst>
          </p:cNvPr>
          <p:cNvSpPr>
            <a:spLocks noGrp="1"/>
          </p:cNvSpPr>
          <p:nvPr>
            <p:ph type="hdr" sz="quarter"/>
          </p:nvPr>
        </p:nvSpPr>
        <p:spPr>
          <a:xfrm>
            <a:off x="2" y="0"/>
            <a:ext cx="3078427" cy="513508"/>
          </a:xfrm>
          <a:prstGeom prst="rect">
            <a:avLst/>
          </a:prstGeom>
        </p:spPr>
        <p:txBody>
          <a:bodyPr vert="horz" lIns="94785" tIns="47393" rIns="94785" bIns="47393"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D19C7697-4B99-4296-8501-298E0C9D56C0}"/>
              </a:ext>
            </a:extLst>
          </p:cNvPr>
          <p:cNvSpPr>
            <a:spLocks noGrp="1"/>
          </p:cNvSpPr>
          <p:nvPr>
            <p:ph type="dt" sz="quarter" idx="1"/>
          </p:nvPr>
        </p:nvSpPr>
        <p:spPr>
          <a:xfrm>
            <a:off x="4023994" y="0"/>
            <a:ext cx="3078427" cy="513508"/>
          </a:xfrm>
          <a:prstGeom prst="rect">
            <a:avLst/>
          </a:prstGeom>
        </p:spPr>
        <p:txBody>
          <a:bodyPr vert="horz" lIns="94785" tIns="47393" rIns="94785" bIns="47393" rtlCol="0"/>
          <a:lstStyle>
            <a:lvl1pPr algn="r">
              <a:defRPr sz="1200"/>
            </a:lvl1pPr>
          </a:lstStyle>
          <a:p>
            <a:fld id="{527E98D0-8791-4AE9-B692-A38A764BA783}" type="datetimeFigureOut">
              <a:rPr lang="cs-CZ" smtClean="0"/>
              <a:t>11.02.2026</a:t>
            </a:fld>
            <a:endParaRPr lang="cs-CZ"/>
          </a:p>
        </p:txBody>
      </p:sp>
      <p:sp>
        <p:nvSpPr>
          <p:cNvPr id="4" name="Zástupný symbol pro zápatí 3">
            <a:extLst>
              <a:ext uri="{FF2B5EF4-FFF2-40B4-BE49-F238E27FC236}">
                <a16:creationId xmlns:a16="http://schemas.microsoft.com/office/drawing/2014/main" id="{B9ED4061-3537-4C5C-9178-4CDA856A7E62}"/>
              </a:ext>
            </a:extLst>
          </p:cNvPr>
          <p:cNvSpPr>
            <a:spLocks noGrp="1"/>
          </p:cNvSpPr>
          <p:nvPr>
            <p:ph type="ftr" sz="quarter" idx="2"/>
          </p:nvPr>
        </p:nvSpPr>
        <p:spPr>
          <a:xfrm>
            <a:off x="2" y="9721110"/>
            <a:ext cx="3078427" cy="513507"/>
          </a:xfrm>
          <a:prstGeom prst="rect">
            <a:avLst/>
          </a:prstGeom>
        </p:spPr>
        <p:txBody>
          <a:bodyPr vert="horz" lIns="94785" tIns="47393" rIns="94785" bIns="47393"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AC87ED2A-7083-408C-BA92-4B87F2C128BD}"/>
              </a:ext>
            </a:extLst>
          </p:cNvPr>
          <p:cNvSpPr>
            <a:spLocks noGrp="1"/>
          </p:cNvSpPr>
          <p:nvPr>
            <p:ph type="sldNum" sz="quarter" idx="3"/>
          </p:nvPr>
        </p:nvSpPr>
        <p:spPr>
          <a:xfrm>
            <a:off x="4023994" y="9721110"/>
            <a:ext cx="3078427" cy="513507"/>
          </a:xfrm>
          <a:prstGeom prst="rect">
            <a:avLst/>
          </a:prstGeom>
        </p:spPr>
        <p:txBody>
          <a:bodyPr vert="horz" lIns="94785" tIns="47393" rIns="94785" bIns="47393" rtlCol="0" anchor="b"/>
          <a:lstStyle>
            <a:lvl1pPr algn="r">
              <a:defRPr sz="1200"/>
            </a:lvl1pPr>
          </a:lstStyle>
          <a:p>
            <a:fld id="{E87E66C4-CBB9-47DA-8485-4BFD8AAE7D97}" type="slidenum">
              <a:rPr lang="cs-CZ" smtClean="0"/>
              <a:t>‹#›</a:t>
            </a:fld>
            <a:endParaRPr lang="cs-CZ"/>
          </a:p>
        </p:txBody>
      </p:sp>
    </p:spTree>
    <p:extLst>
      <p:ext uri="{BB962C8B-B14F-4D97-AF65-F5344CB8AC3E}">
        <p14:creationId xmlns:p14="http://schemas.microsoft.com/office/powerpoint/2010/main" val="2084889634"/>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9T11:42:43.138"/>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0"/>
            <a:ext cx="3078427" cy="513508"/>
          </a:xfrm>
          <a:prstGeom prst="rect">
            <a:avLst/>
          </a:prstGeom>
        </p:spPr>
        <p:txBody>
          <a:bodyPr vert="horz" lIns="94785" tIns="47393" rIns="94785" bIns="47393" rtlCol="0"/>
          <a:lstStyle>
            <a:lvl1pPr algn="l">
              <a:defRPr sz="1200"/>
            </a:lvl1pPr>
          </a:lstStyle>
          <a:p>
            <a:endParaRPr lang="cs-CZ"/>
          </a:p>
        </p:txBody>
      </p:sp>
      <p:sp>
        <p:nvSpPr>
          <p:cNvPr id="3" name="Zástupný symbol pro datum 2"/>
          <p:cNvSpPr>
            <a:spLocks noGrp="1"/>
          </p:cNvSpPr>
          <p:nvPr>
            <p:ph type="dt" idx="1"/>
          </p:nvPr>
        </p:nvSpPr>
        <p:spPr>
          <a:xfrm>
            <a:off x="4023994" y="0"/>
            <a:ext cx="3078427" cy="513508"/>
          </a:xfrm>
          <a:prstGeom prst="rect">
            <a:avLst/>
          </a:prstGeom>
        </p:spPr>
        <p:txBody>
          <a:bodyPr vert="horz" lIns="94785" tIns="47393" rIns="94785" bIns="47393" rtlCol="0"/>
          <a:lstStyle>
            <a:lvl1pPr algn="r">
              <a:defRPr sz="1200"/>
            </a:lvl1pPr>
          </a:lstStyle>
          <a:p>
            <a:fld id="{57116E2D-EB57-4CCA-BDDB-BB68906C4234}" type="datetimeFigureOut">
              <a:rPr lang="cs-CZ" smtClean="0"/>
              <a:t>11.02.2026</a:t>
            </a:fld>
            <a:endParaRPr lang="cs-CZ"/>
          </a:p>
        </p:txBody>
      </p:sp>
      <p:sp>
        <p:nvSpPr>
          <p:cNvPr id="4" name="Zástupný symbol pro obrázek snímku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785" tIns="47393" rIns="94785" bIns="47393" rtlCol="0" anchor="ctr"/>
          <a:lstStyle/>
          <a:p>
            <a:endParaRPr lang="cs-CZ"/>
          </a:p>
        </p:txBody>
      </p:sp>
      <p:sp>
        <p:nvSpPr>
          <p:cNvPr id="5" name="Zástupný symbol pro poznámky 4"/>
          <p:cNvSpPr>
            <a:spLocks noGrp="1"/>
          </p:cNvSpPr>
          <p:nvPr>
            <p:ph type="body" sz="quarter" idx="3"/>
          </p:nvPr>
        </p:nvSpPr>
        <p:spPr>
          <a:xfrm>
            <a:off x="710407" y="4925407"/>
            <a:ext cx="5683250" cy="4029879"/>
          </a:xfrm>
          <a:prstGeom prst="rect">
            <a:avLst/>
          </a:prstGeom>
        </p:spPr>
        <p:txBody>
          <a:bodyPr vert="horz" lIns="94785" tIns="47393" rIns="94785" bIns="47393"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2" y="9721110"/>
            <a:ext cx="3078427" cy="513507"/>
          </a:xfrm>
          <a:prstGeom prst="rect">
            <a:avLst/>
          </a:prstGeom>
        </p:spPr>
        <p:txBody>
          <a:bodyPr vert="horz" lIns="94785" tIns="47393" rIns="94785" bIns="47393"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4023994" y="9721110"/>
            <a:ext cx="3078427" cy="513507"/>
          </a:xfrm>
          <a:prstGeom prst="rect">
            <a:avLst/>
          </a:prstGeom>
        </p:spPr>
        <p:txBody>
          <a:bodyPr vert="horz" lIns="94785" tIns="47393" rIns="94785" bIns="47393" rtlCol="0" anchor="b"/>
          <a:lstStyle>
            <a:lvl1pPr algn="r">
              <a:defRPr sz="1200"/>
            </a:lvl1pPr>
          </a:lstStyle>
          <a:p>
            <a:fld id="{D7B406D6-4A6A-49DA-A8F7-80B8C14ABC17}" type="slidenum">
              <a:rPr lang="cs-CZ" smtClean="0"/>
              <a:t>‹#›</a:t>
            </a:fld>
            <a:endParaRPr lang="cs-CZ"/>
          </a:p>
        </p:txBody>
      </p:sp>
    </p:spTree>
    <p:extLst>
      <p:ext uri="{BB962C8B-B14F-4D97-AF65-F5344CB8AC3E}">
        <p14:creationId xmlns:p14="http://schemas.microsoft.com/office/powerpoint/2010/main" val="350948535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JS</a:t>
            </a:r>
          </a:p>
        </p:txBody>
      </p:sp>
    </p:spTree>
    <p:extLst>
      <p:ext uri="{BB962C8B-B14F-4D97-AF65-F5344CB8AC3E}">
        <p14:creationId xmlns:p14="http://schemas.microsoft.com/office/powerpoint/2010/main" val="2558251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615763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2D37-8B53-760F-A572-71A592408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E2868-F3F3-BD8D-EC55-123EA4956B2C}"/>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BA9644C3-5A92-24B4-9A0E-D3B3B6F14E8D}"/>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727397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898222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343299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7FA1B-83FF-A3D8-D6B4-B2E4DAEE8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2AAF1-A012-0F28-70EE-554F92CDF4FB}"/>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B7EC32C4-CB69-B017-8B07-F2E30EC2B5DE}"/>
              </a:ext>
            </a:extLst>
          </p:cNvPr>
          <p:cNvSpPr>
            <a:spLocks noGrp="1"/>
          </p:cNvSpPr>
          <p:nvPr>
            <p:ph type="body" idx="1"/>
          </p:nvPr>
        </p:nvSpPr>
        <p:spPr/>
        <p:txBody>
          <a:bodyPr/>
          <a:lstStyle/>
          <a:p>
            <a:r>
              <a:rPr lang="cs-CZ" dirty="0"/>
              <a:t>PD</a:t>
            </a:r>
          </a:p>
        </p:txBody>
      </p:sp>
    </p:spTree>
    <p:extLst>
      <p:ext uri="{BB962C8B-B14F-4D97-AF65-F5344CB8AC3E}">
        <p14:creationId xmlns:p14="http://schemas.microsoft.com/office/powerpoint/2010/main" val="3326899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702823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746897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871679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206537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902762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194869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A334D-1769-F4FF-0FD0-AD56798AFE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B8859-5C0F-C98E-1AAB-12524225692F}"/>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4DDC7087-8385-50CC-F281-A77066752A5C}"/>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127496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4B479-A15C-E34D-DAAA-E6CAA94F5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1B707-1A33-FEF2-A5AE-4119CA4DC8DC}"/>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F857618A-0EE4-33A5-ABAC-72137E682889}"/>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027036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0499D-39B3-FFCB-CEAF-C54EA5A4D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3C0E3B-7445-C439-A3CD-12595402954D}"/>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0DDAEDB0-74B5-C8C6-B874-E1F9B1F61FD6}"/>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8559652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8995917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7883120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Do kalendáře … </a:t>
            </a:r>
          </a:p>
        </p:txBody>
      </p:sp>
    </p:spTree>
    <p:extLst>
      <p:ext uri="{BB962C8B-B14F-4D97-AF65-F5344CB8AC3E}">
        <p14:creationId xmlns:p14="http://schemas.microsoft.com/office/powerpoint/2010/main" val="29953233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859605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1208D-272B-1AAD-445E-A8BC68823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C7E8F-F0FB-6DBD-BFE4-6124A0139014}"/>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C91F7325-91EC-BB37-7574-70DF28AEB620}"/>
              </a:ext>
            </a:extLst>
          </p:cNvPr>
          <p:cNvSpPr>
            <a:spLocks noGrp="1"/>
          </p:cNvSpPr>
          <p:nvPr>
            <p:ph type="body" idx="1"/>
          </p:nvPr>
        </p:nvSpPr>
        <p:spPr/>
        <p:txBody>
          <a:bodyPr/>
          <a:lstStyle/>
          <a:p>
            <a:r>
              <a:rPr lang="cs-CZ" dirty="0"/>
              <a:t>JS</a:t>
            </a:r>
          </a:p>
        </p:txBody>
      </p:sp>
    </p:spTree>
    <p:extLst>
      <p:ext uri="{BB962C8B-B14F-4D97-AF65-F5344CB8AC3E}">
        <p14:creationId xmlns:p14="http://schemas.microsoft.com/office/powerpoint/2010/main" val="930468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8FD2C-0D8F-3DDB-0E9C-3474879C8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0FD6D-9370-5B04-87CE-742F1AAAEDEE}"/>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AB4B6971-89DE-EA59-C669-7763D6E34C81}"/>
              </a:ext>
            </a:extLst>
          </p:cNvPr>
          <p:cNvSpPr>
            <a:spLocks noGrp="1"/>
          </p:cNvSpPr>
          <p:nvPr>
            <p:ph type="body" idx="1"/>
          </p:nvPr>
        </p:nvSpPr>
        <p:spPr/>
        <p:txBody>
          <a:bodyPr/>
          <a:lstStyle/>
          <a:p>
            <a:r>
              <a:rPr lang="cs-CZ" dirty="0"/>
              <a:t>JS</a:t>
            </a:r>
          </a:p>
        </p:txBody>
      </p:sp>
    </p:spTree>
    <p:extLst>
      <p:ext uri="{BB962C8B-B14F-4D97-AF65-F5344CB8AC3E}">
        <p14:creationId xmlns:p14="http://schemas.microsoft.com/office/powerpoint/2010/main" val="122068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354595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87F1D-E752-5BDE-62E2-63E7E420F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36482-282A-4F15-DA37-59A7FEE893C6}"/>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E61A071F-84EC-D3E4-92C3-4D1228671E28}"/>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908019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78646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178460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357840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CE073-E596-AC7B-6BF2-7BF0C31E9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F6A3BC-2EEA-FE42-5326-842A32A4F5D6}"/>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64FB06AC-9858-2F3D-0CAF-73068A94404A}"/>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403955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5663062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Úvodní snímek &quot;2 čáry&quot;  + nazev blue">
    <p:spTree>
      <p:nvGrpSpPr>
        <p:cNvPr id="1" name=""/>
        <p:cNvGrpSpPr/>
        <p:nvPr/>
      </p:nvGrpSpPr>
      <p:grpSpPr>
        <a:xfrm>
          <a:off x="0" y="0"/>
          <a:ext cx="0" cy="0"/>
          <a:chOff x="0" y="0"/>
          <a:chExt cx="0" cy="0"/>
        </a:xfrm>
      </p:grpSpPr>
      <p:sp>
        <p:nvSpPr>
          <p:cNvPr id="16" name="Obdélník bílé překrytí">
            <a:extLst>
              <a:ext uri="{FF2B5EF4-FFF2-40B4-BE49-F238E27FC236}">
                <a16:creationId xmlns:a16="http://schemas.microsoft.com/office/drawing/2014/main" id="{A61C9E90-0F66-4FDB-ABAC-090B346615B7}"/>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 name="Skupina 9">
            <a:extLst>
              <a:ext uri="{FF2B5EF4-FFF2-40B4-BE49-F238E27FC236}">
                <a16:creationId xmlns:a16="http://schemas.microsoft.com/office/drawing/2014/main" id="{FA0FFE07-3664-4A99-9762-420EE73DF38A}"/>
              </a:ext>
            </a:extLst>
          </p:cNvPr>
          <p:cNvGrpSpPr/>
          <p:nvPr userDrawn="1"/>
        </p:nvGrpSpPr>
        <p:grpSpPr>
          <a:xfrm>
            <a:off x="339234" y="458789"/>
            <a:ext cx="11519531" cy="5939715"/>
            <a:chOff x="339234" y="458789"/>
            <a:chExt cx="11519531" cy="5939715"/>
          </a:xfrm>
        </p:grpSpPr>
        <p:sp>
          <p:nvSpPr>
            <p:cNvPr id="11" name="Volný tvar: obrazec 10">
              <a:extLst>
                <a:ext uri="{FF2B5EF4-FFF2-40B4-BE49-F238E27FC236}">
                  <a16:creationId xmlns:a16="http://schemas.microsoft.com/office/drawing/2014/main" id="{EEFE5DD7-B50D-4410-86DD-291B2CEB6791}"/>
                </a:ext>
              </a:extLst>
            </p:cNvPr>
            <p:cNvSpPr/>
            <p:nvPr/>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bg1"/>
              </a:solidFill>
              <a:prstDash val="solid"/>
              <a:miter/>
            </a:ln>
          </p:spPr>
          <p:txBody>
            <a:bodyPr rtlCol="0" anchor="ctr"/>
            <a:lstStyle/>
            <a:p>
              <a:endParaRPr lang="cs-CZ"/>
            </a:p>
          </p:txBody>
        </p:sp>
        <p:sp>
          <p:nvSpPr>
            <p:cNvPr id="12" name="Volný tvar: obrazec 11">
              <a:extLst>
                <a:ext uri="{FF2B5EF4-FFF2-40B4-BE49-F238E27FC236}">
                  <a16:creationId xmlns:a16="http://schemas.microsoft.com/office/drawing/2014/main" id="{7BE201DF-1F93-45D8-B770-20493C009F23}"/>
                </a:ext>
              </a:extLst>
            </p:cNvPr>
            <p:cNvSpPr/>
            <p:nvPr/>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bg1"/>
              </a:solidFill>
              <a:prstDash val="solid"/>
              <a:miter/>
            </a:ln>
          </p:spPr>
          <p:txBody>
            <a:bodyPr rtlCol="0" anchor="ctr"/>
            <a:lstStyle/>
            <a:p>
              <a:endParaRPr lang="cs-CZ"/>
            </a:p>
          </p:txBody>
        </p:sp>
      </p:grpSp>
      <p:pic>
        <p:nvPicPr>
          <p:cNvPr id="6" name="Grafický objekt 5" hidden="1">
            <a:extLst>
              <a:ext uri="{FF2B5EF4-FFF2-40B4-BE49-F238E27FC236}">
                <a16:creationId xmlns:a16="http://schemas.microsoft.com/office/drawing/2014/main" id="{76AE7DB7-E729-4245-A465-31A25E1C1D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2144" y="342438"/>
            <a:ext cx="11527712" cy="6173124"/>
          </a:xfrm>
          <a:prstGeom prst="rect">
            <a:avLst/>
          </a:prstGeom>
        </p:spPr>
      </p:pic>
      <p:sp>
        <p:nvSpPr>
          <p:cNvPr id="14" name="Nadpis 1">
            <a:extLst>
              <a:ext uri="{FF2B5EF4-FFF2-40B4-BE49-F238E27FC236}">
                <a16:creationId xmlns:a16="http://schemas.microsoft.com/office/drawing/2014/main" id="{B9F5A5DC-6C48-4FB4-9B42-B2AE669C4480}"/>
              </a:ext>
            </a:extLst>
          </p:cNvPr>
          <p:cNvSpPr>
            <a:spLocks noGrp="1"/>
          </p:cNvSpPr>
          <p:nvPr>
            <p:ph type="title"/>
          </p:nvPr>
        </p:nvSpPr>
        <p:spPr>
          <a:xfrm>
            <a:off x="479376" y="4437184"/>
            <a:ext cx="9073008" cy="1859440"/>
          </a:xfrm>
        </p:spPr>
        <p:txBody>
          <a:bodyPr vert="horz" lIns="0" tIns="0" rIns="0" bIns="0" rtlCol="0" anchor="b" anchorCtr="0">
            <a:normAutofit/>
          </a:bodyPr>
          <a:lstStyle>
            <a:lvl1pPr>
              <a:defRPr lang="cs-CZ" dirty="0">
                <a:solidFill>
                  <a:schemeClr val="bg1"/>
                </a:solidFill>
              </a:defRPr>
            </a:lvl1pPr>
          </a:lstStyle>
          <a:p>
            <a:pPr marL="0" lvl="0"/>
            <a:r>
              <a:rPr lang="cs-CZ"/>
              <a:t>Kliknutím lze upravit styl.</a:t>
            </a:r>
          </a:p>
        </p:txBody>
      </p:sp>
      <p:pic>
        <p:nvPicPr>
          <p:cNvPr id="9" name="Grafický objekt 8">
            <a:extLst>
              <a:ext uri="{FF2B5EF4-FFF2-40B4-BE49-F238E27FC236}">
                <a16:creationId xmlns:a16="http://schemas.microsoft.com/office/drawing/2014/main" id="{C35B3E87-FA47-4136-AB1B-7CA3834A431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1763" y="709450"/>
            <a:ext cx="2566270" cy="902708"/>
          </a:xfrm>
          <a:prstGeom prst="rect">
            <a:avLst/>
          </a:prstGeom>
        </p:spPr>
      </p:pic>
    </p:spTree>
    <p:extLst>
      <p:ext uri="{BB962C8B-B14F-4D97-AF65-F5344CB8AC3E}">
        <p14:creationId xmlns:p14="http://schemas.microsoft.com/office/powerpoint/2010/main" val="112845869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Úvodní snímek &quot;2 čáry&quot;  + nazev blue">
    <p:spTree>
      <p:nvGrpSpPr>
        <p:cNvPr id="1" name=""/>
        <p:cNvGrpSpPr/>
        <p:nvPr/>
      </p:nvGrpSpPr>
      <p:grpSpPr>
        <a:xfrm>
          <a:off x="0" y="0"/>
          <a:ext cx="0" cy="0"/>
          <a:chOff x="0" y="0"/>
          <a:chExt cx="0" cy="0"/>
        </a:xfrm>
      </p:grpSpPr>
      <p:sp>
        <p:nvSpPr>
          <p:cNvPr id="16" name="Obdélník bílé překrytí">
            <a:extLst>
              <a:ext uri="{FF2B5EF4-FFF2-40B4-BE49-F238E27FC236}">
                <a16:creationId xmlns:a16="http://schemas.microsoft.com/office/drawing/2014/main" id="{A61C9E90-0F66-4FDB-ABAC-090B346615B7}"/>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 name="Skupina 9">
            <a:extLst>
              <a:ext uri="{FF2B5EF4-FFF2-40B4-BE49-F238E27FC236}">
                <a16:creationId xmlns:a16="http://schemas.microsoft.com/office/drawing/2014/main" id="{FA0FFE07-3664-4A99-9762-420EE73DF38A}"/>
              </a:ext>
            </a:extLst>
          </p:cNvPr>
          <p:cNvGrpSpPr/>
          <p:nvPr userDrawn="1"/>
        </p:nvGrpSpPr>
        <p:grpSpPr>
          <a:xfrm>
            <a:off x="339234" y="458789"/>
            <a:ext cx="11519531" cy="5939715"/>
            <a:chOff x="339234" y="458789"/>
            <a:chExt cx="11519531" cy="5939715"/>
          </a:xfrm>
        </p:grpSpPr>
        <p:sp>
          <p:nvSpPr>
            <p:cNvPr id="11" name="Volný tvar: obrazec 10">
              <a:extLst>
                <a:ext uri="{FF2B5EF4-FFF2-40B4-BE49-F238E27FC236}">
                  <a16:creationId xmlns:a16="http://schemas.microsoft.com/office/drawing/2014/main" id="{EEFE5DD7-B50D-4410-86DD-291B2CEB6791}"/>
                </a:ext>
              </a:extLst>
            </p:cNvPr>
            <p:cNvSpPr/>
            <p:nvPr/>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accent1"/>
              </a:solidFill>
              <a:prstDash val="solid"/>
              <a:miter/>
            </a:ln>
          </p:spPr>
          <p:txBody>
            <a:bodyPr rtlCol="0" anchor="ctr"/>
            <a:lstStyle/>
            <a:p>
              <a:endParaRPr lang="cs-CZ"/>
            </a:p>
          </p:txBody>
        </p:sp>
        <p:sp>
          <p:nvSpPr>
            <p:cNvPr id="12" name="Volný tvar: obrazec 11">
              <a:extLst>
                <a:ext uri="{FF2B5EF4-FFF2-40B4-BE49-F238E27FC236}">
                  <a16:creationId xmlns:a16="http://schemas.microsoft.com/office/drawing/2014/main" id="{7BE201DF-1F93-45D8-B770-20493C009F23}"/>
                </a:ext>
              </a:extLst>
            </p:cNvPr>
            <p:cNvSpPr/>
            <p:nvPr/>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accent1"/>
              </a:solidFill>
              <a:prstDash val="solid"/>
              <a:miter/>
            </a:ln>
          </p:spPr>
          <p:txBody>
            <a:bodyPr rtlCol="0" anchor="ctr"/>
            <a:lstStyle/>
            <a:p>
              <a:endParaRPr lang="cs-CZ"/>
            </a:p>
          </p:txBody>
        </p:sp>
      </p:grpSp>
      <p:pic>
        <p:nvPicPr>
          <p:cNvPr id="6" name="Grafický objekt 5" hidden="1">
            <a:extLst>
              <a:ext uri="{FF2B5EF4-FFF2-40B4-BE49-F238E27FC236}">
                <a16:creationId xmlns:a16="http://schemas.microsoft.com/office/drawing/2014/main" id="{76AE7DB7-E729-4245-A465-31A25E1C1D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2144" y="342438"/>
            <a:ext cx="11527712" cy="6173124"/>
          </a:xfrm>
          <a:prstGeom prst="rect">
            <a:avLst/>
          </a:prstGeom>
        </p:spPr>
      </p:pic>
      <p:sp>
        <p:nvSpPr>
          <p:cNvPr id="14" name="Nadpis 1">
            <a:extLst>
              <a:ext uri="{FF2B5EF4-FFF2-40B4-BE49-F238E27FC236}">
                <a16:creationId xmlns:a16="http://schemas.microsoft.com/office/drawing/2014/main" id="{B9F5A5DC-6C48-4FB4-9B42-B2AE669C4480}"/>
              </a:ext>
            </a:extLst>
          </p:cNvPr>
          <p:cNvSpPr>
            <a:spLocks noGrp="1"/>
          </p:cNvSpPr>
          <p:nvPr>
            <p:ph type="title"/>
          </p:nvPr>
        </p:nvSpPr>
        <p:spPr>
          <a:xfrm>
            <a:off x="479376" y="4437184"/>
            <a:ext cx="9073008" cy="1859440"/>
          </a:xfrm>
        </p:spPr>
        <p:txBody>
          <a:bodyPr vert="horz" lIns="0" tIns="0" rIns="0" bIns="0" rtlCol="0" anchor="b" anchorCtr="0">
            <a:normAutofit/>
          </a:bodyPr>
          <a:lstStyle>
            <a:lvl1pPr>
              <a:defRPr lang="cs-CZ" dirty="0">
                <a:solidFill>
                  <a:schemeClr val="bg1"/>
                </a:solidFill>
              </a:defRPr>
            </a:lvl1pPr>
          </a:lstStyle>
          <a:p>
            <a:pPr marL="0" lvl="0"/>
            <a:r>
              <a:rPr lang="cs-CZ"/>
              <a:t>Kliknutím lze upravit styl.</a:t>
            </a:r>
          </a:p>
        </p:txBody>
      </p:sp>
      <p:pic>
        <p:nvPicPr>
          <p:cNvPr id="9" name="Grafický objekt 8">
            <a:extLst>
              <a:ext uri="{FF2B5EF4-FFF2-40B4-BE49-F238E27FC236}">
                <a16:creationId xmlns:a16="http://schemas.microsoft.com/office/drawing/2014/main" id="{78DDFB05-B3BC-4551-8F47-69B1C394C0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1763" y="709450"/>
            <a:ext cx="2566270" cy="902708"/>
          </a:xfrm>
          <a:prstGeom prst="rect">
            <a:avLst/>
          </a:prstGeom>
        </p:spPr>
      </p:pic>
    </p:spTree>
    <p:extLst>
      <p:ext uri="{BB962C8B-B14F-4D97-AF65-F5344CB8AC3E}">
        <p14:creationId xmlns:p14="http://schemas.microsoft.com/office/powerpoint/2010/main" val="1101582086"/>
      </p:ext>
    </p:extLst>
  </p:cSld>
  <p:clrMapOvr>
    <a:masterClrMapping/>
  </p:clrMapOvr>
  <p:extLst>
    <p:ext uri="{DCECCB84-F9BA-43D5-87BE-67443E8EF086}">
      <p15:sldGuideLst xmlns:p15="http://schemas.microsoft.com/office/powerpoint/2012/main">
        <p15:guide id="6" orient="horz" pos="152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rázdný">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BE4F3F63-67C6-433B-8DBD-2DA7D70FC590}"/>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datum 1" hidden="1">
            <a:extLst>
              <a:ext uri="{FF2B5EF4-FFF2-40B4-BE49-F238E27FC236}">
                <a16:creationId xmlns:a16="http://schemas.microsoft.com/office/drawing/2014/main" id="{AC4DED3D-8667-47BB-BFFD-032E010E2980}"/>
              </a:ext>
            </a:extLst>
          </p:cNvPr>
          <p:cNvSpPr>
            <a:spLocks noGrp="1"/>
          </p:cNvSpPr>
          <p:nvPr>
            <p:ph type="dt" sz="half" idx="10"/>
          </p:nvPr>
        </p:nvSpPr>
        <p:spPr>
          <a:xfrm>
            <a:off x="9048328" y="6381750"/>
            <a:ext cx="2649537" cy="379950"/>
          </a:xfrm>
          <a:prstGeom prst="rect">
            <a:avLst/>
          </a:prstGeom>
        </p:spPr>
        <p:txBody>
          <a:bodyPr/>
          <a:lstStyle/>
          <a:p>
            <a:fld id="{B56CF1AF-B49F-403B-9406-AA1E1F85DD42}" type="datetime1">
              <a:rPr lang="cs-CZ" smtClean="0"/>
              <a:t>11.02.2026</a:t>
            </a:fld>
            <a:endParaRPr lang="cs-CZ"/>
          </a:p>
        </p:txBody>
      </p:sp>
      <p:sp>
        <p:nvSpPr>
          <p:cNvPr id="3" name="Zástupný symbol pro zápatí 2" hidden="1">
            <a:extLst>
              <a:ext uri="{FF2B5EF4-FFF2-40B4-BE49-F238E27FC236}">
                <a16:creationId xmlns:a16="http://schemas.microsoft.com/office/drawing/2014/main" id="{9A149DD1-F996-4282-A745-C07776BE7FA8}"/>
              </a:ext>
            </a:extLst>
          </p:cNvPr>
          <p:cNvSpPr>
            <a:spLocks noGrp="1"/>
          </p:cNvSpPr>
          <p:nvPr>
            <p:ph type="ftr" sz="quarter" idx="11"/>
          </p:nvPr>
        </p:nvSpPr>
        <p:spPr>
          <a:xfrm>
            <a:off x="514672" y="6381750"/>
            <a:ext cx="5221288" cy="379950"/>
          </a:xfrm>
          <a:prstGeom prst="rect">
            <a:avLst/>
          </a:prstGeom>
        </p:spPr>
        <p:txBody>
          <a:bodyPr/>
          <a:lstStyle/>
          <a:p>
            <a:endParaRPr lang="cs-CZ"/>
          </a:p>
        </p:txBody>
      </p:sp>
      <p:grpSp>
        <p:nvGrpSpPr>
          <p:cNvPr id="17" name="Skupina 16">
            <a:extLst>
              <a:ext uri="{FF2B5EF4-FFF2-40B4-BE49-F238E27FC236}">
                <a16:creationId xmlns:a16="http://schemas.microsoft.com/office/drawing/2014/main" id="{F3ECB128-E1CE-4CB7-86A2-7A0BEF2E542C}"/>
              </a:ext>
            </a:extLst>
          </p:cNvPr>
          <p:cNvGrpSpPr/>
          <p:nvPr userDrawn="1"/>
        </p:nvGrpSpPr>
        <p:grpSpPr>
          <a:xfrm>
            <a:off x="339234" y="458789"/>
            <a:ext cx="11519531" cy="5939715"/>
            <a:chOff x="339234" y="458789"/>
            <a:chExt cx="11519531" cy="5939715"/>
          </a:xfrm>
        </p:grpSpPr>
        <p:sp>
          <p:nvSpPr>
            <p:cNvPr id="11" name="Volný tvar: obrazec 10">
              <a:extLst>
                <a:ext uri="{FF2B5EF4-FFF2-40B4-BE49-F238E27FC236}">
                  <a16:creationId xmlns:a16="http://schemas.microsoft.com/office/drawing/2014/main" id="{90E0C6AB-5EF0-4378-B5B2-22F4B44AEDE5}"/>
                </a:ext>
              </a:extLst>
            </p:cNvPr>
            <p:cNvSpPr/>
            <p:nvPr/>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bg1"/>
              </a:solidFill>
              <a:prstDash val="solid"/>
              <a:miter/>
            </a:ln>
          </p:spPr>
          <p:txBody>
            <a:bodyPr rtlCol="0" anchor="ctr"/>
            <a:lstStyle/>
            <a:p>
              <a:endParaRPr lang="cs-CZ"/>
            </a:p>
          </p:txBody>
        </p:sp>
        <p:sp>
          <p:nvSpPr>
            <p:cNvPr id="16" name="Volný tvar: obrazec 15">
              <a:extLst>
                <a:ext uri="{FF2B5EF4-FFF2-40B4-BE49-F238E27FC236}">
                  <a16:creationId xmlns:a16="http://schemas.microsoft.com/office/drawing/2014/main" id="{E008A0F1-F2B2-4420-93A5-C6C11A545984}"/>
                </a:ext>
              </a:extLst>
            </p:cNvPr>
            <p:cNvSpPr/>
            <p:nvPr/>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bg1"/>
              </a:solidFill>
              <a:prstDash val="solid"/>
              <a:miter/>
            </a:ln>
          </p:spPr>
          <p:txBody>
            <a:bodyPr rtlCol="0" anchor="ctr"/>
            <a:lstStyle/>
            <a:p>
              <a:endParaRPr lang="cs-CZ"/>
            </a:p>
          </p:txBody>
        </p:sp>
      </p:grpSp>
      <p:sp>
        <p:nvSpPr>
          <p:cNvPr id="13" name="Nadpis 8">
            <a:extLst>
              <a:ext uri="{FF2B5EF4-FFF2-40B4-BE49-F238E27FC236}">
                <a16:creationId xmlns:a16="http://schemas.microsoft.com/office/drawing/2014/main" id="{4DABC736-6B7F-498C-B9EC-4C5EE192BA61}"/>
              </a:ext>
            </a:extLst>
          </p:cNvPr>
          <p:cNvSpPr>
            <a:spLocks noGrp="1"/>
          </p:cNvSpPr>
          <p:nvPr>
            <p:ph type="title"/>
          </p:nvPr>
        </p:nvSpPr>
        <p:spPr>
          <a:xfrm>
            <a:off x="514671" y="584672"/>
            <a:ext cx="3485031" cy="900112"/>
          </a:xfrm>
        </p:spPr>
        <p:txBody>
          <a:bodyPr/>
          <a:lstStyle>
            <a:lvl1pPr>
              <a:defRPr>
                <a:solidFill>
                  <a:schemeClr val="bg1"/>
                </a:solidFill>
              </a:defRPr>
            </a:lvl1pPr>
          </a:lstStyle>
          <a:p>
            <a:r>
              <a:rPr lang="cs-CZ"/>
              <a:t>Kliknutím lze upravit styl.</a:t>
            </a:r>
          </a:p>
        </p:txBody>
      </p:sp>
      <p:sp>
        <p:nvSpPr>
          <p:cNvPr id="14" name="Zástupný text 33">
            <a:extLst>
              <a:ext uri="{FF2B5EF4-FFF2-40B4-BE49-F238E27FC236}">
                <a16:creationId xmlns:a16="http://schemas.microsoft.com/office/drawing/2014/main" id="{B23827EC-D953-478C-9D37-DC056DF25E67}"/>
              </a:ext>
            </a:extLst>
          </p:cNvPr>
          <p:cNvSpPr>
            <a:spLocks noGrp="1"/>
          </p:cNvSpPr>
          <p:nvPr>
            <p:ph type="body" sz="quarter" idx="12"/>
          </p:nvPr>
        </p:nvSpPr>
        <p:spPr>
          <a:xfrm>
            <a:off x="514671" y="1700808"/>
            <a:ext cx="11004042" cy="3096344"/>
          </a:xfrm>
          <a:prstGeom prst="rect">
            <a:avLst/>
          </a:prstGeom>
        </p:spPr>
        <p:txBody>
          <a:bodyPr lIns="0" tIns="0" rIns="0" bIns="0" anchor="ctr">
            <a:noAutofit/>
          </a:bodyPr>
          <a:lstStyle>
            <a:lvl1pPr marL="0" indent="0">
              <a:lnSpc>
                <a:spcPct val="100000"/>
              </a:lnSpc>
              <a:buFontTx/>
              <a:buNone/>
              <a:defRPr sz="1200" b="0" i="0" baseline="0">
                <a:solidFill>
                  <a:schemeClr val="bg1"/>
                </a:solidFill>
              </a:defRPr>
            </a:lvl1pPr>
            <a:lvl2pPr marL="0" indent="0">
              <a:buFontTx/>
              <a:buNone/>
              <a:defRPr sz="1200" b="0" i="0" baseline="0"/>
            </a:lvl2pPr>
            <a:lvl3pPr marL="288000" indent="0">
              <a:buFontTx/>
              <a:buNone/>
              <a:defRPr sz="1200" b="0" i="0" baseline="0"/>
            </a:lvl3pPr>
            <a:lvl4pPr marL="576000" indent="0">
              <a:buFontTx/>
              <a:buNone/>
              <a:defRPr sz="1200" b="0" i="0" baseline="0"/>
            </a:lvl4pPr>
            <a:lvl5pPr marL="864000" indent="0">
              <a:buFontTx/>
              <a:buNone/>
              <a:defRPr sz="1200" b="0" i="0" baseline="0"/>
            </a:lvl5pPr>
          </a:lstStyle>
          <a:p>
            <a:pPr lvl="0"/>
            <a:r>
              <a:rPr lang="cs-CZ"/>
              <a:t>Po kliknutí můžete upravovat styly textu v předloze.</a:t>
            </a:r>
          </a:p>
        </p:txBody>
      </p:sp>
      <p:pic>
        <p:nvPicPr>
          <p:cNvPr id="18" name="Grafický objekt 17">
            <a:extLst>
              <a:ext uri="{FF2B5EF4-FFF2-40B4-BE49-F238E27FC236}">
                <a16:creationId xmlns:a16="http://schemas.microsoft.com/office/drawing/2014/main" id="{49B0EF7D-A9E2-4ED5-A67E-EB705BA4E0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4671" y="5857200"/>
            <a:ext cx="1535142" cy="540000"/>
          </a:xfrm>
          <a:prstGeom prst="rect">
            <a:avLst/>
          </a:prstGeom>
        </p:spPr>
      </p:pic>
    </p:spTree>
    <p:extLst>
      <p:ext uri="{BB962C8B-B14F-4D97-AF65-F5344CB8AC3E}">
        <p14:creationId xmlns:p14="http://schemas.microsoft.com/office/powerpoint/2010/main" val="120607781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Prázdný">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BE4F3F63-67C6-433B-8DBD-2DA7D70FC59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datum 1" hidden="1">
            <a:extLst>
              <a:ext uri="{FF2B5EF4-FFF2-40B4-BE49-F238E27FC236}">
                <a16:creationId xmlns:a16="http://schemas.microsoft.com/office/drawing/2014/main" id="{AC4DED3D-8667-47BB-BFFD-032E010E2980}"/>
              </a:ext>
            </a:extLst>
          </p:cNvPr>
          <p:cNvSpPr>
            <a:spLocks noGrp="1"/>
          </p:cNvSpPr>
          <p:nvPr>
            <p:ph type="dt" sz="half" idx="10"/>
          </p:nvPr>
        </p:nvSpPr>
        <p:spPr>
          <a:xfrm>
            <a:off x="9048328" y="6381750"/>
            <a:ext cx="2649537" cy="379950"/>
          </a:xfrm>
          <a:prstGeom prst="rect">
            <a:avLst/>
          </a:prstGeom>
        </p:spPr>
        <p:txBody>
          <a:bodyPr/>
          <a:lstStyle/>
          <a:p>
            <a:fld id="{B56CF1AF-B49F-403B-9406-AA1E1F85DD42}" type="datetime1">
              <a:rPr lang="cs-CZ" smtClean="0"/>
              <a:t>11.02.2026</a:t>
            </a:fld>
            <a:endParaRPr lang="cs-CZ"/>
          </a:p>
        </p:txBody>
      </p:sp>
      <p:sp>
        <p:nvSpPr>
          <p:cNvPr id="3" name="Zástupný symbol pro zápatí 2" hidden="1">
            <a:extLst>
              <a:ext uri="{FF2B5EF4-FFF2-40B4-BE49-F238E27FC236}">
                <a16:creationId xmlns:a16="http://schemas.microsoft.com/office/drawing/2014/main" id="{9A149DD1-F996-4282-A745-C07776BE7FA8}"/>
              </a:ext>
            </a:extLst>
          </p:cNvPr>
          <p:cNvSpPr>
            <a:spLocks noGrp="1"/>
          </p:cNvSpPr>
          <p:nvPr>
            <p:ph type="ftr" sz="quarter" idx="11"/>
          </p:nvPr>
        </p:nvSpPr>
        <p:spPr>
          <a:xfrm>
            <a:off x="514672" y="6381750"/>
            <a:ext cx="5221288" cy="379950"/>
          </a:xfrm>
          <a:prstGeom prst="rect">
            <a:avLst/>
          </a:prstGeom>
        </p:spPr>
        <p:txBody>
          <a:bodyPr/>
          <a:lstStyle/>
          <a:p>
            <a:endParaRPr lang="cs-CZ"/>
          </a:p>
        </p:txBody>
      </p:sp>
      <p:grpSp>
        <p:nvGrpSpPr>
          <p:cNvPr id="17" name="Skupina 16">
            <a:extLst>
              <a:ext uri="{FF2B5EF4-FFF2-40B4-BE49-F238E27FC236}">
                <a16:creationId xmlns:a16="http://schemas.microsoft.com/office/drawing/2014/main" id="{F3ECB128-E1CE-4CB7-86A2-7A0BEF2E542C}"/>
              </a:ext>
            </a:extLst>
          </p:cNvPr>
          <p:cNvGrpSpPr/>
          <p:nvPr userDrawn="1"/>
        </p:nvGrpSpPr>
        <p:grpSpPr>
          <a:xfrm>
            <a:off x="339234" y="458789"/>
            <a:ext cx="11519531" cy="5939715"/>
            <a:chOff x="339234" y="458789"/>
            <a:chExt cx="11519531" cy="5939715"/>
          </a:xfrm>
        </p:grpSpPr>
        <p:sp>
          <p:nvSpPr>
            <p:cNvPr id="11" name="Volný tvar: obrazec 10">
              <a:extLst>
                <a:ext uri="{FF2B5EF4-FFF2-40B4-BE49-F238E27FC236}">
                  <a16:creationId xmlns:a16="http://schemas.microsoft.com/office/drawing/2014/main" id="{90E0C6AB-5EF0-4378-B5B2-22F4B44AEDE5}"/>
                </a:ext>
              </a:extLst>
            </p:cNvPr>
            <p:cNvSpPr/>
            <p:nvPr/>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rgbClr val="1F576B"/>
              </a:solidFill>
              <a:prstDash val="solid"/>
              <a:miter/>
            </a:ln>
          </p:spPr>
          <p:txBody>
            <a:bodyPr rtlCol="0" anchor="ctr"/>
            <a:lstStyle/>
            <a:p>
              <a:endParaRPr lang="cs-CZ"/>
            </a:p>
          </p:txBody>
        </p:sp>
        <p:sp>
          <p:nvSpPr>
            <p:cNvPr id="16" name="Volný tvar: obrazec 15">
              <a:extLst>
                <a:ext uri="{FF2B5EF4-FFF2-40B4-BE49-F238E27FC236}">
                  <a16:creationId xmlns:a16="http://schemas.microsoft.com/office/drawing/2014/main" id="{E008A0F1-F2B2-4420-93A5-C6C11A545984}"/>
                </a:ext>
              </a:extLst>
            </p:cNvPr>
            <p:cNvSpPr/>
            <p:nvPr/>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rgbClr val="1F576B"/>
              </a:solidFill>
              <a:prstDash val="solid"/>
              <a:miter/>
            </a:ln>
          </p:spPr>
          <p:txBody>
            <a:bodyPr rtlCol="0" anchor="ctr"/>
            <a:lstStyle/>
            <a:p>
              <a:endParaRPr lang="cs-CZ"/>
            </a:p>
          </p:txBody>
        </p:sp>
      </p:grpSp>
      <p:sp>
        <p:nvSpPr>
          <p:cNvPr id="13" name="Nadpis 8">
            <a:extLst>
              <a:ext uri="{FF2B5EF4-FFF2-40B4-BE49-F238E27FC236}">
                <a16:creationId xmlns:a16="http://schemas.microsoft.com/office/drawing/2014/main" id="{4DABC736-6B7F-498C-B9EC-4C5EE192BA61}"/>
              </a:ext>
            </a:extLst>
          </p:cNvPr>
          <p:cNvSpPr>
            <a:spLocks noGrp="1"/>
          </p:cNvSpPr>
          <p:nvPr>
            <p:ph type="title"/>
          </p:nvPr>
        </p:nvSpPr>
        <p:spPr>
          <a:xfrm>
            <a:off x="514671" y="584672"/>
            <a:ext cx="3485031" cy="900112"/>
          </a:xfrm>
        </p:spPr>
        <p:txBody>
          <a:bodyPr/>
          <a:lstStyle>
            <a:lvl1pPr>
              <a:defRPr>
                <a:solidFill>
                  <a:srgbClr val="1F576B"/>
                </a:solidFill>
              </a:defRPr>
            </a:lvl1pPr>
          </a:lstStyle>
          <a:p>
            <a:r>
              <a:rPr lang="cs-CZ" dirty="0"/>
              <a:t>Kliknutím lze upravit styl.</a:t>
            </a:r>
          </a:p>
        </p:txBody>
      </p:sp>
      <p:sp>
        <p:nvSpPr>
          <p:cNvPr id="14" name="Zástupný text 33">
            <a:extLst>
              <a:ext uri="{FF2B5EF4-FFF2-40B4-BE49-F238E27FC236}">
                <a16:creationId xmlns:a16="http://schemas.microsoft.com/office/drawing/2014/main" id="{B23827EC-D953-478C-9D37-DC056DF25E67}"/>
              </a:ext>
            </a:extLst>
          </p:cNvPr>
          <p:cNvSpPr>
            <a:spLocks noGrp="1"/>
          </p:cNvSpPr>
          <p:nvPr>
            <p:ph type="body" sz="quarter" idx="12"/>
          </p:nvPr>
        </p:nvSpPr>
        <p:spPr>
          <a:xfrm>
            <a:off x="514671" y="1700808"/>
            <a:ext cx="11004042" cy="3096344"/>
          </a:xfrm>
          <a:prstGeom prst="rect">
            <a:avLst/>
          </a:prstGeom>
        </p:spPr>
        <p:txBody>
          <a:bodyPr lIns="0" tIns="0" rIns="0" bIns="0" anchor="ctr">
            <a:noAutofit/>
          </a:bodyPr>
          <a:lstStyle>
            <a:lvl1pPr marL="0" indent="0">
              <a:lnSpc>
                <a:spcPct val="100000"/>
              </a:lnSpc>
              <a:buFontTx/>
              <a:buNone/>
              <a:defRPr sz="1200" b="0" i="0" baseline="0">
                <a:solidFill>
                  <a:srgbClr val="1F576B"/>
                </a:solidFill>
              </a:defRPr>
            </a:lvl1pPr>
            <a:lvl2pPr marL="0" indent="0">
              <a:buFontTx/>
              <a:buNone/>
              <a:defRPr sz="1200" b="0" i="0" baseline="0"/>
            </a:lvl2pPr>
            <a:lvl3pPr marL="288000" indent="0">
              <a:buFontTx/>
              <a:buNone/>
              <a:defRPr sz="1200" b="0" i="0" baseline="0"/>
            </a:lvl3pPr>
            <a:lvl4pPr marL="576000" indent="0">
              <a:buFontTx/>
              <a:buNone/>
              <a:defRPr sz="1200" b="0" i="0" baseline="0"/>
            </a:lvl4pPr>
            <a:lvl5pPr marL="864000" indent="0">
              <a:buFontTx/>
              <a:buNone/>
              <a:defRPr sz="1200" b="0" i="0" baseline="0"/>
            </a:lvl5pPr>
          </a:lstStyle>
          <a:p>
            <a:pPr lvl="0"/>
            <a:r>
              <a:rPr lang="cs-CZ"/>
              <a:t>Po kliknutí můžete upravovat styly textu v předloze.</a:t>
            </a:r>
          </a:p>
        </p:txBody>
      </p:sp>
      <p:pic>
        <p:nvPicPr>
          <p:cNvPr id="18" name="Grafický objekt 17">
            <a:extLst>
              <a:ext uri="{FF2B5EF4-FFF2-40B4-BE49-F238E27FC236}">
                <a16:creationId xmlns:a16="http://schemas.microsoft.com/office/drawing/2014/main" id="{49B0EF7D-A9E2-4ED5-A67E-EB705BA4E0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4671" y="5858504"/>
            <a:ext cx="1535142" cy="540000"/>
          </a:xfrm>
          <a:prstGeom prst="rect">
            <a:avLst/>
          </a:prstGeom>
        </p:spPr>
      </p:pic>
    </p:spTree>
    <p:extLst>
      <p:ext uri="{BB962C8B-B14F-4D97-AF65-F5344CB8AC3E}">
        <p14:creationId xmlns:p14="http://schemas.microsoft.com/office/powerpoint/2010/main" val="110949036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 sekce s odrážkami vedle sebe">
    <p:spTree>
      <p:nvGrpSpPr>
        <p:cNvPr id="1" name=""/>
        <p:cNvGrpSpPr/>
        <p:nvPr/>
      </p:nvGrpSpPr>
      <p:grpSpPr>
        <a:xfrm>
          <a:off x="0" y="0"/>
          <a:ext cx="0" cy="0"/>
          <a:chOff x="0" y="0"/>
          <a:chExt cx="0" cy="0"/>
        </a:xfrm>
      </p:grpSpPr>
      <p:pic>
        <p:nvPicPr>
          <p:cNvPr id="14" name="Grafický objekt 13">
            <a:extLst>
              <a:ext uri="{FF2B5EF4-FFF2-40B4-BE49-F238E27FC236}">
                <a16:creationId xmlns:a16="http://schemas.microsoft.com/office/drawing/2014/main" id="{318C9709-268C-465E-AF8F-85DEE26CFAF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4671" y="5857200"/>
            <a:ext cx="1535142" cy="540000"/>
          </a:xfrm>
          <a:prstGeom prst="rect">
            <a:avLst/>
          </a:prstGeom>
        </p:spPr>
      </p:pic>
      <p:sp>
        <p:nvSpPr>
          <p:cNvPr id="4" name="Zástupný obsah 3">
            <a:extLst>
              <a:ext uri="{FF2B5EF4-FFF2-40B4-BE49-F238E27FC236}">
                <a16:creationId xmlns:a16="http://schemas.microsoft.com/office/drawing/2014/main" id="{6E227EC2-DDFF-4285-8002-B585D977BB8C}"/>
              </a:ext>
            </a:extLst>
          </p:cNvPr>
          <p:cNvSpPr>
            <a:spLocks noGrp="1"/>
          </p:cNvSpPr>
          <p:nvPr>
            <p:ph sz="half" idx="2"/>
          </p:nvPr>
        </p:nvSpPr>
        <p:spPr>
          <a:xfrm>
            <a:off x="6306447" y="2999881"/>
            <a:ext cx="5334169" cy="2373335"/>
          </a:xfrm>
          <a:prstGeom prst="rect">
            <a:avLst/>
          </a:prstGeom>
        </p:spPr>
        <p:txBody>
          <a:bodyPr vert="horz" lIns="0" tIns="0" rIns="0" bIns="0" rtlCol="0">
            <a:normAutofit/>
          </a:bodyPr>
          <a:lstStyle>
            <a:lvl1pPr>
              <a:defRPr lang="cs-CZ" sz="1600" dirty="0"/>
            </a:lvl1pPr>
            <a:lvl2pPr>
              <a:defRPr lang="cs-CZ" sz="1600" b="0" spc="20" dirty="0"/>
            </a:lvl2pPr>
            <a:lvl3pPr>
              <a:defRPr lang="cs-CZ" sz="1600" b="0" spc="20" dirty="0"/>
            </a:lvl3pPr>
            <a:lvl4pPr>
              <a:defRPr lang="cs-CZ" sz="1600" b="0" spc="20" dirty="0"/>
            </a:lvl4pPr>
            <a:lvl5pPr>
              <a:defRPr lang="cs-CZ" sz="1600" b="0" spc="20" dirty="0"/>
            </a:lvl5pPr>
          </a:lstStyle>
          <a:p>
            <a:pPr lvl="0">
              <a:spcAft>
                <a:spcPts val="1200"/>
              </a:spcAft>
            </a:pPr>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3" name="Zástupný obsah 2">
            <a:extLst>
              <a:ext uri="{FF2B5EF4-FFF2-40B4-BE49-F238E27FC236}">
                <a16:creationId xmlns:a16="http://schemas.microsoft.com/office/drawing/2014/main" id="{FF3BC60C-62D3-48FA-8EB4-FF3A52CD3D94}"/>
              </a:ext>
            </a:extLst>
          </p:cNvPr>
          <p:cNvSpPr>
            <a:spLocks noGrp="1"/>
          </p:cNvSpPr>
          <p:nvPr>
            <p:ph sz="half" idx="1"/>
          </p:nvPr>
        </p:nvSpPr>
        <p:spPr>
          <a:xfrm>
            <a:off x="514671" y="2989090"/>
            <a:ext cx="5221287" cy="2375621"/>
          </a:xfrm>
          <a:prstGeom prst="rect">
            <a:avLst/>
          </a:prstGeom>
        </p:spPr>
        <p:txBody>
          <a:bodyPr/>
          <a:lstStyle>
            <a:lvl1pPr>
              <a:spcAft>
                <a:spcPts val="1200"/>
              </a:spcAft>
              <a:defRPr sz="1600" b="1" i="0" baseline="0">
                <a:solidFill>
                  <a:schemeClr val="tx1"/>
                </a:solidFill>
              </a:defRPr>
            </a:lvl1pPr>
            <a:lvl2pPr>
              <a:defRPr sz="1600" b="0" i="0" spc="20" baseline="0"/>
            </a:lvl2pPr>
            <a:lvl3pPr>
              <a:defRPr sz="1600" b="0" i="0" spc="20" baseline="0"/>
            </a:lvl3pPr>
            <a:lvl4pPr>
              <a:defRPr sz="1600" b="0" i="0" spc="20" baseline="0"/>
            </a:lvl4pPr>
            <a:lvl5pPr>
              <a:defRPr sz="1600" b="0" i="0" spc="20" baseline="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22" name="Zástupný text 2">
            <a:extLst>
              <a:ext uri="{FF2B5EF4-FFF2-40B4-BE49-F238E27FC236}">
                <a16:creationId xmlns:a16="http://schemas.microsoft.com/office/drawing/2014/main" id="{C522861B-E4DE-48EA-B978-6EE5FF6D7211}"/>
              </a:ext>
            </a:extLst>
          </p:cNvPr>
          <p:cNvSpPr>
            <a:spLocks noGrp="1"/>
          </p:cNvSpPr>
          <p:nvPr>
            <p:ph idx="12"/>
          </p:nvPr>
        </p:nvSpPr>
        <p:spPr>
          <a:xfrm>
            <a:off x="514672" y="1620000"/>
            <a:ext cx="3485031" cy="952780"/>
          </a:xfrm>
          <a:prstGeom prst="rect">
            <a:avLst/>
          </a:prstGeom>
        </p:spPr>
        <p:txBody>
          <a:bodyPr vert="horz" lIns="0" tIns="0" rIns="0" bIns="0" rtlCol="0">
            <a:normAutofit/>
          </a:bodyPr>
          <a:lstStyle/>
          <a:p>
            <a:pPr lvl="0"/>
            <a:r>
              <a:rPr lang="cs-CZ"/>
              <a:t>Po kliknutí můžete upravovat styly textu v předloze.</a:t>
            </a:r>
          </a:p>
        </p:txBody>
      </p:sp>
      <p:sp>
        <p:nvSpPr>
          <p:cNvPr id="9" name="Nadpis 8">
            <a:extLst>
              <a:ext uri="{FF2B5EF4-FFF2-40B4-BE49-F238E27FC236}">
                <a16:creationId xmlns:a16="http://schemas.microsoft.com/office/drawing/2014/main" id="{294C25EC-0FD8-4A9F-9B7A-5F2738FB6116}"/>
              </a:ext>
            </a:extLst>
          </p:cNvPr>
          <p:cNvSpPr>
            <a:spLocks noGrp="1"/>
          </p:cNvSpPr>
          <p:nvPr>
            <p:ph type="title"/>
          </p:nvPr>
        </p:nvSpPr>
        <p:spPr>
          <a:xfrm>
            <a:off x="514671" y="583200"/>
            <a:ext cx="3485031" cy="900112"/>
          </a:xfrm>
        </p:spPr>
        <p:txBody>
          <a:bodyPr/>
          <a:lstStyle/>
          <a:p>
            <a:r>
              <a:rPr lang="cs-CZ"/>
              <a:t>Kliknutím lze upravit styl.</a:t>
            </a:r>
          </a:p>
        </p:txBody>
      </p:sp>
      <p:sp>
        <p:nvSpPr>
          <p:cNvPr id="2" name="Volný tvar: obrazec 1">
            <a:extLst>
              <a:ext uri="{FF2B5EF4-FFF2-40B4-BE49-F238E27FC236}">
                <a16:creationId xmlns:a16="http://schemas.microsoft.com/office/drawing/2014/main" id="{91345932-F701-A9AB-1615-8059F13439E9}"/>
              </a:ext>
            </a:extLst>
          </p:cNvPr>
          <p:cNvSpPr/>
          <p:nvPr userDrawn="1"/>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tx1"/>
            </a:solidFill>
            <a:prstDash val="solid"/>
            <a:miter/>
          </a:ln>
        </p:spPr>
        <p:txBody>
          <a:bodyPr rtlCol="0" anchor="ctr"/>
          <a:lstStyle/>
          <a:p>
            <a:endParaRPr lang="cs-CZ"/>
          </a:p>
        </p:txBody>
      </p:sp>
      <p:sp>
        <p:nvSpPr>
          <p:cNvPr id="5" name="Volný tvar: obrazec 4">
            <a:extLst>
              <a:ext uri="{FF2B5EF4-FFF2-40B4-BE49-F238E27FC236}">
                <a16:creationId xmlns:a16="http://schemas.microsoft.com/office/drawing/2014/main" id="{64D33902-260F-C505-31E9-724B8C4D49E2}"/>
              </a:ext>
            </a:extLst>
          </p:cNvPr>
          <p:cNvSpPr/>
          <p:nvPr userDrawn="1"/>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rgbClr val="1F576B"/>
            </a:solidFill>
            <a:prstDash val="solid"/>
            <a:miter/>
          </a:ln>
        </p:spPr>
        <p:txBody>
          <a:bodyPr rtlCol="0" anchor="ctr"/>
          <a:lstStyle/>
          <a:p>
            <a:endParaRPr lang="cs-CZ"/>
          </a:p>
        </p:txBody>
      </p:sp>
    </p:spTree>
    <p:extLst>
      <p:ext uri="{BB962C8B-B14F-4D97-AF65-F5344CB8AC3E}">
        <p14:creationId xmlns:p14="http://schemas.microsoft.com/office/powerpoint/2010/main" val="46939408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sv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fický objekt 8">
            <a:extLst>
              <a:ext uri="{FF2B5EF4-FFF2-40B4-BE49-F238E27FC236}">
                <a16:creationId xmlns:a16="http://schemas.microsoft.com/office/drawing/2014/main" id="{970D2B24-EA1C-457A-A41D-447F16431D18}"/>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35225" y="437111"/>
            <a:ext cx="11521550" cy="5983779"/>
          </a:xfrm>
          <a:prstGeom prst="rect">
            <a:avLst/>
          </a:prstGeom>
        </p:spPr>
      </p:pic>
      <p:sp>
        <p:nvSpPr>
          <p:cNvPr id="2" name="Zástupný nadpis 1">
            <a:extLst>
              <a:ext uri="{FF2B5EF4-FFF2-40B4-BE49-F238E27FC236}">
                <a16:creationId xmlns:a16="http://schemas.microsoft.com/office/drawing/2014/main" id="{4BED11FF-3D59-468A-AAC4-B3B455528AF5}"/>
              </a:ext>
            </a:extLst>
          </p:cNvPr>
          <p:cNvSpPr>
            <a:spLocks noGrp="1"/>
          </p:cNvSpPr>
          <p:nvPr>
            <p:ph type="title"/>
          </p:nvPr>
        </p:nvSpPr>
        <p:spPr>
          <a:xfrm>
            <a:off x="514673" y="620688"/>
            <a:ext cx="3485031" cy="900112"/>
          </a:xfrm>
          <a:prstGeom prst="rect">
            <a:avLst/>
          </a:prstGeom>
        </p:spPr>
        <p:txBody>
          <a:bodyPr vert="horz" lIns="0" tIns="0" rIns="0" bIns="0" rtlCol="0" anchor="b" anchorCtr="0">
            <a:normAutofit/>
          </a:bodyPr>
          <a:lstStyle/>
          <a:p>
            <a:r>
              <a:rPr lang="cs-CZ"/>
              <a:t>Kliknutím lze</a:t>
            </a:r>
            <a:br>
              <a:rPr lang="cs-CZ"/>
            </a:br>
            <a:r>
              <a:rPr lang="cs-CZ"/>
              <a:t>upravit styl.</a:t>
            </a:r>
          </a:p>
        </p:txBody>
      </p:sp>
      <p:sp>
        <p:nvSpPr>
          <p:cNvPr id="6" name="Zástupný symbol pro datum 4">
            <a:extLst>
              <a:ext uri="{FF2B5EF4-FFF2-40B4-BE49-F238E27FC236}">
                <a16:creationId xmlns:a16="http://schemas.microsoft.com/office/drawing/2014/main" id="{C708A7B0-EF81-4144-9FB1-461FEC3D7D18}"/>
              </a:ext>
            </a:extLst>
          </p:cNvPr>
          <p:cNvSpPr txBox="1">
            <a:spLocks/>
          </p:cNvSpPr>
          <p:nvPr userDrawn="1"/>
        </p:nvSpPr>
        <p:spPr>
          <a:xfrm>
            <a:off x="8976320" y="600137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pPr/>
              <a:t>11.02.2026</a:t>
            </a:fld>
            <a:endParaRPr lang="cs-CZ"/>
          </a:p>
        </p:txBody>
      </p:sp>
      <p:pic>
        <p:nvPicPr>
          <p:cNvPr id="7" name="Grafický objekt 6">
            <a:extLst>
              <a:ext uri="{FF2B5EF4-FFF2-40B4-BE49-F238E27FC236}">
                <a16:creationId xmlns:a16="http://schemas.microsoft.com/office/drawing/2014/main" id="{F7991F76-3081-4DFE-B972-E81C3251D5D4}"/>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4671" y="5661248"/>
            <a:ext cx="2011281" cy="707486"/>
          </a:xfrm>
          <a:prstGeom prst="rect">
            <a:avLst/>
          </a:prstGeom>
        </p:spPr>
      </p:pic>
    </p:spTree>
    <p:extLst>
      <p:ext uri="{BB962C8B-B14F-4D97-AF65-F5344CB8AC3E}">
        <p14:creationId xmlns:p14="http://schemas.microsoft.com/office/powerpoint/2010/main" val="2331320041"/>
      </p:ext>
    </p:extLst>
  </p:cSld>
  <p:clrMap bg1="lt1" tx1="dk1" bg2="lt2" tx2="dk2" accent1="accent1" accent2="accent2" accent3="accent3" accent4="accent4" accent5="accent5" accent6="accent6" hlink="hlink" folHlink="folHlink"/>
  <p:sldLayoutIdLst>
    <p:sldLayoutId id="2147483713" r:id="rId1"/>
    <p:sldLayoutId id="2147483718" r:id="rId2"/>
    <p:sldLayoutId id="2147483723" r:id="rId3"/>
    <p:sldLayoutId id="2147483724" r:id="rId4"/>
    <p:sldLayoutId id="2147483652" r:id="rId5"/>
  </p:sldLayoutIdLst>
  <p:hf sldNum="0" hdr="0"/>
  <p:txStyles>
    <p:titleStyle>
      <a:lvl1pPr algn="l" defTabSz="914400" rtl="0" eaLnBrk="1" latinLnBrk="0" hangingPunct="1">
        <a:lnSpc>
          <a:spcPct val="90000"/>
        </a:lnSpc>
        <a:spcBef>
          <a:spcPct val="0"/>
        </a:spcBef>
        <a:buNone/>
        <a:defRPr sz="3200" b="1" kern="1200" spc="15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120000"/>
        </a:lnSpc>
        <a:spcBef>
          <a:spcPts val="0"/>
        </a:spcBef>
        <a:buFontTx/>
        <a:buNone/>
        <a:defRPr sz="1800" b="1" i="0" kern="1200" spc="30" baseline="0">
          <a:solidFill>
            <a:schemeClr val="tx1"/>
          </a:solidFill>
          <a:latin typeface="Arial" panose="020B0604020202020204" pitchFamily="34" charset="0"/>
          <a:ea typeface="+mn-ea"/>
          <a:cs typeface="+mn-cs"/>
        </a:defRPr>
      </a:lvl1pPr>
      <a:lvl2pPr marL="288000" indent="-288000" algn="l" defTabSz="914400" rtl="0" eaLnBrk="1" latinLnBrk="0" hangingPunct="1">
        <a:lnSpc>
          <a:spcPct val="114000"/>
        </a:lnSpc>
        <a:spcBef>
          <a:spcPts val="0"/>
        </a:spcBef>
        <a:buFont typeface="Arial" panose="020B0604020202020204" pitchFamily="34" charset="0"/>
        <a:buChar char="•"/>
        <a:defRPr sz="2400" b="1" i="0" kern="1200" spc="60" baseline="0">
          <a:solidFill>
            <a:schemeClr val="tx1"/>
          </a:solidFill>
          <a:latin typeface="Arial" panose="020B0604020202020204" pitchFamily="34" charset="0"/>
          <a:ea typeface="+mn-ea"/>
          <a:cs typeface="+mn-cs"/>
        </a:defRPr>
      </a:lvl2pPr>
      <a:lvl3pPr marL="576000" indent="-288000" algn="l" defTabSz="914400" rtl="0" eaLnBrk="1" latinLnBrk="0" hangingPunct="1">
        <a:lnSpc>
          <a:spcPct val="114000"/>
        </a:lnSpc>
        <a:spcBef>
          <a:spcPts val="0"/>
        </a:spcBef>
        <a:buClr>
          <a:schemeClr val="tx2"/>
        </a:buClr>
        <a:buFont typeface="Arial" panose="020B0604020202020204" pitchFamily="34" charset="0"/>
        <a:buChar char="•"/>
        <a:defRPr sz="2400" b="1" i="0" kern="1200" spc="60" baseline="0">
          <a:solidFill>
            <a:schemeClr val="tx1"/>
          </a:solidFill>
          <a:latin typeface="Arial" panose="020B0604020202020204" pitchFamily="34" charset="0"/>
          <a:ea typeface="+mn-ea"/>
          <a:cs typeface="+mn-cs"/>
        </a:defRPr>
      </a:lvl3pPr>
      <a:lvl4pPr marL="864000" indent="-288000" algn="l" defTabSz="914400" rtl="0" eaLnBrk="1" latinLnBrk="0" hangingPunct="1">
        <a:lnSpc>
          <a:spcPct val="114000"/>
        </a:lnSpc>
        <a:spcBef>
          <a:spcPts val="0"/>
        </a:spcBef>
        <a:buClr>
          <a:schemeClr val="tx2"/>
        </a:buClr>
        <a:buFont typeface="Arial" panose="020B0604020202020204" pitchFamily="34" charset="0"/>
        <a:buChar char="•"/>
        <a:defRPr sz="2400" b="1" i="0" kern="1200" spc="60" baseline="0">
          <a:solidFill>
            <a:schemeClr val="tx1"/>
          </a:solidFill>
          <a:latin typeface="Arial" panose="020B0604020202020204" pitchFamily="34" charset="0"/>
          <a:ea typeface="+mn-ea"/>
          <a:cs typeface="+mn-cs"/>
        </a:defRPr>
      </a:lvl4pPr>
      <a:lvl5pPr marL="1152000" indent="-288000" algn="l" defTabSz="914400" rtl="0" eaLnBrk="1" latinLnBrk="0" hangingPunct="1">
        <a:lnSpc>
          <a:spcPct val="114000"/>
        </a:lnSpc>
        <a:spcBef>
          <a:spcPts val="0"/>
        </a:spcBef>
        <a:buClr>
          <a:schemeClr val="tx2"/>
        </a:buClr>
        <a:buFont typeface="Arial" panose="020B0604020202020204" pitchFamily="34" charset="0"/>
        <a:buChar char="•"/>
        <a:defRPr sz="2400" b="1" i="0" kern="1200" spc="6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2.sv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customXml" Target="../ink/ink1.xml"/><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240.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54.sv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8.emf"/></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8F4900-4ABE-4452-8331-CB34384FCDE9}"/>
              </a:ext>
            </a:extLst>
          </p:cNvPr>
          <p:cNvSpPr>
            <a:spLocks noGrp="1"/>
          </p:cNvSpPr>
          <p:nvPr>
            <p:ph type="title"/>
          </p:nvPr>
        </p:nvSpPr>
        <p:spPr>
          <a:xfrm>
            <a:off x="479425" y="3305175"/>
            <a:ext cx="11319048" cy="1859440"/>
          </a:xfrm>
        </p:spPr>
        <p:txBody>
          <a:bodyPr>
            <a:normAutofit/>
          </a:bodyPr>
          <a:lstStyle/>
          <a:p>
            <a:r>
              <a:rPr lang="cs-CZ" dirty="0"/>
              <a:t>MAKROEKONOMICKÁ PROGNÓZA ČBA</a:t>
            </a:r>
            <a:br>
              <a:rPr lang="cs-CZ" dirty="0"/>
            </a:br>
            <a:br>
              <a:rPr lang="cs-CZ" sz="2000" dirty="0"/>
            </a:br>
            <a:r>
              <a:rPr lang="cs-CZ" sz="1800" dirty="0"/>
              <a:t>aneb k vývoji českého hospodářství v letech 2024-2027 z pohledu bankovního sektoru</a:t>
            </a:r>
            <a:br>
              <a:rPr lang="cs-CZ" sz="3200" dirty="0"/>
            </a:br>
            <a:endParaRPr lang="cs-CZ" dirty="0"/>
          </a:p>
        </p:txBody>
      </p:sp>
      <p:sp>
        <p:nvSpPr>
          <p:cNvPr id="3" name="Nadpis 1">
            <a:extLst>
              <a:ext uri="{FF2B5EF4-FFF2-40B4-BE49-F238E27FC236}">
                <a16:creationId xmlns:a16="http://schemas.microsoft.com/office/drawing/2014/main" id="{38A0016A-1B71-5734-26F8-EB5A99B07173}"/>
              </a:ext>
            </a:extLst>
          </p:cNvPr>
          <p:cNvSpPr txBox="1">
            <a:spLocks/>
          </p:cNvSpPr>
          <p:nvPr/>
        </p:nvSpPr>
        <p:spPr>
          <a:xfrm>
            <a:off x="10230172" y="5867747"/>
            <a:ext cx="1440160" cy="347344"/>
          </a:xfrm>
          <a:prstGeom prst="rect">
            <a:avLst/>
          </a:prstGeom>
        </p:spPr>
        <p:txBody>
          <a:bodyPr vert="horz" lIns="0" tIns="0" rIns="0" bIns="0" rtlCol="0" anchor="b" anchorCtr="0">
            <a:normAutofit fontScale="92500"/>
          </a:bodyPr>
          <a:lstStyle>
            <a:lvl1pPr algn="l" defTabSz="914400" rtl="0" eaLnBrk="1" latinLnBrk="0" hangingPunct="1">
              <a:lnSpc>
                <a:spcPct val="90000"/>
              </a:lnSpc>
              <a:spcBef>
                <a:spcPct val="0"/>
              </a:spcBef>
              <a:buNone/>
              <a:defRPr lang="cs-CZ" sz="3200" b="1" kern="1200" spc="150" baseline="0" dirty="0">
                <a:solidFill>
                  <a:schemeClr val="bg1"/>
                </a:solidFill>
                <a:latin typeface="Arial" panose="020B0604020202020204" pitchFamily="34" charset="0"/>
                <a:ea typeface="+mj-ea"/>
                <a:cs typeface="+mj-cs"/>
              </a:defRPr>
            </a:lvl1pPr>
          </a:lstStyle>
          <a:p>
            <a:r>
              <a:rPr lang="cs-CZ" sz="1600" dirty="0"/>
              <a:t>11 / 02 / 2026</a:t>
            </a:r>
          </a:p>
        </p:txBody>
      </p:sp>
    </p:spTree>
    <p:extLst>
      <p:ext uri="{BB962C8B-B14F-4D97-AF65-F5344CB8AC3E}">
        <p14:creationId xmlns:p14="http://schemas.microsoft.com/office/powerpoint/2010/main" val="2436994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8" name="TextovéPole 7">
            <a:extLst>
              <a:ext uri="{FF2B5EF4-FFF2-40B4-BE49-F238E27FC236}">
                <a16:creationId xmlns:a16="http://schemas.microsoft.com/office/drawing/2014/main" id="{C156BED7-94D1-EE89-A625-6A8A3D6FB748}"/>
              </a:ext>
            </a:extLst>
          </p:cNvPr>
          <p:cNvSpPr txBox="1"/>
          <p:nvPr/>
        </p:nvSpPr>
        <p:spPr>
          <a:xfrm>
            <a:off x="525250" y="603297"/>
            <a:ext cx="5660046" cy="969496"/>
          </a:xfrm>
          <a:prstGeom prst="rect">
            <a:avLst/>
          </a:prstGeom>
          <a:noFill/>
        </p:spPr>
        <p:txBody>
          <a:bodyPr wrap="square" rtlCol="0">
            <a:spAutoFit/>
          </a:bodyPr>
          <a:lstStyle/>
          <a:p>
            <a:r>
              <a:rPr lang="cs-CZ" sz="1900" b="1" dirty="0">
                <a:solidFill>
                  <a:srgbClr val="0F5969"/>
                </a:solidFill>
                <a:latin typeface="Poppins" panose="00000500000000000000" pitchFamily="2" charset="-18"/>
                <a:cs typeface="Poppins" panose="00000500000000000000" pitchFamily="2" charset="-18"/>
              </a:rPr>
              <a:t>Postupná normalizace trhu práce se stabilizací nezaměstnanosti v horizontu 1–2 čtvrtletí</a:t>
            </a:r>
          </a:p>
        </p:txBody>
      </p:sp>
      <p:sp>
        <p:nvSpPr>
          <p:cNvPr id="9" name="TextovéPole 2">
            <a:extLst>
              <a:ext uri="{FF2B5EF4-FFF2-40B4-BE49-F238E27FC236}">
                <a16:creationId xmlns:a16="http://schemas.microsoft.com/office/drawing/2014/main" id="{AFE3BAF0-6FE8-5325-2EA9-910A9EB0C74A}"/>
              </a:ext>
            </a:extLst>
          </p:cNvPr>
          <p:cNvSpPr txBox="1"/>
          <p:nvPr/>
        </p:nvSpPr>
        <p:spPr>
          <a:xfrm>
            <a:off x="6126480" y="603297"/>
            <a:ext cx="5730240" cy="677108"/>
          </a:xfrm>
          <a:prstGeom prst="rect">
            <a:avLst/>
          </a:prstGeom>
          <a:noFill/>
        </p:spPr>
        <p:txBody>
          <a:bodyPr wrap="square" rtlCol="0">
            <a:spAutoFit/>
          </a:bodyPr>
          <a:lstStyle/>
          <a:p>
            <a:r>
              <a:rPr lang="cs-CZ" sz="1900" b="1" dirty="0">
                <a:solidFill>
                  <a:srgbClr val="0F5969"/>
                </a:solidFill>
                <a:latin typeface="Poppins" panose="00000500000000000000" pitchFamily="2" charset="-18"/>
                <a:cs typeface="Poppins" panose="00000500000000000000" pitchFamily="2" charset="-18"/>
              </a:rPr>
              <a:t>Růst nominálních mezd zpomaluje, reálné mzdy zůstávají silné díky nižší inflaci</a:t>
            </a:r>
          </a:p>
        </p:txBody>
      </p:sp>
      <p:sp>
        <p:nvSpPr>
          <p:cNvPr id="12" name="Zástupný symbol pro datum 4">
            <a:extLst>
              <a:ext uri="{FF2B5EF4-FFF2-40B4-BE49-F238E27FC236}">
                <a16:creationId xmlns:a16="http://schemas.microsoft.com/office/drawing/2014/main" id="{F9CEAA27-0BBB-64C1-07B6-4EEC2FF08675}"/>
              </a:ext>
            </a:extLst>
          </p:cNvPr>
          <p:cNvSpPr txBox="1">
            <a:spLocks/>
          </p:cNvSpPr>
          <p:nvPr/>
        </p:nvSpPr>
        <p:spPr>
          <a:xfrm>
            <a:off x="6554086" y="6144012"/>
            <a:ext cx="501591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dirty="0">
                <a:solidFill>
                  <a:srgbClr val="1F576B"/>
                </a:solidFill>
              </a:rPr>
              <a:t>Zdroj: MPSV, ČSÚ, ČBA</a:t>
            </a:r>
          </a:p>
        </p:txBody>
      </p:sp>
      <p:pic>
        <p:nvPicPr>
          <p:cNvPr id="5" name="Picture 4">
            <a:extLst>
              <a:ext uri="{FF2B5EF4-FFF2-40B4-BE49-F238E27FC236}">
                <a16:creationId xmlns:a16="http://schemas.microsoft.com/office/drawing/2014/main" id="{84319824-AE70-BCF8-824C-A09805BE8A5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44165" y="2087880"/>
            <a:ext cx="5422085" cy="3684434"/>
          </a:xfrm>
          <a:prstGeom prst="rect">
            <a:avLst/>
          </a:prstGeom>
        </p:spPr>
      </p:pic>
      <p:pic>
        <p:nvPicPr>
          <p:cNvPr id="10" name="Picture 9">
            <a:extLst>
              <a:ext uri="{FF2B5EF4-FFF2-40B4-BE49-F238E27FC236}">
                <a16:creationId xmlns:a16="http://schemas.microsoft.com/office/drawing/2014/main" id="{2CC38DEB-D0EF-2111-1284-D85E79A10D7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134851" y="2087880"/>
            <a:ext cx="5618190" cy="3684434"/>
          </a:xfrm>
          <a:prstGeom prst="rect">
            <a:avLst/>
          </a:prstGeom>
        </p:spPr>
      </p:pic>
    </p:spTree>
    <p:extLst>
      <p:ext uri="{BB962C8B-B14F-4D97-AF65-F5344CB8AC3E}">
        <p14:creationId xmlns:p14="http://schemas.microsoft.com/office/powerpoint/2010/main" val="3379701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3F6E9-7283-237D-16D6-E44D15933B3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C7CE82A-3665-09CF-B72C-0586B7534C9E}"/>
              </a:ext>
            </a:extLst>
          </p:cNvPr>
          <p:cNvPicPr>
            <a:picLocks noChangeAspect="1"/>
          </p:cNvPicPr>
          <p:nvPr/>
        </p:nvPicPr>
        <p:blipFill>
          <a:blip r:embed="rId3"/>
          <a:stretch>
            <a:fillRect/>
          </a:stretch>
        </p:blipFill>
        <p:spPr>
          <a:xfrm>
            <a:off x="6218014" y="1946125"/>
            <a:ext cx="5481618" cy="3633531"/>
          </a:xfrm>
          <a:prstGeom prst="rect">
            <a:avLst/>
          </a:prstGeom>
        </p:spPr>
      </p:pic>
      <p:sp>
        <p:nvSpPr>
          <p:cNvPr id="2" name="Zástupný symbol pro datum 4">
            <a:extLst>
              <a:ext uri="{FF2B5EF4-FFF2-40B4-BE49-F238E27FC236}">
                <a16:creationId xmlns:a16="http://schemas.microsoft.com/office/drawing/2014/main" id="{0D0148B5-2505-32C5-CD87-F486FE5ED16C}"/>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9" name="TextovéPole 2">
            <a:extLst>
              <a:ext uri="{FF2B5EF4-FFF2-40B4-BE49-F238E27FC236}">
                <a16:creationId xmlns:a16="http://schemas.microsoft.com/office/drawing/2014/main" id="{7033DED1-AF03-A50C-8CA0-5AFB9F2C14D9}"/>
              </a:ext>
            </a:extLst>
          </p:cNvPr>
          <p:cNvSpPr txBox="1"/>
          <p:nvPr/>
        </p:nvSpPr>
        <p:spPr>
          <a:xfrm>
            <a:off x="387240" y="509779"/>
            <a:ext cx="5756853" cy="969496"/>
          </a:xfrm>
          <a:prstGeom prst="rect">
            <a:avLst/>
          </a:prstGeom>
          <a:noFill/>
        </p:spPr>
        <p:txBody>
          <a:bodyPr wrap="square" rtlCol="0">
            <a:spAutoFit/>
          </a:bodyPr>
          <a:lstStyle/>
          <a:p>
            <a:r>
              <a:rPr lang="cs-CZ" sz="1900" b="1" dirty="0">
                <a:solidFill>
                  <a:srgbClr val="0F5969"/>
                </a:solidFill>
                <a:latin typeface="Poppins" panose="00000500000000000000" pitchFamily="2" charset="-18"/>
                <a:cs typeface="Poppins" panose="00000500000000000000" pitchFamily="2" charset="-18"/>
              </a:rPr>
              <a:t>Mírnější zpomalení nominálních mezd při nízké inflaci znamená silnější růst reálných mezd v roce 2026 …</a:t>
            </a:r>
          </a:p>
        </p:txBody>
      </p:sp>
      <p:sp>
        <p:nvSpPr>
          <p:cNvPr id="12" name="Zástupný symbol pro datum 4">
            <a:extLst>
              <a:ext uri="{FF2B5EF4-FFF2-40B4-BE49-F238E27FC236}">
                <a16:creationId xmlns:a16="http://schemas.microsoft.com/office/drawing/2014/main" id="{0BF9A4E6-00F6-EBBB-FA00-8B12812A430B}"/>
              </a:ext>
            </a:extLst>
          </p:cNvPr>
          <p:cNvSpPr txBox="1">
            <a:spLocks/>
          </p:cNvSpPr>
          <p:nvPr/>
        </p:nvSpPr>
        <p:spPr>
          <a:xfrm>
            <a:off x="6554086" y="6144012"/>
            <a:ext cx="501591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dirty="0">
                <a:solidFill>
                  <a:srgbClr val="1F576B"/>
                </a:solidFill>
              </a:rPr>
              <a:t>Zdroj: ČSÚ, ČBA</a:t>
            </a:r>
          </a:p>
        </p:txBody>
      </p:sp>
      <p:sp>
        <p:nvSpPr>
          <p:cNvPr id="16" name="TextovéPole 2">
            <a:extLst>
              <a:ext uri="{FF2B5EF4-FFF2-40B4-BE49-F238E27FC236}">
                <a16:creationId xmlns:a16="http://schemas.microsoft.com/office/drawing/2014/main" id="{EFA55D03-0B10-7D1D-E519-A7ADF4285708}"/>
              </a:ext>
            </a:extLst>
          </p:cNvPr>
          <p:cNvSpPr txBox="1"/>
          <p:nvPr/>
        </p:nvSpPr>
        <p:spPr>
          <a:xfrm>
            <a:off x="6554086" y="1946125"/>
            <a:ext cx="2177763" cy="261610"/>
          </a:xfrm>
          <a:prstGeom prst="rect">
            <a:avLst/>
          </a:prstGeom>
          <a:noFill/>
        </p:spPr>
        <p:txBody>
          <a:bodyPr wrap="square" rtlCol="0">
            <a:spAutoFit/>
          </a:bodyPr>
          <a:lstStyle/>
          <a:p>
            <a:r>
              <a:rPr lang="cs-CZ" sz="1050" dirty="0">
                <a:solidFill>
                  <a:srgbClr val="0F5969"/>
                </a:solidFill>
                <a:latin typeface="Poppins" panose="00000500000000000000" pitchFamily="2" charset="-18"/>
                <a:cs typeface="Poppins" panose="00000500000000000000" pitchFamily="2" charset="-18"/>
              </a:rPr>
              <a:t>index (s. o.), Q4 2019 = 100 %</a:t>
            </a:r>
          </a:p>
        </p:txBody>
      </p:sp>
      <p:pic>
        <p:nvPicPr>
          <p:cNvPr id="19" name="Picture 18">
            <a:extLst>
              <a:ext uri="{FF2B5EF4-FFF2-40B4-BE49-F238E27FC236}">
                <a16:creationId xmlns:a16="http://schemas.microsoft.com/office/drawing/2014/main" id="{668BED84-D32A-E21B-A7EB-E0ACB664D91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87240" y="1946126"/>
            <a:ext cx="5586840" cy="3633530"/>
          </a:xfrm>
          <a:prstGeom prst="rect">
            <a:avLst/>
          </a:prstGeom>
        </p:spPr>
      </p:pic>
      <p:sp>
        <p:nvSpPr>
          <p:cNvPr id="3" name="TextovéPole 2">
            <a:extLst>
              <a:ext uri="{FF2B5EF4-FFF2-40B4-BE49-F238E27FC236}">
                <a16:creationId xmlns:a16="http://schemas.microsoft.com/office/drawing/2014/main" id="{7AAB0ECC-162F-619A-DDCA-3B9BCED01861}"/>
              </a:ext>
            </a:extLst>
          </p:cNvPr>
          <p:cNvSpPr txBox="1"/>
          <p:nvPr/>
        </p:nvSpPr>
        <p:spPr>
          <a:xfrm>
            <a:off x="6126480" y="603297"/>
            <a:ext cx="5730240" cy="677108"/>
          </a:xfrm>
          <a:prstGeom prst="rect">
            <a:avLst/>
          </a:prstGeom>
          <a:noFill/>
        </p:spPr>
        <p:txBody>
          <a:bodyPr wrap="square" rtlCol="0">
            <a:spAutoFit/>
          </a:bodyPr>
          <a:lstStyle/>
          <a:p>
            <a:r>
              <a:rPr lang="cs-CZ" sz="1900" b="1" dirty="0">
                <a:solidFill>
                  <a:srgbClr val="0F5969"/>
                </a:solidFill>
                <a:latin typeface="Poppins" panose="00000500000000000000" pitchFamily="2" charset="-18"/>
                <a:cs typeface="Poppins" panose="00000500000000000000" pitchFamily="2" charset="-18"/>
              </a:rPr>
              <a:t>… a uvolněnější fiskální politika by měla více podpořit disponibilní důchod</a:t>
            </a:r>
          </a:p>
        </p:txBody>
      </p:sp>
    </p:spTree>
    <p:extLst>
      <p:ext uri="{BB962C8B-B14F-4D97-AF65-F5344CB8AC3E}">
        <p14:creationId xmlns:p14="http://schemas.microsoft.com/office/powerpoint/2010/main" val="2757734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4582" y="562066"/>
            <a:ext cx="11230486" cy="534873"/>
          </a:xfrm>
        </p:spPr>
        <p:txBody>
          <a:bodyPr>
            <a:normAutofit/>
          </a:bodyPr>
          <a:lstStyle/>
          <a:p>
            <a:r>
              <a:rPr lang="cs-CZ" dirty="0"/>
              <a:t>SPOTŘEBITELSKÁ INFLACE</a:t>
            </a:r>
          </a:p>
        </p:txBody>
      </p:sp>
      <p:sp>
        <p:nvSpPr>
          <p:cNvPr id="2" name="Nadpis 3">
            <a:extLst>
              <a:ext uri="{FF2B5EF4-FFF2-40B4-BE49-F238E27FC236}">
                <a16:creationId xmlns:a16="http://schemas.microsoft.com/office/drawing/2014/main" id="{12E2C37E-6422-3A86-034D-2C6D98D72E22}"/>
              </a:ext>
            </a:extLst>
          </p:cNvPr>
          <p:cNvSpPr txBox="1">
            <a:spLocks/>
          </p:cNvSpPr>
          <p:nvPr/>
        </p:nvSpPr>
        <p:spPr>
          <a:xfrm>
            <a:off x="645142" y="1598012"/>
            <a:ext cx="11149366" cy="1620855"/>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50000"/>
              </a:lnSpc>
              <a:buFontTx/>
              <a:buChar char="-"/>
            </a:pPr>
            <a:r>
              <a:rPr lang="cs-CZ" sz="2300" dirty="0">
                <a:latin typeface="Poppins" panose="00000500000000000000" pitchFamily="2" charset="-18"/>
                <a:cs typeface="Poppins" panose="00000500000000000000" pitchFamily="2" charset="-18"/>
              </a:rPr>
              <a:t>výrazné zpomalení inflace v roce 2026 na 1,7 %</a:t>
            </a:r>
          </a:p>
          <a:p>
            <a:pPr marL="342900" indent="-342900">
              <a:lnSpc>
                <a:spcPct val="150000"/>
              </a:lnSpc>
              <a:buFontTx/>
              <a:buChar char="-"/>
            </a:pPr>
            <a:r>
              <a:rPr lang="cs-CZ" sz="2300" dirty="0">
                <a:latin typeface="Poppins" panose="00000500000000000000" pitchFamily="2" charset="-18"/>
                <a:cs typeface="Poppins" panose="00000500000000000000" pitchFamily="2" charset="-18"/>
              </a:rPr>
              <a:t>návrat inflace blíže cíli v roce 2027 (možná k němu) </a:t>
            </a:r>
          </a:p>
          <a:p>
            <a:pPr marL="342900" indent="-342900">
              <a:lnSpc>
                <a:spcPct val="150000"/>
              </a:lnSpc>
              <a:buFontTx/>
              <a:buChar char="-"/>
            </a:pPr>
            <a:r>
              <a:rPr lang="cs-CZ" sz="2300" dirty="0">
                <a:latin typeface="Poppins" panose="00000500000000000000" pitchFamily="2" charset="-18"/>
                <a:cs typeface="Poppins" panose="00000500000000000000" pitchFamily="2" charset="-18"/>
              </a:rPr>
              <a:t>jádrová inflace zůstává zvýšená s cenami služeb jako hlavním rizikem</a:t>
            </a:r>
          </a:p>
        </p:txBody>
      </p:sp>
      <p:pic>
        <p:nvPicPr>
          <p:cNvPr id="13" name="Picture 12">
            <a:extLst>
              <a:ext uri="{FF2B5EF4-FFF2-40B4-BE49-F238E27FC236}">
                <a16:creationId xmlns:a16="http://schemas.microsoft.com/office/drawing/2014/main" id="{9BC5106B-7F80-7281-B0FF-3FCA84C593F8}"/>
              </a:ext>
            </a:extLst>
          </p:cNvPr>
          <p:cNvPicPr>
            <a:picLocks noChangeAspect="1"/>
          </p:cNvPicPr>
          <p:nvPr/>
        </p:nvPicPr>
        <p:blipFill>
          <a:blip r:embed="rId3"/>
          <a:stretch>
            <a:fillRect/>
          </a:stretch>
        </p:blipFill>
        <p:spPr>
          <a:xfrm>
            <a:off x="2880256" y="3386898"/>
            <a:ext cx="7091429" cy="3471102"/>
          </a:xfrm>
          <a:prstGeom prst="rect">
            <a:avLst/>
          </a:prstGeom>
        </p:spPr>
      </p:pic>
    </p:spTree>
    <p:extLst>
      <p:ext uri="{BB962C8B-B14F-4D97-AF65-F5344CB8AC3E}">
        <p14:creationId xmlns:p14="http://schemas.microsoft.com/office/powerpoint/2010/main" val="736191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2561" y="316854"/>
            <a:ext cx="5400000" cy="1157370"/>
          </a:xfrm>
        </p:spPr>
        <p:txBody>
          <a:bodyPr>
            <a:noAutofit/>
          </a:bodyPr>
          <a:lstStyle/>
          <a:p>
            <a:pPr>
              <a:lnSpc>
                <a:spcPct val="100000"/>
              </a:lnSpc>
            </a:pPr>
            <a:r>
              <a:rPr lang="cs-CZ" sz="2000" spc="0" dirty="0">
                <a:solidFill>
                  <a:srgbClr val="0F5969"/>
                </a:solidFill>
                <a:latin typeface="Poppins" panose="00000500000000000000" pitchFamily="2" charset="-18"/>
                <a:cs typeface="Poppins" panose="00000500000000000000" pitchFamily="2" charset="-18"/>
              </a:rPr>
              <a:t>Rok 2026 přináší nižší inflaci kvůli fiskálním opatřením a cenám potravin v závěru loňského roku </a:t>
            </a:r>
            <a:endParaRPr lang="cs-CZ" sz="2000" b="1" spc="0" dirty="0">
              <a:solidFill>
                <a:srgbClr val="0F5969"/>
              </a:solidFill>
              <a:latin typeface="Poppins" panose="00000500000000000000" pitchFamily="2" charset="-18"/>
              <a:cs typeface="Poppins" panose="00000500000000000000" pitchFamily="2" charset="-18"/>
            </a:endParaRPr>
          </a:p>
        </p:txBody>
      </p:sp>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60123DA1-4076-EFFC-95A4-3DFBBDF2DD9A}"/>
              </a:ext>
            </a:extLst>
          </p:cNvPr>
          <p:cNvSpPr txBox="1">
            <a:spLocks/>
          </p:cNvSpPr>
          <p:nvPr/>
        </p:nvSpPr>
        <p:spPr>
          <a:xfrm>
            <a:off x="7522099" y="6141061"/>
            <a:ext cx="4056133"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100" dirty="0">
                <a:solidFill>
                  <a:srgbClr val="1F576B"/>
                </a:solidFill>
              </a:rPr>
              <a:t>Zdroj: ČSÚ, ČNB, ČBA</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6D23F68A-DD6E-4CCA-FAD7-A967408147E2}"/>
                  </a:ext>
                </a:extLst>
              </p14:cNvPr>
              <p14:cNvContentPartPr/>
              <p14:nvPr/>
            </p14:nvContentPartPr>
            <p14:xfrm>
              <a:off x="7978201" y="4370661"/>
              <a:ext cx="360" cy="360"/>
            </p14:xfrm>
          </p:contentPart>
        </mc:Choice>
        <mc:Fallback xmlns="">
          <p:pic>
            <p:nvPicPr>
              <p:cNvPr id="5" name="Ink 4">
                <a:extLst>
                  <a:ext uri="{FF2B5EF4-FFF2-40B4-BE49-F238E27FC236}">
                    <a16:creationId xmlns:a16="http://schemas.microsoft.com/office/drawing/2014/main" id="{6D23F68A-DD6E-4CCA-FAD7-A967408147E2}"/>
                  </a:ext>
                </a:extLst>
              </p:cNvPr>
              <p:cNvPicPr/>
              <p:nvPr/>
            </p:nvPicPr>
            <p:blipFill>
              <a:blip r:embed="rId4"/>
              <a:stretch>
                <a:fillRect/>
              </a:stretch>
            </p:blipFill>
            <p:spPr>
              <a:xfrm>
                <a:off x="7972081" y="4364541"/>
                <a:ext cx="12600" cy="12600"/>
              </a:xfrm>
              <a:prstGeom prst="rect">
                <a:avLst/>
              </a:prstGeom>
            </p:spPr>
          </p:pic>
        </mc:Fallback>
      </mc:AlternateContent>
      <p:sp>
        <p:nvSpPr>
          <p:cNvPr id="48" name="Nadpis 3">
            <a:extLst>
              <a:ext uri="{FF2B5EF4-FFF2-40B4-BE49-F238E27FC236}">
                <a16:creationId xmlns:a16="http://schemas.microsoft.com/office/drawing/2014/main" id="{5E04FF15-7984-63FD-8FDF-B24FD1491A66}"/>
              </a:ext>
            </a:extLst>
          </p:cNvPr>
          <p:cNvSpPr txBox="1">
            <a:spLocks/>
          </p:cNvSpPr>
          <p:nvPr/>
        </p:nvSpPr>
        <p:spPr>
          <a:xfrm>
            <a:off x="6335853" y="316854"/>
            <a:ext cx="5400000" cy="115737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rgbClr val="1F576B"/>
                </a:solidFill>
                <a:latin typeface="Arial" panose="020B0604020202020204" pitchFamily="34" charset="0"/>
                <a:ea typeface="+mj-ea"/>
                <a:cs typeface="+mj-cs"/>
              </a:defRPr>
            </a:lvl1pPr>
          </a:lstStyle>
          <a:p>
            <a:pPr>
              <a:lnSpc>
                <a:spcPct val="100000"/>
              </a:lnSpc>
            </a:pPr>
            <a:r>
              <a:rPr lang="cs-CZ" sz="2000" spc="0" dirty="0">
                <a:solidFill>
                  <a:srgbClr val="0F5969"/>
                </a:solidFill>
                <a:latin typeface="Poppins" panose="00000500000000000000" pitchFamily="2" charset="-18"/>
                <a:cs typeface="Poppins" panose="00000500000000000000" pitchFamily="2" charset="-18"/>
              </a:rPr>
              <a:t>Výraznějšímu zpomalení růstu jádrové inflace brání ceny nemovitostí a pokračující růst mezd</a:t>
            </a:r>
          </a:p>
        </p:txBody>
      </p:sp>
      <p:pic>
        <p:nvPicPr>
          <p:cNvPr id="7" name="Picture 6">
            <a:extLst>
              <a:ext uri="{FF2B5EF4-FFF2-40B4-BE49-F238E27FC236}">
                <a16:creationId xmlns:a16="http://schemas.microsoft.com/office/drawing/2014/main" id="{1DD53A95-F208-8A7E-90F3-19078A0B3C8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139778" y="2130561"/>
            <a:ext cx="5596075" cy="3586373"/>
          </a:xfrm>
          <a:prstGeom prst="rect">
            <a:avLst/>
          </a:prstGeom>
        </p:spPr>
      </p:pic>
      <p:pic>
        <p:nvPicPr>
          <p:cNvPr id="8" name="Picture 7">
            <a:extLst>
              <a:ext uri="{FF2B5EF4-FFF2-40B4-BE49-F238E27FC236}">
                <a16:creationId xmlns:a16="http://schemas.microsoft.com/office/drawing/2014/main" id="{BDEE4C18-ED8F-1B53-56D9-70790F6F96E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56147" y="2130561"/>
            <a:ext cx="5596075" cy="3586373"/>
          </a:xfrm>
          <a:prstGeom prst="rect">
            <a:avLst/>
          </a:prstGeom>
        </p:spPr>
      </p:pic>
    </p:spTree>
    <p:extLst>
      <p:ext uri="{BB962C8B-B14F-4D97-AF65-F5344CB8AC3E}">
        <p14:creationId xmlns:p14="http://schemas.microsoft.com/office/powerpoint/2010/main" val="1142019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672AB-0EB7-AEE9-1971-DDFC0BC81BA2}"/>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37E043FB-3A2B-5F14-EFA5-FBE1B207DFB4}"/>
              </a:ext>
            </a:extLst>
          </p:cNvPr>
          <p:cNvSpPr>
            <a:spLocks noGrp="1"/>
          </p:cNvSpPr>
          <p:nvPr>
            <p:ph type="title"/>
          </p:nvPr>
        </p:nvSpPr>
        <p:spPr>
          <a:xfrm>
            <a:off x="604582" y="543212"/>
            <a:ext cx="11230486" cy="534873"/>
          </a:xfrm>
        </p:spPr>
        <p:txBody>
          <a:bodyPr>
            <a:normAutofit/>
          </a:bodyPr>
          <a:lstStyle/>
          <a:p>
            <a:r>
              <a:rPr lang="cs-CZ" dirty="0"/>
              <a:t>MĚNOVÁ POLITIKA A MĚNOVÝ KURZ</a:t>
            </a:r>
          </a:p>
        </p:txBody>
      </p:sp>
      <p:sp>
        <p:nvSpPr>
          <p:cNvPr id="2" name="Nadpis 3">
            <a:extLst>
              <a:ext uri="{FF2B5EF4-FFF2-40B4-BE49-F238E27FC236}">
                <a16:creationId xmlns:a16="http://schemas.microsoft.com/office/drawing/2014/main" id="{87BBA9B9-C018-66E0-D061-4ABF010A0BDD}"/>
              </a:ext>
            </a:extLst>
          </p:cNvPr>
          <p:cNvSpPr txBox="1">
            <a:spLocks/>
          </p:cNvSpPr>
          <p:nvPr/>
        </p:nvSpPr>
        <p:spPr>
          <a:xfrm>
            <a:off x="604582" y="2135266"/>
            <a:ext cx="11230485" cy="1156361"/>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70000"/>
              </a:lnSpc>
              <a:buFontTx/>
              <a:buChar char="-"/>
            </a:pPr>
            <a:r>
              <a:rPr lang="cs-CZ" sz="2300" dirty="0">
                <a:latin typeface="Poppins" panose="00000500000000000000" pitchFamily="2" charset="-18"/>
                <a:cs typeface="Poppins" panose="00000500000000000000" pitchFamily="2" charset="-18"/>
              </a:rPr>
              <a:t>stabilita úrokové sazby ČNB na 3,50 % po celý horizont prognózy, ale s rizikem mírného doladění</a:t>
            </a:r>
          </a:p>
          <a:p>
            <a:pPr marL="342900" indent="-342900">
              <a:lnSpc>
                <a:spcPct val="170000"/>
              </a:lnSpc>
              <a:buFontTx/>
              <a:buChar char="-"/>
            </a:pPr>
            <a:r>
              <a:rPr lang="cs-CZ" sz="2300" dirty="0">
                <a:latin typeface="Poppins" panose="00000500000000000000" pitchFamily="2" charset="-18"/>
                <a:cs typeface="Poppins" panose="00000500000000000000" pitchFamily="2" charset="-18"/>
              </a:rPr>
              <a:t>měnové podmínky zůstávají relativně přísné i kvůli měnovému kurzu a nižší inflaci</a:t>
            </a:r>
          </a:p>
        </p:txBody>
      </p:sp>
      <p:pic>
        <p:nvPicPr>
          <p:cNvPr id="3" name="Picture 2">
            <a:extLst>
              <a:ext uri="{FF2B5EF4-FFF2-40B4-BE49-F238E27FC236}">
                <a16:creationId xmlns:a16="http://schemas.microsoft.com/office/drawing/2014/main" id="{4E27268D-CFC8-F86A-ED82-3708B5E3B1A6}"/>
              </a:ext>
            </a:extLst>
          </p:cNvPr>
          <p:cNvPicPr>
            <a:picLocks noChangeAspect="1"/>
          </p:cNvPicPr>
          <p:nvPr/>
        </p:nvPicPr>
        <p:blipFill>
          <a:blip r:embed="rId3"/>
          <a:stretch>
            <a:fillRect/>
          </a:stretch>
        </p:blipFill>
        <p:spPr>
          <a:xfrm>
            <a:off x="2490304" y="3352271"/>
            <a:ext cx="7211392" cy="3372234"/>
          </a:xfrm>
          <a:prstGeom prst="rect">
            <a:avLst/>
          </a:prstGeom>
        </p:spPr>
      </p:pic>
    </p:spTree>
    <p:extLst>
      <p:ext uri="{BB962C8B-B14F-4D97-AF65-F5344CB8AC3E}">
        <p14:creationId xmlns:p14="http://schemas.microsoft.com/office/powerpoint/2010/main" val="811420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8" name="TextovéPole 7">
            <a:extLst>
              <a:ext uri="{FF2B5EF4-FFF2-40B4-BE49-F238E27FC236}">
                <a16:creationId xmlns:a16="http://schemas.microsoft.com/office/drawing/2014/main" id="{C156BED7-94D1-EE89-A625-6A8A3D6FB748}"/>
              </a:ext>
            </a:extLst>
          </p:cNvPr>
          <p:cNvSpPr txBox="1"/>
          <p:nvPr/>
        </p:nvSpPr>
        <p:spPr>
          <a:xfrm>
            <a:off x="502920" y="655195"/>
            <a:ext cx="5475849" cy="923330"/>
          </a:xfrm>
          <a:prstGeom prst="rect">
            <a:avLst/>
          </a:prstGeom>
          <a:noFill/>
        </p:spPr>
        <p:txBody>
          <a:bodyPr wrap="square" rtlCol="0">
            <a:spAutoFit/>
          </a:bodyPr>
          <a:lstStyle/>
          <a:p>
            <a:r>
              <a:rPr lang="cs-CZ" b="1" dirty="0">
                <a:solidFill>
                  <a:srgbClr val="0F5969"/>
                </a:solidFill>
                <a:latin typeface="Poppins" panose="00000500000000000000" pitchFamily="2" charset="-18"/>
                <a:cs typeface="Poppins" panose="00000500000000000000" pitchFamily="2" charset="-18"/>
              </a:rPr>
              <a:t>Stabilita sazby ČNB na 3,50 %, polovina panelu připouští snížení o 25 bb v letech 2026–2027</a:t>
            </a:r>
          </a:p>
        </p:txBody>
      </p:sp>
      <p:sp>
        <p:nvSpPr>
          <p:cNvPr id="9" name="TextovéPole 2">
            <a:extLst>
              <a:ext uri="{FF2B5EF4-FFF2-40B4-BE49-F238E27FC236}">
                <a16:creationId xmlns:a16="http://schemas.microsoft.com/office/drawing/2014/main" id="{AFE3BAF0-6FE8-5325-2EA9-910A9EB0C74A}"/>
              </a:ext>
            </a:extLst>
          </p:cNvPr>
          <p:cNvSpPr txBox="1"/>
          <p:nvPr/>
        </p:nvSpPr>
        <p:spPr>
          <a:xfrm>
            <a:off x="6035040" y="655195"/>
            <a:ext cx="5590817" cy="923330"/>
          </a:xfrm>
          <a:prstGeom prst="rect">
            <a:avLst/>
          </a:prstGeom>
          <a:noFill/>
        </p:spPr>
        <p:txBody>
          <a:bodyPr wrap="square" rtlCol="0">
            <a:spAutoFit/>
          </a:bodyPr>
          <a:lstStyle/>
          <a:p>
            <a:r>
              <a:rPr lang="cs-CZ" b="1" dirty="0">
                <a:solidFill>
                  <a:srgbClr val="0F5969"/>
                </a:solidFill>
                <a:latin typeface="Poppins" panose="00000500000000000000" pitchFamily="2" charset="-18"/>
                <a:cs typeface="Poppins" panose="00000500000000000000" pitchFamily="2" charset="-18"/>
              </a:rPr>
              <a:t>Relativně silná koruna odráží úrokový diferenciál a lepší exporty, přičemž tlumí dovážené inflační tlaky</a:t>
            </a:r>
          </a:p>
        </p:txBody>
      </p:sp>
      <p:sp>
        <p:nvSpPr>
          <p:cNvPr id="12" name="Zástupný symbol pro datum 4">
            <a:extLst>
              <a:ext uri="{FF2B5EF4-FFF2-40B4-BE49-F238E27FC236}">
                <a16:creationId xmlns:a16="http://schemas.microsoft.com/office/drawing/2014/main" id="{F9CEAA27-0BBB-64C1-07B6-4EEC2FF08675}"/>
              </a:ext>
            </a:extLst>
          </p:cNvPr>
          <p:cNvSpPr txBox="1">
            <a:spLocks/>
          </p:cNvSpPr>
          <p:nvPr/>
        </p:nvSpPr>
        <p:spPr>
          <a:xfrm>
            <a:off x="6562315" y="6144013"/>
            <a:ext cx="501591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100" dirty="0">
                <a:solidFill>
                  <a:srgbClr val="1F576B"/>
                </a:solidFill>
              </a:rPr>
              <a:t>Zdroj: ČNB, ČBA</a:t>
            </a:r>
          </a:p>
        </p:txBody>
      </p:sp>
      <p:pic>
        <p:nvPicPr>
          <p:cNvPr id="4" name="Picture 3">
            <a:extLst>
              <a:ext uri="{FF2B5EF4-FFF2-40B4-BE49-F238E27FC236}">
                <a16:creationId xmlns:a16="http://schemas.microsoft.com/office/drawing/2014/main" id="{74B868A7-B0E3-FE8F-34D4-936F5F166DE3}"/>
              </a:ext>
            </a:extLst>
          </p:cNvPr>
          <p:cNvPicPr>
            <a:picLocks noChangeAspect="1"/>
          </p:cNvPicPr>
          <p:nvPr/>
        </p:nvPicPr>
        <p:blipFill>
          <a:blip r:embed="rId3"/>
          <a:stretch>
            <a:fillRect/>
          </a:stretch>
        </p:blipFill>
        <p:spPr>
          <a:xfrm>
            <a:off x="422031" y="2040090"/>
            <a:ext cx="5742550" cy="3650320"/>
          </a:xfrm>
          <a:prstGeom prst="rect">
            <a:avLst/>
          </a:prstGeom>
        </p:spPr>
      </p:pic>
      <p:graphicFrame>
        <p:nvGraphicFramePr>
          <p:cNvPr id="6" name="Chart 5">
            <a:extLst>
              <a:ext uri="{FF2B5EF4-FFF2-40B4-BE49-F238E27FC236}">
                <a16:creationId xmlns:a16="http://schemas.microsoft.com/office/drawing/2014/main" id="{EFF1A50D-DFE7-4F1A-A0C8-C846C4BF1FE2}"/>
              </a:ext>
            </a:extLst>
          </p:cNvPr>
          <p:cNvGraphicFramePr>
            <a:graphicFrameLocks/>
          </p:cNvGraphicFramePr>
          <p:nvPr>
            <p:extLst>
              <p:ext uri="{D42A27DB-BD31-4B8C-83A1-F6EECF244321}">
                <p14:modId xmlns:p14="http://schemas.microsoft.com/office/powerpoint/2010/main" val="3671722636"/>
              </p:ext>
            </p:extLst>
          </p:nvPr>
        </p:nvGraphicFramePr>
        <p:xfrm>
          <a:off x="6067240" y="2125784"/>
          <a:ext cx="5702730" cy="356548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73788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4582" y="571591"/>
            <a:ext cx="11230486" cy="534873"/>
          </a:xfrm>
        </p:spPr>
        <p:txBody>
          <a:bodyPr>
            <a:normAutofit/>
          </a:bodyPr>
          <a:lstStyle/>
          <a:p>
            <a:r>
              <a:rPr lang="cs-CZ" dirty="0"/>
              <a:t>FISKÁLNÍ POLITIKA</a:t>
            </a:r>
          </a:p>
        </p:txBody>
      </p:sp>
      <p:sp>
        <p:nvSpPr>
          <p:cNvPr id="2" name="Nadpis 3">
            <a:extLst>
              <a:ext uri="{FF2B5EF4-FFF2-40B4-BE49-F238E27FC236}">
                <a16:creationId xmlns:a16="http://schemas.microsoft.com/office/drawing/2014/main" id="{57E680C1-0BD3-A598-65B6-B3CFB5BA3ADE}"/>
              </a:ext>
            </a:extLst>
          </p:cNvPr>
          <p:cNvSpPr txBox="1">
            <a:spLocks/>
          </p:cNvSpPr>
          <p:nvPr/>
        </p:nvSpPr>
        <p:spPr>
          <a:xfrm>
            <a:off x="604582" y="1030264"/>
            <a:ext cx="11230486" cy="2101957"/>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60000"/>
              </a:lnSpc>
              <a:buFontTx/>
              <a:buChar char="-"/>
            </a:pPr>
            <a:r>
              <a:rPr lang="cs-CZ" sz="2300" dirty="0">
                <a:latin typeface="Poppins" panose="00000500000000000000" pitchFamily="2" charset="-18"/>
                <a:cs typeface="Poppins" panose="00000500000000000000" pitchFamily="2" charset="-18"/>
              </a:rPr>
              <a:t>uvolněnější fiskální politika vstupuje do výhledu</a:t>
            </a:r>
          </a:p>
          <a:p>
            <a:pPr marL="342900" indent="-342900">
              <a:lnSpc>
                <a:spcPct val="160000"/>
              </a:lnSpc>
              <a:buFontTx/>
              <a:buChar char="-"/>
            </a:pPr>
            <a:r>
              <a:rPr lang="cs-CZ" sz="2300" dirty="0">
                <a:latin typeface="Poppins" panose="00000500000000000000" pitchFamily="2" charset="-18"/>
                <a:cs typeface="Poppins" panose="00000500000000000000" pitchFamily="2" charset="-18"/>
              </a:rPr>
              <a:t>vládní deficit kolem 2,7 % HDP v průměru v letech 2026–2027</a:t>
            </a:r>
          </a:p>
          <a:p>
            <a:pPr marL="342900" indent="-342900">
              <a:lnSpc>
                <a:spcPct val="160000"/>
              </a:lnSpc>
              <a:buFontTx/>
              <a:buChar char="-"/>
            </a:pPr>
            <a:r>
              <a:rPr lang="cs-CZ" sz="2300" dirty="0">
                <a:latin typeface="Poppins" panose="00000500000000000000" pitchFamily="2" charset="-18"/>
                <a:cs typeface="Poppins" panose="00000500000000000000" pitchFamily="2" charset="-18"/>
              </a:rPr>
              <a:t>fiskál s trhem práce představuje proinflační riziko</a:t>
            </a:r>
          </a:p>
        </p:txBody>
      </p:sp>
      <p:pic>
        <p:nvPicPr>
          <p:cNvPr id="3" name="Picture 2">
            <a:extLst>
              <a:ext uri="{FF2B5EF4-FFF2-40B4-BE49-F238E27FC236}">
                <a16:creationId xmlns:a16="http://schemas.microsoft.com/office/drawing/2014/main" id="{0F770BE0-1096-46F0-C6D4-DBC5B431245E}"/>
              </a:ext>
            </a:extLst>
          </p:cNvPr>
          <p:cNvPicPr>
            <a:picLocks noChangeAspect="1"/>
          </p:cNvPicPr>
          <p:nvPr/>
        </p:nvPicPr>
        <p:blipFill>
          <a:blip r:embed="rId3"/>
          <a:stretch>
            <a:fillRect/>
          </a:stretch>
        </p:blipFill>
        <p:spPr>
          <a:xfrm>
            <a:off x="2463730" y="3534617"/>
            <a:ext cx="6998815" cy="2883658"/>
          </a:xfrm>
          <a:prstGeom prst="rect">
            <a:avLst/>
          </a:prstGeom>
        </p:spPr>
      </p:pic>
    </p:spTree>
    <p:extLst>
      <p:ext uri="{BB962C8B-B14F-4D97-AF65-F5344CB8AC3E}">
        <p14:creationId xmlns:p14="http://schemas.microsoft.com/office/powerpoint/2010/main" val="262134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60123DA1-4076-EFFC-95A4-3DFBBDF2DD9A}"/>
              </a:ext>
            </a:extLst>
          </p:cNvPr>
          <p:cNvSpPr txBox="1">
            <a:spLocks/>
          </p:cNvSpPr>
          <p:nvPr/>
        </p:nvSpPr>
        <p:spPr>
          <a:xfrm>
            <a:off x="5555517" y="4572176"/>
            <a:ext cx="4056133"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100" dirty="0">
                <a:solidFill>
                  <a:srgbClr val="1F576B"/>
                </a:solidFill>
              </a:rPr>
              <a:t>Zdroj: ČSÚ, MF ČR, ČBA</a:t>
            </a:r>
          </a:p>
        </p:txBody>
      </p:sp>
      <p:sp>
        <p:nvSpPr>
          <p:cNvPr id="3" name="TextBox 12">
            <a:extLst>
              <a:ext uri="{FF2B5EF4-FFF2-40B4-BE49-F238E27FC236}">
                <a16:creationId xmlns:a16="http://schemas.microsoft.com/office/drawing/2014/main" id="{434FBD05-EFE6-53A6-D65A-D9377ACC4AC9}"/>
              </a:ext>
            </a:extLst>
          </p:cNvPr>
          <p:cNvSpPr txBox="1"/>
          <p:nvPr/>
        </p:nvSpPr>
        <p:spPr>
          <a:xfrm>
            <a:off x="2019660" y="5328042"/>
            <a:ext cx="9877931" cy="338554"/>
          </a:xfrm>
          <a:prstGeom prst="rect">
            <a:avLst/>
          </a:prstGeom>
          <a:noFill/>
        </p:spPr>
        <p:txBody>
          <a:bodyPr wrap="square" rtlCol="0">
            <a:spAutoFit/>
          </a:bodyPr>
          <a:lstStyle/>
          <a:p>
            <a:pPr marL="285750" indent="-285750">
              <a:spcBef>
                <a:spcPts val="600"/>
              </a:spcBef>
              <a:buClr>
                <a:srgbClr val="007E78"/>
              </a:buClr>
              <a:buSzPct val="150000"/>
              <a:buFont typeface="Arial" panose="020B0604020202020204" pitchFamily="34" charset="0"/>
              <a:buChar char="•"/>
            </a:pPr>
            <a:r>
              <a:rPr lang="cs-CZ" sz="1600" dirty="0">
                <a:solidFill>
                  <a:srgbClr val="0F5969"/>
                </a:solidFill>
                <a:latin typeface="Poppins" panose="00000500000000000000" pitchFamily="2" charset="-18"/>
                <a:cs typeface="Poppins" panose="00000500000000000000" pitchFamily="2" charset="-18"/>
              </a:rPr>
              <a:t>Deficit se v roce 2026 prohlubuje a dluh roste k 45,7 % HDP v roce 2027.</a:t>
            </a:r>
          </a:p>
        </p:txBody>
      </p:sp>
      <p:sp>
        <p:nvSpPr>
          <p:cNvPr id="5" name="Nadpis 3">
            <a:extLst>
              <a:ext uri="{FF2B5EF4-FFF2-40B4-BE49-F238E27FC236}">
                <a16:creationId xmlns:a16="http://schemas.microsoft.com/office/drawing/2014/main" id="{A4BB6F25-F759-E0D8-020E-BE92DFDC0D95}"/>
              </a:ext>
            </a:extLst>
          </p:cNvPr>
          <p:cNvSpPr txBox="1">
            <a:spLocks/>
          </p:cNvSpPr>
          <p:nvPr/>
        </p:nvSpPr>
        <p:spPr>
          <a:xfrm>
            <a:off x="604582" y="571591"/>
            <a:ext cx="11230486" cy="534873"/>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rgbClr val="1F576B"/>
                </a:solidFill>
                <a:latin typeface="Arial" panose="020B0604020202020204" pitchFamily="34" charset="0"/>
                <a:ea typeface="+mj-ea"/>
                <a:cs typeface="+mj-cs"/>
              </a:defRPr>
            </a:lvl1pPr>
          </a:lstStyle>
          <a:p>
            <a:r>
              <a:rPr lang="cs-CZ" dirty="0"/>
              <a:t>VÝVOJ VLÁDNÍHO DEFICITU A ZADLUŽENÍ</a:t>
            </a:r>
          </a:p>
        </p:txBody>
      </p:sp>
      <p:pic>
        <p:nvPicPr>
          <p:cNvPr id="4" name="Picture 3">
            <a:extLst>
              <a:ext uri="{FF2B5EF4-FFF2-40B4-BE49-F238E27FC236}">
                <a16:creationId xmlns:a16="http://schemas.microsoft.com/office/drawing/2014/main" id="{F455123A-DECE-E038-1329-70FA6626EE35}"/>
              </a:ext>
            </a:extLst>
          </p:cNvPr>
          <p:cNvPicPr>
            <a:picLocks noChangeAspect="1"/>
          </p:cNvPicPr>
          <p:nvPr/>
        </p:nvPicPr>
        <p:blipFill>
          <a:blip r:embed="rId3"/>
          <a:stretch>
            <a:fillRect/>
          </a:stretch>
        </p:blipFill>
        <p:spPr>
          <a:xfrm>
            <a:off x="2131913" y="1385246"/>
            <a:ext cx="7602371" cy="3664014"/>
          </a:xfrm>
          <a:prstGeom prst="rect">
            <a:avLst/>
          </a:prstGeom>
        </p:spPr>
      </p:pic>
    </p:spTree>
    <p:extLst>
      <p:ext uri="{BB962C8B-B14F-4D97-AF65-F5344CB8AC3E}">
        <p14:creationId xmlns:p14="http://schemas.microsoft.com/office/powerpoint/2010/main" val="521126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13" name="TextovéPole 2">
            <a:extLst>
              <a:ext uri="{FF2B5EF4-FFF2-40B4-BE49-F238E27FC236}">
                <a16:creationId xmlns:a16="http://schemas.microsoft.com/office/drawing/2014/main" id="{7D1BBE44-5764-1566-5701-7088F3101B06}"/>
              </a:ext>
            </a:extLst>
          </p:cNvPr>
          <p:cNvSpPr txBox="1"/>
          <p:nvPr/>
        </p:nvSpPr>
        <p:spPr>
          <a:xfrm>
            <a:off x="609601" y="469227"/>
            <a:ext cx="10105291" cy="461665"/>
          </a:xfrm>
          <a:prstGeom prst="rect">
            <a:avLst/>
          </a:prstGeom>
          <a:noFill/>
        </p:spPr>
        <p:txBody>
          <a:bodyPr wrap="square" rtlCol="0">
            <a:spAutoFit/>
          </a:bodyPr>
          <a:lstStyle/>
          <a:p>
            <a:r>
              <a:rPr lang="cs-CZ" sz="2400" b="1" dirty="0">
                <a:solidFill>
                  <a:srgbClr val="FF0000"/>
                </a:solidFill>
              </a:rPr>
              <a:t>Anketa ČBA</a:t>
            </a:r>
            <a:r>
              <a:rPr lang="cs-CZ" sz="2400" b="1" dirty="0">
                <a:solidFill>
                  <a:srgbClr val="0F5969"/>
                </a:solidFill>
              </a:rPr>
              <a:t>: Potenciální růst české ekonomiky? </a:t>
            </a:r>
            <a:endParaRPr lang="cs-CZ" sz="1600" dirty="0">
              <a:solidFill>
                <a:srgbClr val="0F5969"/>
              </a:solidFill>
            </a:endParaRPr>
          </a:p>
        </p:txBody>
      </p:sp>
      <p:sp>
        <p:nvSpPr>
          <p:cNvPr id="9" name="Oval 8">
            <a:extLst>
              <a:ext uri="{FF2B5EF4-FFF2-40B4-BE49-F238E27FC236}">
                <a16:creationId xmlns:a16="http://schemas.microsoft.com/office/drawing/2014/main" id="{0AA749FF-369A-7C67-40C3-EE21E78CE38D}"/>
              </a:ext>
            </a:extLst>
          </p:cNvPr>
          <p:cNvSpPr/>
          <p:nvPr/>
        </p:nvSpPr>
        <p:spPr>
          <a:xfrm>
            <a:off x="11178540" y="3947378"/>
            <a:ext cx="590844" cy="708442"/>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solidFill>
              </a:ln>
              <a:solidFill>
                <a:schemeClr val="bg1"/>
              </a:solidFill>
            </a:endParaRPr>
          </a:p>
        </p:txBody>
      </p:sp>
      <p:sp>
        <p:nvSpPr>
          <p:cNvPr id="3" name="TextBox 12">
            <a:extLst>
              <a:ext uri="{FF2B5EF4-FFF2-40B4-BE49-F238E27FC236}">
                <a16:creationId xmlns:a16="http://schemas.microsoft.com/office/drawing/2014/main" id="{85CCCE05-4438-0F3C-B5DB-EEF09324A0C1}"/>
              </a:ext>
            </a:extLst>
          </p:cNvPr>
          <p:cNvSpPr txBox="1"/>
          <p:nvPr/>
        </p:nvSpPr>
        <p:spPr>
          <a:xfrm>
            <a:off x="836961" y="1378292"/>
            <a:ext cx="9877931" cy="1554272"/>
          </a:xfrm>
          <a:prstGeom prst="rect">
            <a:avLst/>
          </a:prstGeom>
          <a:noFill/>
        </p:spPr>
        <p:txBody>
          <a:bodyPr wrap="square" rtlCol="0">
            <a:spAutoFit/>
          </a:bodyPr>
          <a:lstStyle/>
          <a:p>
            <a:pPr marL="285750" indent="-285750">
              <a:spcBef>
                <a:spcPts val="600"/>
              </a:spcBef>
              <a:buClr>
                <a:srgbClr val="007E78"/>
              </a:buClr>
              <a:buSzPct val="150000"/>
              <a:buFont typeface="Arial" panose="020B0604020202020204" pitchFamily="34" charset="0"/>
              <a:buChar char="•"/>
            </a:pPr>
            <a:r>
              <a:rPr lang="cs-CZ" sz="2000" dirty="0" err="1">
                <a:solidFill>
                  <a:srgbClr val="0F5969"/>
                </a:solidFill>
                <a:latin typeface="Poppins" panose="00000500000000000000" pitchFamily="2" charset="-18"/>
                <a:cs typeface="Poppins" panose="00000500000000000000" pitchFamily="2" charset="-18"/>
              </a:rPr>
              <a:t>Panelisté</a:t>
            </a:r>
            <a:r>
              <a:rPr lang="cs-CZ" sz="2000" dirty="0">
                <a:solidFill>
                  <a:srgbClr val="0F5969"/>
                </a:solidFill>
                <a:latin typeface="Poppins" panose="00000500000000000000" pitchFamily="2" charset="-18"/>
                <a:cs typeface="Poppins" panose="00000500000000000000" pitchFamily="2" charset="-18"/>
              </a:rPr>
              <a:t> jej v průměru pro tento rok odhadují okolo 2,4 % meziročně</a:t>
            </a:r>
          </a:p>
          <a:p>
            <a:pPr marL="285750" indent="-285750">
              <a:spcBef>
                <a:spcPts val="600"/>
              </a:spcBef>
              <a:buClr>
                <a:srgbClr val="007E78"/>
              </a:buClr>
              <a:buSzPct val="150000"/>
              <a:buFont typeface="Arial" panose="020B0604020202020204" pitchFamily="34" charset="0"/>
              <a:buChar char="•"/>
            </a:pPr>
            <a:r>
              <a:rPr lang="cs-CZ" sz="2000" dirty="0">
                <a:solidFill>
                  <a:srgbClr val="0F5969"/>
                </a:solidFill>
                <a:latin typeface="Poppins" panose="00000500000000000000" pitchFamily="2" charset="-18"/>
                <a:cs typeface="Poppins" panose="00000500000000000000" pitchFamily="2" charset="-18"/>
              </a:rPr>
              <a:t>Polovina jejich odhadů je v rozmezí 2,2 – 2,5 %. </a:t>
            </a:r>
          </a:p>
          <a:p>
            <a:pPr marL="285750" indent="-285750">
              <a:spcBef>
                <a:spcPts val="600"/>
              </a:spcBef>
              <a:buClr>
                <a:srgbClr val="007E78"/>
              </a:buClr>
              <a:buSzPct val="150000"/>
              <a:buFont typeface="Arial" panose="020B0604020202020204" pitchFamily="34" charset="0"/>
              <a:buChar char="•"/>
            </a:pPr>
            <a:r>
              <a:rPr lang="cs-CZ" sz="2000" dirty="0">
                <a:solidFill>
                  <a:srgbClr val="0F5969"/>
                </a:solidFill>
                <a:latin typeface="Poppins" panose="00000500000000000000" pitchFamily="2" charset="-18"/>
                <a:cs typeface="Poppins" panose="00000500000000000000" pitchFamily="2" charset="-18"/>
              </a:rPr>
              <a:t>Očekávají jeho mírné zrychlení na 2,5 %. </a:t>
            </a:r>
          </a:p>
          <a:p>
            <a:pPr marL="285750" indent="-285750">
              <a:spcBef>
                <a:spcPts val="600"/>
              </a:spcBef>
              <a:buClr>
                <a:srgbClr val="007E78"/>
              </a:buClr>
              <a:buSzPct val="150000"/>
              <a:buFont typeface="Arial" panose="020B0604020202020204" pitchFamily="34" charset="0"/>
              <a:buChar char="•"/>
            </a:pPr>
            <a:r>
              <a:rPr lang="cs-CZ" sz="2000" dirty="0">
                <a:solidFill>
                  <a:srgbClr val="0F5969"/>
                </a:solidFill>
                <a:latin typeface="Poppins" panose="00000500000000000000" pitchFamily="2" charset="-18"/>
                <a:cs typeface="Poppins" panose="00000500000000000000" pitchFamily="2" charset="-18"/>
              </a:rPr>
              <a:t>To je nepatrně o 0,1 </a:t>
            </a:r>
            <a:r>
              <a:rPr lang="cs-CZ" sz="2000" dirty="0" err="1">
                <a:solidFill>
                  <a:srgbClr val="0F5969"/>
                </a:solidFill>
                <a:latin typeface="Poppins" panose="00000500000000000000" pitchFamily="2" charset="-18"/>
                <a:cs typeface="Poppins" panose="00000500000000000000" pitchFamily="2" charset="-18"/>
              </a:rPr>
              <a:t>p.b</a:t>
            </a:r>
            <a:r>
              <a:rPr lang="cs-CZ" sz="2000" dirty="0">
                <a:solidFill>
                  <a:srgbClr val="0F5969"/>
                </a:solidFill>
                <a:latin typeface="Poppins" panose="00000500000000000000" pitchFamily="2" charset="-18"/>
                <a:cs typeface="Poppins" panose="00000500000000000000" pitchFamily="2" charset="-18"/>
              </a:rPr>
              <a:t>. výše než odhad pro rok 2027 z léta minulého roku. </a:t>
            </a:r>
          </a:p>
        </p:txBody>
      </p:sp>
    </p:spTree>
    <p:extLst>
      <p:ext uri="{BB962C8B-B14F-4D97-AF65-F5344CB8AC3E}">
        <p14:creationId xmlns:p14="http://schemas.microsoft.com/office/powerpoint/2010/main" val="457907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42682" y="562066"/>
            <a:ext cx="11230486" cy="534873"/>
          </a:xfrm>
        </p:spPr>
        <p:txBody>
          <a:bodyPr>
            <a:normAutofit/>
          </a:bodyPr>
          <a:lstStyle/>
          <a:p>
            <a:r>
              <a:rPr lang="cs-CZ" dirty="0"/>
              <a:t>VÝVOJ VKLADŮ A ÚVĚROVÉ EMISE</a:t>
            </a:r>
          </a:p>
        </p:txBody>
      </p:sp>
      <p:sp>
        <p:nvSpPr>
          <p:cNvPr id="2" name="Nadpis 3">
            <a:extLst>
              <a:ext uri="{FF2B5EF4-FFF2-40B4-BE49-F238E27FC236}">
                <a16:creationId xmlns:a16="http://schemas.microsoft.com/office/drawing/2014/main" id="{509A4CDB-B10B-F888-AA7C-0F29DA9774D7}"/>
              </a:ext>
            </a:extLst>
          </p:cNvPr>
          <p:cNvSpPr txBox="1">
            <a:spLocks/>
          </p:cNvSpPr>
          <p:nvPr/>
        </p:nvSpPr>
        <p:spPr>
          <a:xfrm>
            <a:off x="781050" y="1192957"/>
            <a:ext cx="10637227" cy="1725082"/>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50000"/>
              </a:lnSpc>
              <a:buFontTx/>
              <a:buChar char="-"/>
            </a:pPr>
            <a:r>
              <a:rPr lang="cs-CZ" sz="2300" dirty="0">
                <a:latin typeface="Poppins" panose="00000500000000000000" pitchFamily="2" charset="-18"/>
                <a:cs typeface="Poppins" panose="00000500000000000000" pitchFamily="2" charset="-18"/>
              </a:rPr>
              <a:t>do celkové dynamiky se odráží nejen soustavně silné objemy nově sjednaných úvěrů na bydlení, ale i výrazné oživení nových úvěrů pro korporátní sektor</a:t>
            </a:r>
          </a:p>
        </p:txBody>
      </p:sp>
      <p:pic>
        <p:nvPicPr>
          <p:cNvPr id="3" name="Picture 2">
            <a:extLst>
              <a:ext uri="{FF2B5EF4-FFF2-40B4-BE49-F238E27FC236}">
                <a16:creationId xmlns:a16="http://schemas.microsoft.com/office/drawing/2014/main" id="{AB849E29-85D5-500B-CAE5-848834E009FB}"/>
              </a:ext>
            </a:extLst>
          </p:cNvPr>
          <p:cNvPicPr>
            <a:picLocks noChangeAspect="1"/>
          </p:cNvPicPr>
          <p:nvPr/>
        </p:nvPicPr>
        <p:blipFill>
          <a:blip r:embed="rId3"/>
          <a:stretch>
            <a:fillRect/>
          </a:stretch>
        </p:blipFill>
        <p:spPr>
          <a:xfrm>
            <a:off x="642682" y="3187215"/>
            <a:ext cx="11092118" cy="3108719"/>
          </a:xfrm>
          <a:prstGeom prst="rect">
            <a:avLst/>
          </a:prstGeom>
        </p:spPr>
      </p:pic>
    </p:spTree>
    <p:extLst>
      <p:ext uri="{BB962C8B-B14F-4D97-AF65-F5344CB8AC3E}">
        <p14:creationId xmlns:p14="http://schemas.microsoft.com/office/powerpoint/2010/main" val="303783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514671" y="447667"/>
            <a:ext cx="8605665" cy="533061"/>
          </a:xfrm>
        </p:spPr>
        <p:txBody>
          <a:bodyPr>
            <a:normAutofit/>
          </a:bodyPr>
          <a:lstStyle/>
          <a:p>
            <a:r>
              <a:rPr lang="cs-CZ" dirty="0"/>
              <a:t>MAKROEKONOMICKÁ PROGNÓZA ČBA</a:t>
            </a:r>
          </a:p>
        </p:txBody>
      </p:sp>
      <p:sp>
        <p:nvSpPr>
          <p:cNvPr id="8" name="TextovéPole 7">
            <a:extLst>
              <a:ext uri="{FF2B5EF4-FFF2-40B4-BE49-F238E27FC236}">
                <a16:creationId xmlns:a16="http://schemas.microsoft.com/office/drawing/2014/main" id="{E11A2B7C-BA33-FE13-3658-48ECB288F16C}"/>
              </a:ext>
            </a:extLst>
          </p:cNvPr>
          <p:cNvSpPr txBox="1"/>
          <p:nvPr/>
        </p:nvSpPr>
        <p:spPr>
          <a:xfrm>
            <a:off x="1371760" y="4420760"/>
            <a:ext cx="2592288" cy="1016102"/>
          </a:xfrm>
          <a:prstGeom prst="rect">
            <a:avLst/>
          </a:prstGeom>
        </p:spPr>
        <p:txBody>
          <a:bodyPr vert="horz" wrap="non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Pavel Sobíšek</a:t>
            </a:r>
            <a:b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br>
            <a:r>
              <a:rPr lang="cs-CZ" sz="1700" spc="40" dirty="0">
                <a:solidFill>
                  <a:prstClr val="white"/>
                </a:solidFill>
                <a:latin typeface="Poppins" panose="00000500000000000000" pitchFamily="2" charset="-18"/>
                <a:cs typeface="Poppins" panose="00000500000000000000" pitchFamily="2" charset="-18"/>
              </a:rPr>
              <a:t>Hlavní ekonom</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UniCredit Bank</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pic>
        <p:nvPicPr>
          <p:cNvPr id="15" name="Obrázek 14">
            <a:extLst>
              <a:ext uri="{FF2B5EF4-FFF2-40B4-BE49-F238E27FC236}">
                <a16:creationId xmlns:a16="http://schemas.microsoft.com/office/drawing/2014/main" id="{5D1F5A84-006A-10D2-0251-E397A5907A96}"/>
              </a:ext>
            </a:extLst>
          </p:cNvPr>
          <p:cNvPicPr>
            <a:picLocks noChangeAspect="1"/>
          </p:cNvPicPr>
          <p:nvPr/>
        </p:nvPicPr>
        <p:blipFill>
          <a:blip r:embed="rId3"/>
          <a:srcRect l="967" t="1205" r="1429" b="1704"/>
          <a:stretch/>
        </p:blipFill>
        <p:spPr>
          <a:xfrm>
            <a:off x="1331793" y="1380281"/>
            <a:ext cx="2676235" cy="2750394"/>
          </a:xfrm>
          <a:prstGeom prst="rect">
            <a:avLst/>
          </a:prstGeom>
        </p:spPr>
      </p:pic>
      <p:sp>
        <p:nvSpPr>
          <p:cNvPr id="2" name="TextovéPole 1">
            <a:extLst>
              <a:ext uri="{FF2B5EF4-FFF2-40B4-BE49-F238E27FC236}">
                <a16:creationId xmlns:a16="http://schemas.microsoft.com/office/drawing/2014/main" id="{D76BFED7-5EAF-508E-BD12-D21D466A5BC9}"/>
              </a:ext>
            </a:extLst>
          </p:cNvPr>
          <p:cNvSpPr txBox="1"/>
          <p:nvPr/>
        </p:nvSpPr>
        <p:spPr>
          <a:xfrm>
            <a:off x="4524110" y="4420760"/>
            <a:ext cx="3118441" cy="1016102"/>
          </a:xfrm>
          <a:prstGeom prst="rect">
            <a:avLst/>
          </a:prstGeom>
        </p:spPr>
        <p:txBody>
          <a:bodyPr vert="horz" wrap="non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Jaromír Šindel</a:t>
            </a:r>
            <a:b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br>
            <a:r>
              <a:rPr lang="cs-CZ" sz="1700" spc="40" dirty="0">
                <a:solidFill>
                  <a:prstClr val="white"/>
                </a:solidFill>
                <a:latin typeface="Poppins" panose="00000500000000000000" pitchFamily="2" charset="-18"/>
                <a:cs typeface="Poppins" panose="00000500000000000000" pitchFamily="2" charset="-18"/>
              </a:rPr>
              <a:t>Hlavní ekonom</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Česká bankovní asociace</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pic>
        <p:nvPicPr>
          <p:cNvPr id="6" name="Obrázek 5">
            <a:extLst>
              <a:ext uri="{FF2B5EF4-FFF2-40B4-BE49-F238E27FC236}">
                <a16:creationId xmlns:a16="http://schemas.microsoft.com/office/drawing/2014/main" id="{ED5ED652-E196-A556-6678-76C33FC174AE}"/>
              </a:ext>
            </a:extLst>
          </p:cNvPr>
          <p:cNvPicPr>
            <a:picLocks noChangeAspect="1"/>
          </p:cNvPicPr>
          <p:nvPr/>
        </p:nvPicPr>
        <p:blipFill>
          <a:blip r:embed="rId4"/>
          <a:srcRect l="8971" t="5208" r="11274" b="8093"/>
          <a:stretch/>
        </p:blipFill>
        <p:spPr>
          <a:xfrm>
            <a:off x="4697881" y="1341228"/>
            <a:ext cx="2768936" cy="2809300"/>
          </a:xfrm>
          <a:prstGeom prst="rect">
            <a:avLst/>
          </a:prstGeom>
        </p:spPr>
      </p:pic>
      <p:pic>
        <p:nvPicPr>
          <p:cNvPr id="5" name="Obrázek 16">
            <a:extLst>
              <a:ext uri="{FF2B5EF4-FFF2-40B4-BE49-F238E27FC236}">
                <a16:creationId xmlns:a16="http://schemas.microsoft.com/office/drawing/2014/main" id="{D106ED54-E601-E1F1-3E85-6E54781ADF05}"/>
              </a:ext>
            </a:extLst>
          </p:cNvPr>
          <p:cNvPicPr>
            <a:picLocks noChangeAspect="1"/>
          </p:cNvPicPr>
          <p:nvPr/>
        </p:nvPicPr>
        <p:blipFill>
          <a:blip r:embed="rId5"/>
          <a:stretch>
            <a:fillRect/>
          </a:stretch>
        </p:blipFill>
        <p:spPr>
          <a:xfrm>
            <a:off x="8187893" y="1351469"/>
            <a:ext cx="2677153" cy="2788041"/>
          </a:xfrm>
          <a:prstGeom prst="rect">
            <a:avLst/>
          </a:prstGeom>
        </p:spPr>
      </p:pic>
      <p:sp>
        <p:nvSpPr>
          <p:cNvPr id="7" name="TextovéPole 7">
            <a:extLst>
              <a:ext uri="{FF2B5EF4-FFF2-40B4-BE49-F238E27FC236}">
                <a16:creationId xmlns:a16="http://schemas.microsoft.com/office/drawing/2014/main" id="{4FEEE57B-F76C-435F-0C6C-A3A33FD38BC9}"/>
              </a:ext>
            </a:extLst>
          </p:cNvPr>
          <p:cNvSpPr txBox="1"/>
          <p:nvPr/>
        </p:nvSpPr>
        <p:spPr>
          <a:xfrm>
            <a:off x="8220945" y="4432611"/>
            <a:ext cx="2602733" cy="1008482"/>
          </a:xfrm>
          <a:prstGeom prst="rect">
            <a:avLst/>
          </a:prstGeom>
        </p:spPr>
        <p:txBody>
          <a:bodyPr vert="horz"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Jan Vejmělek</a:t>
            </a:r>
            <a:endParaRPr lang="cs-CZ" sz="2000" spc="40" dirty="0">
              <a:solidFill>
                <a:prstClr val="white"/>
              </a:solidFill>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Hlavní ekonom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70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Komerční Banka</a:t>
            </a:r>
          </a:p>
        </p:txBody>
      </p:sp>
    </p:spTree>
    <p:extLst>
      <p:ext uri="{BB962C8B-B14F-4D97-AF65-F5344CB8AC3E}">
        <p14:creationId xmlns:p14="http://schemas.microsoft.com/office/powerpoint/2010/main" val="4083986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EEF1B-A340-5DFA-A192-B4D167B5B3F4}"/>
            </a:ext>
          </a:extLst>
        </p:cNvPr>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BB1B3D58-1A61-3107-734D-FE81FBFCB068}"/>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8" name="TextovéPole 7">
            <a:extLst>
              <a:ext uri="{FF2B5EF4-FFF2-40B4-BE49-F238E27FC236}">
                <a16:creationId xmlns:a16="http://schemas.microsoft.com/office/drawing/2014/main" id="{9A099085-FC1E-D3DC-842C-34349D10E2A5}"/>
              </a:ext>
            </a:extLst>
          </p:cNvPr>
          <p:cNvSpPr txBox="1"/>
          <p:nvPr/>
        </p:nvSpPr>
        <p:spPr>
          <a:xfrm>
            <a:off x="502920" y="655195"/>
            <a:ext cx="10903634" cy="646331"/>
          </a:xfrm>
          <a:prstGeom prst="rect">
            <a:avLst/>
          </a:prstGeom>
          <a:noFill/>
        </p:spPr>
        <p:txBody>
          <a:bodyPr wrap="square" rtlCol="0">
            <a:spAutoFit/>
          </a:bodyPr>
          <a:lstStyle/>
          <a:p>
            <a:r>
              <a:rPr lang="cs-CZ" b="1" dirty="0">
                <a:solidFill>
                  <a:srgbClr val="0F5969"/>
                </a:solidFill>
                <a:latin typeface="Poppins" panose="00000500000000000000" pitchFamily="2" charset="-18"/>
                <a:cs typeface="Poppins" panose="00000500000000000000" pitchFamily="2" charset="-18"/>
              </a:rPr>
              <a:t>Rozdílná dynamika úvěrů dle segmentu odráží složení růstu ekonomiky, ale čekáme sblížení na horizontu predikce</a:t>
            </a:r>
            <a:endParaRPr lang="cs-CZ" b="1" dirty="0">
              <a:solidFill>
                <a:srgbClr val="FF0000"/>
              </a:solidFill>
              <a:latin typeface="Poppins" panose="00000500000000000000" pitchFamily="2" charset="-18"/>
              <a:cs typeface="Poppins" panose="00000500000000000000" pitchFamily="2" charset="-18"/>
            </a:endParaRPr>
          </a:p>
        </p:txBody>
      </p:sp>
      <p:sp>
        <p:nvSpPr>
          <p:cNvPr id="12" name="Zástupný symbol pro datum 4">
            <a:extLst>
              <a:ext uri="{FF2B5EF4-FFF2-40B4-BE49-F238E27FC236}">
                <a16:creationId xmlns:a16="http://schemas.microsoft.com/office/drawing/2014/main" id="{B4804570-77C4-4324-D69D-B0E3A18FD44A}"/>
              </a:ext>
            </a:extLst>
          </p:cNvPr>
          <p:cNvSpPr txBox="1">
            <a:spLocks/>
          </p:cNvSpPr>
          <p:nvPr/>
        </p:nvSpPr>
        <p:spPr>
          <a:xfrm>
            <a:off x="6562315" y="6144013"/>
            <a:ext cx="501591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rgbClr val="1F576B"/>
                </a:solidFill>
              </a:rPr>
              <a:t>Zdroj: ČNB, ČBA</a:t>
            </a:r>
          </a:p>
        </p:txBody>
      </p:sp>
      <p:pic>
        <p:nvPicPr>
          <p:cNvPr id="3" name="Picture 2">
            <a:extLst>
              <a:ext uri="{FF2B5EF4-FFF2-40B4-BE49-F238E27FC236}">
                <a16:creationId xmlns:a16="http://schemas.microsoft.com/office/drawing/2014/main" id="{F0389FFD-74FB-5FE6-BE43-7B98A7DD6A8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0674" y="1587508"/>
            <a:ext cx="5368341" cy="3977046"/>
          </a:xfrm>
          <a:prstGeom prst="rect">
            <a:avLst/>
          </a:prstGeom>
          <a:noFill/>
        </p:spPr>
      </p:pic>
      <p:pic>
        <p:nvPicPr>
          <p:cNvPr id="4" name="Picture 3">
            <a:extLst>
              <a:ext uri="{FF2B5EF4-FFF2-40B4-BE49-F238E27FC236}">
                <a16:creationId xmlns:a16="http://schemas.microsoft.com/office/drawing/2014/main" id="{0FB4F77E-6BD0-45B9-6715-90B7C367984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08431" y="1587509"/>
            <a:ext cx="5775569" cy="4036453"/>
          </a:xfrm>
          <a:prstGeom prst="rect">
            <a:avLst/>
          </a:prstGeom>
          <a:noFill/>
        </p:spPr>
      </p:pic>
    </p:spTree>
    <p:extLst>
      <p:ext uri="{BB962C8B-B14F-4D97-AF65-F5344CB8AC3E}">
        <p14:creationId xmlns:p14="http://schemas.microsoft.com/office/powerpoint/2010/main" val="1398022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87706-0F7C-5B54-6368-8797443BAB0F}"/>
            </a:ext>
          </a:extLst>
        </p:cNvPr>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22AB35AC-848E-176D-7B8D-A7DFB629CF62}"/>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8" name="TextovéPole 7">
            <a:extLst>
              <a:ext uri="{FF2B5EF4-FFF2-40B4-BE49-F238E27FC236}">
                <a16:creationId xmlns:a16="http://schemas.microsoft.com/office/drawing/2014/main" id="{F9CD9F93-7A27-7E04-3C47-38DA58B2E77E}"/>
              </a:ext>
            </a:extLst>
          </p:cNvPr>
          <p:cNvSpPr txBox="1"/>
          <p:nvPr/>
        </p:nvSpPr>
        <p:spPr>
          <a:xfrm>
            <a:off x="502920" y="655195"/>
            <a:ext cx="10903634" cy="369332"/>
          </a:xfrm>
          <a:prstGeom prst="rect">
            <a:avLst/>
          </a:prstGeom>
          <a:noFill/>
        </p:spPr>
        <p:txBody>
          <a:bodyPr wrap="square" rtlCol="0">
            <a:spAutoFit/>
          </a:bodyPr>
          <a:lstStyle/>
          <a:p>
            <a:r>
              <a:rPr lang="cs-CZ" b="1" dirty="0">
                <a:solidFill>
                  <a:srgbClr val="0F5969"/>
                </a:solidFill>
                <a:latin typeface="Poppins" panose="00000500000000000000" pitchFamily="2" charset="-18"/>
                <a:cs typeface="Poppins" panose="00000500000000000000" pitchFamily="2" charset="-18"/>
              </a:rPr>
              <a:t>A jak je to se stavem? Fokus na úvěry nefinančním podnikům</a:t>
            </a:r>
            <a:endParaRPr lang="cs-CZ" b="1" dirty="0">
              <a:solidFill>
                <a:srgbClr val="FF0000"/>
              </a:solidFill>
              <a:latin typeface="Poppins" panose="00000500000000000000" pitchFamily="2" charset="-18"/>
              <a:cs typeface="Poppins" panose="00000500000000000000" pitchFamily="2" charset="-18"/>
            </a:endParaRPr>
          </a:p>
        </p:txBody>
      </p:sp>
      <p:sp>
        <p:nvSpPr>
          <p:cNvPr id="12" name="Zástupný symbol pro datum 4">
            <a:extLst>
              <a:ext uri="{FF2B5EF4-FFF2-40B4-BE49-F238E27FC236}">
                <a16:creationId xmlns:a16="http://schemas.microsoft.com/office/drawing/2014/main" id="{1142F842-9C11-0C64-A835-283754C927C6}"/>
              </a:ext>
            </a:extLst>
          </p:cNvPr>
          <p:cNvSpPr txBox="1">
            <a:spLocks/>
          </p:cNvSpPr>
          <p:nvPr/>
        </p:nvSpPr>
        <p:spPr>
          <a:xfrm>
            <a:off x="6562315" y="6144013"/>
            <a:ext cx="501591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rgbClr val="1F576B"/>
                </a:solidFill>
              </a:rPr>
              <a:t>Zdroj: ČNB, ČBA</a:t>
            </a:r>
          </a:p>
        </p:txBody>
      </p:sp>
      <p:pic>
        <p:nvPicPr>
          <p:cNvPr id="5" name="Picture 4">
            <a:extLst>
              <a:ext uri="{FF2B5EF4-FFF2-40B4-BE49-F238E27FC236}">
                <a16:creationId xmlns:a16="http://schemas.microsoft.com/office/drawing/2014/main" id="{F47CA7EC-5734-C011-FF13-7497C978BE0E}"/>
              </a:ext>
            </a:extLst>
          </p:cNvPr>
          <p:cNvPicPr>
            <a:picLocks noChangeAspect="1"/>
          </p:cNvPicPr>
          <p:nvPr/>
        </p:nvPicPr>
        <p:blipFill>
          <a:blip r:embed="rId3"/>
          <a:stretch>
            <a:fillRect/>
          </a:stretch>
        </p:blipFill>
        <p:spPr>
          <a:xfrm>
            <a:off x="638564" y="1605909"/>
            <a:ext cx="5316173" cy="3505504"/>
          </a:xfrm>
          <a:prstGeom prst="rect">
            <a:avLst/>
          </a:prstGeom>
        </p:spPr>
      </p:pic>
      <p:pic>
        <p:nvPicPr>
          <p:cNvPr id="6" name="Picture 5">
            <a:extLst>
              <a:ext uri="{FF2B5EF4-FFF2-40B4-BE49-F238E27FC236}">
                <a16:creationId xmlns:a16="http://schemas.microsoft.com/office/drawing/2014/main" id="{8DE33757-F738-FE28-1E54-10DC8ED7E66E}"/>
              </a:ext>
            </a:extLst>
          </p:cNvPr>
          <p:cNvPicPr>
            <a:picLocks noChangeAspect="1"/>
          </p:cNvPicPr>
          <p:nvPr/>
        </p:nvPicPr>
        <p:blipFill>
          <a:blip r:embed="rId4"/>
          <a:stretch>
            <a:fillRect/>
          </a:stretch>
        </p:blipFill>
        <p:spPr>
          <a:xfrm>
            <a:off x="6262059" y="1605909"/>
            <a:ext cx="5316173" cy="3505504"/>
          </a:xfrm>
          <a:prstGeom prst="rect">
            <a:avLst/>
          </a:prstGeom>
        </p:spPr>
      </p:pic>
    </p:spTree>
    <p:extLst>
      <p:ext uri="{BB962C8B-B14F-4D97-AF65-F5344CB8AC3E}">
        <p14:creationId xmlns:p14="http://schemas.microsoft.com/office/powerpoint/2010/main" val="2026490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794D3-6198-FD87-A543-117F4881E1FF}"/>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88F6D8D7-946A-CC25-EE85-F7DDD661ECC9}"/>
              </a:ext>
            </a:extLst>
          </p:cNvPr>
          <p:cNvSpPr>
            <a:spLocks noGrp="1"/>
          </p:cNvSpPr>
          <p:nvPr>
            <p:ph type="title"/>
          </p:nvPr>
        </p:nvSpPr>
        <p:spPr>
          <a:xfrm>
            <a:off x="642682" y="562066"/>
            <a:ext cx="11230486" cy="534873"/>
          </a:xfrm>
        </p:spPr>
        <p:txBody>
          <a:bodyPr>
            <a:normAutofit/>
          </a:bodyPr>
          <a:lstStyle/>
          <a:p>
            <a:r>
              <a:rPr lang="cs-CZ" dirty="0"/>
              <a:t>MEZINÁRODNÍ SROVNÁNÍ</a:t>
            </a:r>
          </a:p>
        </p:txBody>
      </p:sp>
      <p:sp>
        <p:nvSpPr>
          <p:cNvPr id="12" name="Nadpis 3">
            <a:extLst>
              <a:ext uri="{FF2B5EF4-FFF2-40B4-BE49-F238E27FC236}">
                <a16:creationId xmlns:a16="http://schemas.microsoft.com/office/drawing/2014/main" id="{D2CE9F95-324B-ACD6-DB22-D188218F5E6B}"/>
              </a:ext>
            </a:extLst>
          </p:cNvPr>
          <p:cNvSpPr txBox="1">
            <a:spLocks/>
          </p:cNvSpPr>
          <p:nvPr/>
        </p:nvSpPr>
        <p:spPr>
          <a:xfrm>
            <a:off x="677274" y="829502"/>
            <a:ext cx="11161302" cy="160571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spcAft>
                <a:spcPts val="1200"/>
              </a:spcAft>
              <a:buFontTx/>
              <a:buChar char="-"/>
            </a:pPr>
            <a:r>
              <a:rPr lang="cs-CZ" sz="2000" b="0" dirty="0">
                <a:latin typeface="Poppins" panose="00000500000000000000" pitchFamily="2" charset="-18"/>
                <a:cs typeface="Poppins" panose="00000500000000000000" pitchFamily="2" charset="-18"/>
              </a:rPr>
              <a:t>solidní a rezistentní trajektorie růstu české ekonomiky</a:t>
            </a:r>
          </a:p>
          <a:p>
            <a:pPr marL="342900" indent="-342900">
              <a:spcAft>
                <a:spcPts val="1200"/>
              </a:spcAft>
              <a:buFontTx/>
              <a:buChar char="-"/>
            </a:pPr>
            <a:r>
              <a:rPr lang="cs-CZ" sz="2000" b="0" dirty="0">
                <a:latin typeface="Poppins" panose="00000500000000000000" pitchFamily="2" charset="-18"/>
                <a:cs typeface="Poppins" panose="00000500000000000000" pitchFamily="2" charset="-18"/>
              </a:rPr>
              <a:t>nižší inflace a fiskální deficit než ve většině regionu</a:t>
            </a:r>
          </a:p>
        </p:txBody>
      </p:sp>
      <p:sp>
        <p:nvSpPr>
          <p:cNvPr id="13" name="Zástupný symbol pro datum 4">
            <a:extLst>
              <a:ext uri="{FF2B5EF4-FFF2-40B4-BE49-F238E27FC236}">
                <a16:creationId xmlns:a16="http://schemas.microsoft.com/office/drawing/2014/main" id="{13E67351-0CAF-772B-3D6F-82DC5D13D67B}"/>
              </a:ext>
            </a:extLst>
          </p:cNvPr>
          <p:cNvSpPr txBox="1">
            <a:spLocks/>
          </p:cNvSpPr>
          <p:nvPr/>
        </p:nvSpPr>
        <p:spPr>
          <a:xfrm>
            <a:off x="5486830" y="6209713"/>
            <a:ext cx="5872719"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chemeClr val="bg1"/>
                </a:solidFill>
              </a:rPr>
              <a:t>Pramen: </a:t>
            </a:r>
            <a:r>
              <a:rPr lang="cs-CZ" sz="1400" dirty="0" err="1">
                <a:solidFill>
                  <a:schemeClr val="bg1"/>
                </a:solidFill>
              </a:rPr>
              <a:t>Macrobond</a:t>
            </a:r>
            <a:r>
              <a:rPr lang="cs-CZ" sz="1400" dirty="0">
                <a:solidFill>
                  <a:schemeClr val="bg1"/>
                </a:solidFill>
              </a:rPr>
              <a:t>, Consensus </a:t>
            </a:r>
            <a:r>
              <a:rPr lang="cs-CZ" sz="1400" dirty="0" err="1">
                <a:solidFill>
                  <a:schemeClr val="bg1"/>
                </a:solidFill>
              </a:rPr>
              <a:t>Economics,Prognóza</a:t>
            </a:r>
            <a:r>
              <a:rPr lang="cs-CZ" sz="1400" dirty="0">
                <a:solidFill>
                  <a:schemeClr val="bg1"/>
                </a:solidFill>
              </a:rPr>
              <a:t> ČBA </a:t>
            </a:r>
          </a:p>
        </p:txBody>
      </p:sp>
      <p:pic>
        <p:nvPicPr>
          <p:cNvPr id="2" name="Picture 1">
            <a:extLst>
              <a:ext uri="{FF2B5EF4-FFF2-40B4-BE49-F238E27FC236}">
                <a16:creationId xmlns:a16="http://schemas.microsoft.com/office/drawing/2014/main" id="{710610F8-0A9A-8B78-B240-C90790D678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1914" y="2768278"/>
            <a:ext cx="4948113" cy="3325132"/>
          </a:xfrm>
          <a:prstGeom prst="rect">
            <a:avLst/>
          </a:prstGeom>
          <a:noFill/>
        </p:spPr>
      </p:pic>
      <p:pic>
        <p:nvPicPr>
          <p:cNvPr id="6" name="Picture 5">
            <a:extLst>
              <a:ext uri="{FF2B5EF4-FFF2-40B4-BE49-F238E27FC236}">
                <a16:creationId xmlns:a16="http://schemas.microsoft.com/office/drawing/2014/main" id="{22A337CB-89D5-0FC7-2DE9-A95EACC7D90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39864" y="2768278"/>
            <a:ext cx="4948113" cy="3340339"/>
          </a:xfrm>
          <a:prstGeom prst="rect">
            <a:avLst/>
          </a:prstGeom>
          <a:noFill/>
        </p:spPr>
      </p:pic>
    </p:spTree>
    <p:extLst>
      <p:ext uri="{BB962C8B-B14F-4D97-AF65-F5344CB8AC3E}">
        <p14:creationId xmlns:p14="http://schemas.microsoft.com/office/powerpoint/2010/main" val="2325871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23632" y="562066"/>
            <a:ext cx="11230486" cy="534873"/>
          </a:xfrm>
        </p:spPr>
        <p:txBody>
          <a:bodyPr>
            <a:normAutofit/>
          </a:bodyPr>
          <a:lstStyle/>
          <a:p>
            <a:r>
              <a:rPr lang="cs-CZ" dirty="0"/>
              <a:t>POSTŘEHY Z PROGNÓZY</a:t>
            </a:r>
          </a:p>
        </p:txBody>
      </p:sp>
      <p:pic>
        <p:nvPicPr>
          <p:cNvPr id="8" name="Obrázek 21">
            <a:extLst>
              <a:ext uri="{FF2B5EF4-FFF2-40B4-BE49-F238E27FC236}">
                <a16:creationId xmlns:a16="http://schemas.microsoft.com/office/drawing/2014/main" id="{1C9ABA30-A383-0E77-27AF-FAFCB8D2708E}"/>
              </a:ext>
            </a:extLst>
          </p:cNvPr>
          <p:cNvPicPr>
            <a:picLocks noChangeAspect="1"/>
          </p:cNvPicPr>
          <p:nvPr/>
        </p:nvPicPr>
        <p:blipFill>
          <a:blip r:embed="rId3"/>
          <a:srcRect l="8971" t="5208" r="11274" b="8093"/>
          <a:stretch/>
        </p:blipFill>
        <p:spPr>
          <a:xfrm>
            <a:off x="1224513" y="2961776"/>
            <a:ext cx="1299091" cy="1318029"/>
          </a:xfrm>
          <a:prstGeom prst="rect">
            <a:avLst/>
          </a:prstGeom>
        </p:spPr>
      </p:pic>
      <p:sp>
        <p:nvSpPr>
          <p:cNvPr id="15" name="Textové pole 1">
            <a:extLst>
              <a:ext uri="{FF2B5EF4-FFF2-40B4-BE49-F238E27FC236}">
                <a16:creationId xmlns:a16="http://schemas.microsoft.com/office/drawing/2014/main" id="{5B2C004D-D370-41D5-487F-10EE91E962BE}"/>
              </a:ext>
            </a:extLst>
          </p:cNvPr>
          <p:cNvSpPr txBox="1">
            <a:spLocks noChangeArrowheads="1"/>
          </p:cNvSpPr>
          <p:nvPr/>
        </p:nvSpPr>
        <p:spPr bwMode="auto">
          <a:xfrm>
            <a:off x="2869487" y="1328547"/>
            <a:ext cx="8598161" cy="131667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hangingPunct="0">
              <a:buNone/>
            </a:pPr>
            <a:r>
              <a:rPr lang="cs-CZ" sz="1600" b="1" dirty="0">
                <a:effectLst/>
                <a:latin typeface="Calibri" panose="020F0502020204030204" pitchFamily="34" charset="0"/>
                <a:ea typeface="Times New Roman" panose="02020603050405020304" pitchFamily="18" charset="0"/>
                <a:cs typeface="Times New Roman" panose="02020603050405020304" pitchFamily="18" charset="0"/>
              </a:rPr>
              <a:t>Jan </a:t>
            </a:r>
            <a:r>
              <a:rPr lang="cs-CZ" sz="1600" b="1" dirty="0" err="1">
                <a:effectLst/>
                <a:latin typeface="Calibri" panose="020F0502020204030204" pitchFamily="34" charset="0"/>
                <a:ea typeface="Times New Roman" panose="02020603050405020304" pitchFamily="18" charset="0"/>
                <a:cs typeface="Times New Roman" panose="02020603050405020304" pitchFamily="18" charset="0"/>
              </a:rPr>
              <a:t>Vejmělek</a:t>
            </a:r>
            <a:r>
              <a:rPr lang="cs-CZ" sz="1600" b="1" dirty="0">
                <a:effectLst/>
                <a:latin typeface="Calibri" panose="020F0502020204030204" pitchFamily="34" charset="0"/>
                <a:ea typeface="Times New Roman" panose="02020603050405020304" pitchFamily="18" charset="0"/>
                <a:cs typeface="Times New Roman" panose="02020603050405020304" pitchFamily="18" charset="0"/>
              </a:rPr>
              <a:t>, hl</a:t>
            </a:r>
            <a:r>
              <a:rPr lang="pt-BR" sz="1600" b="1" dirty="0">
                <a:effectLst/>
                <a:latin typeface="Calibri" panose="020F0502020204030204" pitchFamily="34" charset="0"/>
                <a:ea typeface="Times New Roman" panose="02020603050405020304" pitchFamily="18" charset="0"/>
                <a:cs typeface="Times New Roman" panose="02020603050405020304" pitchFamily="18" charset="0"/>
              </a:rPr>
              <a:t>avní ekonom</a:t>
            </a:r>
            <a:r>
              <a:rPr lang="cs-CZ" sz="1600" b="1" dirty="0">
                <a:effectLst/>
                <a:latin typeface="Calibri" panose="020F0502020204030204" pitchFamily="34" charset="0"/>
                <a:ea typeface="Times New Roman" panose="02020603050405020304" pitchFamily="18" charset="0"/>
                <a:cs typeface="Times New Roman" panose="02020603050405020304" pitchFamily="18" charset="0"/>
              </a:rPr>
              <a:t> Komerční banky</a:t>
            </a:r>
            <a:r>
              <a:rPr lang="pt-BR" sz="16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cs-CZ"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hangingPunct="0">
              <a:buNone/>
            </a:pPr>
            <a:r>
              <a:rPr lang="cs-CZ" sz="1600" i="1" dirty="0">
                <a:effectLst/>
                <a:latin typeface="Calibri" panose="020F0502020204030204" pitchFamily="34" charset="0"/>
                <a:ea typeface="Times New Roman" panose="02020603050405020304" pitchFamily="18" charset="0"/>
                <a:cs typeface="Times New Roman" panose="02020603050405020304" pitchFamily="18" charset="0"/>
              </a:rPr>
              <a:t>„Rok 2025 ukázal na odolnost české ekonomiky. Ve světle geopolitických nejistot a přemalovávání mezinárodně obchodních vztahů v souvislosti se zaváděním cel na dovozy do USA rostla vloni ekonomika nejrychleji za poslední tři roky. Spotřeba domácností se vrátila na předpandemickou úroveň, zrovna tak reálné mzdy, investice rostly dále výrazněji nad ni.“</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 name="Textové pole 6">
            <a:extLst>
              <a:ext uri="{FF2B5EF4-FFF2-40B4-BE49-F238E27FC236}">
                <a16:creationId xmlns:a16="http://schemas.microsoft.com/office/drawing/2014/main" id="{F5ED393E-8325-3061-54A5-046FE60A0229}"/>
              </a:ext>
            </a:extLst>
          </p:cNvPr>
          <p:cNvSpPr txBox="1">
            <a:spLocks noChangeArrowheads="1"/>
          </p:cNvSpPr>
          <p:nvPr/>
        </p:nvSpPr>
        <p:spPr bwMode="auto">
          <a:xfrm>
            <a:off x="2869487" y="4657124"/>
            <a:ext cx="8598161" cy="102466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hangingPunct="0"/>
            <a:r>
              <a:rPr lang="sv-SE" b="1" dirty="0">
                <a:latin typeface="Calibri" panose="020F0502020204030204" pitchFamily="34" charset="0"/>
                <a:cs typeface="Times New Roman" panose="02020603050405020304" pitchFamily="18" charset="0"/>
              </a:rPr>
              <a:t>Pavel Sobíšek</a:t>
            </a:r>
            <a:r>
              <a:rPr lang="cs-CZ" b="1" dirty="0">
                <a:latin typeface="Calibri" panose="020F0502020204030204" pitchFamily="34" charset="0"/>
                <a:cs typeface="Times New Roman" panose="02020603050405020304" pitchFamily="18" charset="0"/>
              </a:rPr>
              <a:t>, h</a:t>
            </a:r>
            <a:r>
              <a:rPr lang="sv-SE" b="1" dirty="0">
                <a:latin typeface="Calibri" panose="020F0502020204030204" pitchFamily="34" charset="0"/>
                <a:cs typeface="Times New Roman" panose="02020603050405020304" pitchFamily="18" charset="0"/>
              </a:rPr>
              <a:t>lavní ekonom</a:t>
            </a:r>
            <a:r>
              <a:rPr lang="cs-CZ" b="1" dirty="0">
                <a:latin typeface="Calibri" panose="020F0502020204030204" pitchFamily="34" charset="0"/>
                <a:cs typeface="Times New Roman" panose="02020603050405020304" pitchFamily="18" charset="0"/>
              </a:rPr>
              <a:t> </a:t>
            </a:r>
            <a:r>
              <a:rPr lang="sv-SE" b="1" dirty="0">
                <a:latin typeface="Calibri" panose="020F0502020204030204" pitchFamily="34" charset="0"/>
                <a:cs typeface="Times New Roman" panose="02020603050405020304" pitchFamily="18" charset="0"/>
              </a:rPr>
              <a:t>UniCredit Bank</a:t>
            </a:r>
            <a:r>
              <a:rPr lang="cs-CZ" b="1" dirty="0">
                <a:latin typeface="Calibri" panose="020F0502020204030204" pitchFamily="34" charset="0"/>
                <a:cs typeface="Times New Roman" panose="02020603050405020304" pitchFamily="18" charset="0"/>
              </a:rPr>
              <a:t>:</a:t>
            </a:r>
          </a:p>
          <a:p>
            <a:pPr algn="just" hangingPunct="0">
              <a:buNone/>
            </a:pPr>
            <a:r>
              <a:rPr lang="cs-CZ" sz="16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„Zhoršení fiskální disciplíny vidíme jako hlavní riziko, které bude ČNB bránit ve snížení úrokových sazeb. Případné posílení koruny je rizikem v opačném směru.“ </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 name="Textové pole 2">
            <a:extLst>
              <a:ext uri="{FF2B5EF4-FFF2-40B4-BE49-F238E27FC236}">
                <a16:creationId xmlns:a16="http://schemas.microsoft.com/office/drawing/2014/main" id="{FF507CA3-BDA3-42DC-DB33-F78EE9D3D302}"/>
              </a:ext>
            </a:extLst>
          </p:cNvPr>
          <p:cNvSpPr txBox="1">
            <a:spLocks noChangeArrowheads="1"/>
          </p:cNvSpPr>
          <p:nvPr/>
        </p:nvSpPr>
        <p:spPr bwMode="auto">
          <a:xfrm>
            <a:off x="2869488" y="3030247"/>
            <a:ext cx="8598160" cy="14342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hangingPunct="0">
              <a:buNone/>
            </a:pPr>
            <a:r>
              <a:rPr lang="cs-CZ" b="1" dirty="0">
                <a:effectLst/>
                <a:latin typeface="Calibri" panose="020F0502020204030204" pitchFamily="34" charset="0"/>
                <a:ea typeface="Times New Roman" panose="02020603050405020304" pitchFamily="18" charset="0"/>
                <a:cs typeface="Times New Roman" panose="02020603050405020304" pitchFamily="18" charset="0"/>
              </a:rPr>
              <a:t>Jaromír Šindel, hlavní ekonom České bankovní asociace:</a:t>
            </a:r>
            <a:endParaRPr lang="cs-CZ" sz="16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hangingPunct="0"/>
            <a:r>
              <a:rPr lang="cs-CZ" sz="16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 pohledu výdajových komponent růstu HDP zůstává klíčovým tahounem spotřeba domácností. Její růst sice nadále očekáváme pod hranicí 3 % ve všech letech prognózy, nicméně představuje mírné pozitivní riziko. To souvisí zejména s očekávaným silnějším růstem disponibilního důchodu domácností, který by měl v roce 2026 převýšit tempo z roku 2025.“</a:t>
            </a:r>
          </a:p>
        </p:txBody>
      </p:sp>
      <p:pic>
        <p:nvPicPr>
          <p:cNvPr id="3" name="Obrázek 14">
            <a:extLst>
              <a:ext uri="{FF2B5EF4-FFF2-40B4-BE49-F238E27FC236}">
                <a16:creationId xmlns:a16="http://schemas.microsoft.com/office/drawing/2014/main" id="{544FE949-439C-CC9C-446D-6C47639798B3}"/>
              </a:ext>
            </a:extLst>
          </p:cNvPr>
          <p:cNvPicPr>
            <a:picLocks noChangeAspect="1"/>
          </p:cNvPicPr>
          <p:nvPr/>
        </p:nvPicPr>
        <p:blipFill>
          <a:blip r:embed="rId4"/>
          <a:srcRect l="967" t="1205" r="1429" b="1704"/>
          <a:stretch/>
        </p:blipFill>
        <p:spPr>
          <a:xfrm>
            <a:off x="1224513" y="4657124"/>
            <a:ext cx="1272119" cy="1307370"/>
          </a:xfrm>
          <a:prstGeom prst="rect">
            <a:avLst/>
          </a:prstGeom>
        </p:spPr>
      </p:pic>
      <p:pic>
        <p:nvPicPr>
          <p:cNvPr id="5" name="Obrázek 16">
            <a:extLst>
              <a:ext uri="{FF2B5EF4-FFF2-40B4-BE49-F238E27FC236}">
                <a16:creationId xmlns:a16="http://schemas.microsoft.com/office/drawing/2014/main" id="{ADF51752-C5A7-9FE8-D39C-BD5E92486E16}"/>
              </a:ext>
            </a:extLst>
          </p:cNvPr>
          <p:cNvPicPr>
            <a:picLocks noChangeAspect="1"/>
          </p:cNvPicPr>
          <p:nvPr/>
        </p:nvPicPr>
        <p:blipFill>
          <a:blip r:embed="rId5"/>
          <a:stretch>
            <a:fillRect/>
          </a:stretch>
        </p:blipFill>
        <p:spPr>
          <a:xfrm>
            <a:off x="1259300" y="1328547"/>
            <a:ext cx="1264304" cy="1316671"/>
          </a:xfrm>
          <a:prstGeom prst="rect">
            <a:avLst/>
          </a:prstGeom>
        </p:spPr>
      </p:pic>
    </p:spTree>
    <p:extLst>
      <p:ext uri="{BB962C8B-B14F-4D97-AF65-F5344CB8AC3E}">
        <p14:creationId xmlns:p14="http://schemas.microsoft.com/office/powerpoint/2010/main" val="2963366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E472-91D6-0D5E-AD97-618BA6DAAAAA}"/>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0E4D3302-8665-6838-8651-815BA36AEA56}"/>
              </a:ext>
            </a:extLst>
          </p:cNvPr>
          <p:cNvSpPr>
            <a:spLocks noGrp="1"/>
          </p:cNvSpPr>
          <p:nvPr>
            <p:ph type="title"/>
          </p:nvPr>
        </p:nvSpPr>
        <p:spPr>
          <a:xfrm>
            <a:off x="534815" y="2654300"/>
            <a:ext cx="2507928" cy="685800"/>
          </a:xfrm>
        </p:spPr>
        <p:txBody>
          <a:bodyPr>
            <a:normAutofit/>
          </a:bodyPr>
          <a:lstStyle/>
          <a:p>
            <a:pPr algn="ctr"/>
            <a:r>
              <a:rPr lang="cs-CZ" sz="2200" dirty="0">
                <a:solidFill>
                  <a:srgbClr val="0F5969"/>
                </a:solidFill>
                <a:latin typeface="+mj-lt"/>
              </a:rPr>
              <a:t>PROGNÓZA ČBA v číslech</a:t>
            </a:r>
          </a:p>
        </p:txBody>
      </p:sp>
      <p:sp>
        <p:nvSpPr>
          <p:cNvPr id="2" name="Zástupný symbol pro datum 4">
            <a:extLst>
              <a:ext uri="{FF2B5EF4-FFF2-40B4-BE49-F238E27FC236}">
                <a16:creationId xmlns:a16="http://schemas.microsoft.com/office/drawing/2014/main" id="{C122F6E5-372E-BE8B-B5B4-30929CA079A4}"/>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pic>
        <p:nvPicPr>
          <p:cNvPr id="5" name="Picture 4">
            <a:extLst>
              <a:ext uri="{FF2B5EF4-FFF2-40B4-BE49-F238E27FC236}">
                <a16:creationId xmlns:a16="http://schemas.microsoft.com/office/drawing/2014/main" id="{E5F1DC57-1AE7-B9B6-4DE1-5B128D2EDA1A}"/>
              </a:ext>
            </a:extLst>
          </p:cNvPr>
          <p:cNvPicPr>
            <a:picLocks noChangeAspect="1"/>
          </p:cNvPicPr>
          <p:nvPr/>
        </p:nvPicPr>
        <p:blipFill>
          <a:blip r:embed="rId3"/>
          <a:stretch>
            <a:fillRect/>
          </a:stretch>
        </p:blipFill>
        <p:spPr>
          <a:xfrm>
            <a:off x="3543534" y="486395"/>
            <a:ext cx="7249512" cy="6072022"/>
          </a:xfrm>
          <a:prstGeom prst="rect">
            <a:avLst/>
          </a:prstGeom>
        </p:spPr>
      </p:pic>
      <p:sp>
        <p:nvSpPr>
          <p:cNvPr id="7" name="TextBox 6">
            <a:extLst>
              <a:ext uri="{FF2B5EF4-FFF2-40B4-BE49-F238E27FC236}">
                <a16:creationId xmlns:a16="http://schemas.microsoft.com/office/drawing/2014/main" id="{1DBF1E70-8CA2-A9CB-ED2E-F0D40BA03E68}"/>
              </a:ext>
            </a:extLst>
          </p:cNvPr>
          <p:cNvSpPr txBox="1"/>
          <p:nvPr/>
        </p:nvSpPr>
        <p:spPr>
          <a:xfrm>
            <a:off x="4798646" y="6425122"/>
            <a:ext cx="6096000" cy="276999"/>
          </a:xfrm>
          <a:prstGeom prst="rect">
            <a:avLst/>
          </a:prstGeom>
          <a:noFill/>
        </p:spPr>
        <p:txBody>
          <a:bodyPr wrap="square">
            <a:spAutoFit/>
          </a:bodyPr>
          <a:lstStyle/>
          <a:p>
            <a:pPr algn="r" hangingPunct="0">
              <a:spcAft>
                <a:spcPts val="600"/>
              </a:spcAft>
              <a:buNone/>
            </a:pPr>
            <a:r>
              <a:rPr lang="cs-CZ" sz="1200" dirty="0">
                <a:solidFill>
                  <a:srgbClr val="13576B"/>
                </a:solidFill>
                <a:effectLst/>
                <a:latin typeface="Calibri" panose="020F0502020204030204" pitchFamily="34" charset="0"/>
                <a:ea typeface="Times New Roman" panose="02020603050405020304" pitchFamily="18" charset="0"/>
                <a:cs typeface="Times New Roman" panose="02020603050405020304" pitchFamily="18" charset="0"/>
              </a:rPr>
              <a:t>Pramen: Prognóza ČBA, ČSÚ, ČNB, Úřad práce, </a:t>
            </a:r>
            <a:r>
              <a:rPr lang="cs-CZ" sz="1200" dirty="0" err="1">
                <a:solidFill>
                  <a:srgbClr val="13576B"/>
                </a:solidFill>
                <a:effectLst/>
                <a:latin typeface="Calibri" panose="020F0502020204030204" pitchFamily="34" charset="0"/>
                <a:ea typeface="Times New Roman" panose="02020603050405020304" pitchFamily="18" charset="0"/>
                <a:cs typeface="Times New Roman" panose="02020603050405020304" pitchFamily="18" charset="0"/>
              </a:rPr>
              <a:t>Macrobond</a:t>
            </a:r>
            <a:endParaRPr lang="cs-CZ"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6771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a:extLst>
              <a:ext uri="{FF2B5EF4-FFF2-40B4-BE49-F238E27FC236}">
                <a16:creationId xmlns:a16="http://schemas.microsoft.com/office/drawing/2014/main" id="{E84DCEAF-53DC-DA8A-B653-F1B68EDFDC41}"/>
              </a:ext>
            </a:extLst>
          </p:cNvPr>
          <p:cNvSpPr txBox="1">
            <a:spLocks/>
          </p:cNvSpPr>
          <p:nvPr/>
        </p:nvSpPr>
        <p:spPr>
          <a:xfrm>
            <a:off x="510907" y="1898738"/>
            <a:ext cx="11319048" cy="508383"/>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cs-CZ" sz="3200" b="1" kern="1200" spc="150" baseline="0" dirty="0">
                <a:solidFill>
                  <a:schemeClr val="bg1"/>
                </a:solidFill>
                <a:latin typeface="Arial" panose="020B0604020202020204" pitchFamily="34" charset="0"/>
                <a:ea typeface="+mj-ea"/>
                <a:cs typeface="+mj-cs"/>
              </a:defRPr>
            </a:lvl1pPr>
          </a:lstStyle>
          <a:p>
            <a:r>
              <a:rPr lang="cs-CZ" dirty="0"/>
              <a:t>Příští Prognóza ČBA: květen 2026</a:t>
            </a:r>
          </a:p>
        </p:txBody>
      </p:sp>
      <p:pic>
        <p:nvPicPr>
          <p:cNvPr id="4" name="Picture 3">
            <a:extLst>
              <a:ext uri="{FF2B5EF4-FFF2-40B4-BE49-F238E27FC236}">
                <a16:creationId xmlns:a16="http://schemas.microsoft.com/office/drawing/2014/main" id="{0FA7AAB9-6F8D-69D9-20DD-AFE91285A210}"/>
              </a:ext>
            </a:extLst>
          </p:cNvPr>
          <p:cNvPicPr>
            <a:picLocks noChangeAspect="1"/>
          </p:cNvPicPr>
          <p:nvPr/>
        </p:nvPicPr>
        <p:blipFill>
          <a:blip r:embed="rId3"/>
          <a:stretch>
            <a:fillRect/>
          </a:stretch>
        </p:blipFill>
        <p:spPr>
          <a:xfrm>
            <a:off x="1319085" y="2829072"/>
            <a:ext cx="9702692" cy="3503257"/>
          </a:xfrm>
          <a:prstGeom prst="rect">
            <a:avLst/>
          </a:prstGeom>
        </p:spPr>
      </p:pic>
    </p:spTree>
    <p:extLst>
      <p:ext uri="{BB962C8B-B14F-4D97-AF65-F5344CB8AC3E}">
        <p14:creationId xmlns:p14="http://schemas.microsoft.com/office/powerpoint/2010/main" val="1463253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8C9BA-1CAB-737B-C1B0-3190790E4F9E}"/>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B9A5FE62-E86E-288D-4679-342F3D630C7C}"/>
              </a:ext>
            </a:extLst>
          </p:cNvPr>
          <p:cNvSpPr>
            <a:spLocks noGrp="1"/>
          </p:cNvSpPr>
          <p:nvPr>
            <p:ph type="title"/>
          </p:nvPr>
        </p:nvSpPr>
        <p:spPr>
          <a:xfrm>
            <a:off x="514671" y="447667"/>
            <a:ext cx="8605665" cy="533061"/>
          </a:xfrm>
        </p:spPr>
        <p:txBody>
          <a:bodyPr>
            <a:normAutofit/>
          </a:bodyPr>
          <a:lstStyle/>
          <a:p>
            <a:r>
              <a:rPr lang="cs-CZ" dirty="0"/>
              <a:t>MAKROEKONOMICKÁ PROGNÓZA ČBA</a:t>
            </a:r>
          </a:p>
        </p:txBody>
      </p:sp>
      <p:sp>
        <p:nvSpPr>
          <p:cNvPr id="8" name="TextovéPole 7">
            <a:extLst>
              <a:ext uri="{FF2B5EF4-FFF2-40B4-BE49-F238E27FC236}">
                <a16:creationId xmlns:a16="http://schemas.microsoft.com/office/drawing/2014/main" id="{E7853C07-F457-99A9-6D80-691D4209A672}"/>
              </a:ext>
            </a:extLst>
          </p:cNvPr>
          <p:cNvSpPr txBox="1"/>
          <p:nvPr/>
        </p:nvSpPr>
        <p:spPr>
          <a:xfrm>
            <a:off x="1371760" y="4413974"/>
            <a:ext cx="2592288" cy="1016102"/>
          </a:xfrm>
          <a:prstGeom prst="rect">
            <a:avLst/>
          </a:prstGeom>
        </p:spPr>
        <p:txBody>
          <a:bodyPr vert="horz" wrap="non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Helena Horská</a:t>
            </a:r>
            <a:b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br>
            <a:r>
              <a:rPr lang="cs-CZ" sz="1700" spc="40" dirty="0">
                <a:solidFill>
                  <a:prstClr val="white"/>
                </a:solidFill>
                <a:latin typeface="Poppins" panose="00000500000000000000" pitchFamily="2" charset="-18"/>
                <a:cs typeface="Poppins" panose="00000500000000000000" pitchFamily="2" charset="-18"/>
              </a:rPr>
              <a:t>Hlavní ekonomka</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Raiffeisenbank</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sp>
        <p:nvSpPr>
          <p:cNvPr id="13" name="Rectangle 1">
            <a:extLst>
              <a:ext uri="{FF2B5EF4-FFF2-40B4-BE49-F238E27FC236}">
                <a16:creationId xmlns:a16="http://schemas.microsoft.com/office/drawing/2014/main" id="{0F7B8700-EB5E-D2C3-344F-04319627B97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dirty="0"/>
          </a:p>
        </p:txBody>
      </p:sp>
      <p:sp>
        <p:nvSpPr>
          <p:cNvPr id="21" name="TextovéPole 20">
            <a:extLst>
              <a:ext uri="{FF2B5EF4-FFF2-40B4-BE49-F238E27FC236}">
                <a16:creationId xmlns:a16="http://schemas.microsoft.com/office/drawing/2014/main" id="{4738DAA5-9377-98F7-228D-3483BCC5C57A}"/>
              </a:ext>
            </a:extLst>
          </p:cNvPr>
          <p:cNvSpPr txBox="1"/>
          <p:nvPr/>
        </p:nvSpPr>
        <p:spPr>
          <a:xfrm>
            <a:off x="4524110" y="4420760"/>
            <a:ext cx="3118441" cy="1016102"/>
          </a:xfrm>
          <a:prstGeom prst="rect">
            <a:avLst/>
          </a:prstGeom>
        </p:spPr>
        <p:txBody>
          <a:bodyPr vert="horz" wrap="non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Jaromír Šindel</a:t>
            </a:r>
            <a:b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br>
            <a:r>
              <a:rPr lang="cs-CZ" sz="1700" spc="40" dirty="0">
                <a:solidFill>
                  <a:prstClr val="white"/>
                </a:solidFill>
                <a:latin typeface="Poppins" panose="00000500000000000000" pitchFamily="2" charset="-18"/>
                <a:cs typeface="Poppins" panose="00000500000000000000" pitchFamily="2" charset="-18"/>
              </a:rPr>
              <a:t>Hlavní ekonom</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Česká bankovní asociace</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pic>
        <p:nvPicPr>
          <p:cNvPr id="22" name="Obrázek 21">
            <a:extLst>
              <a:ext uri="{FF2B5EF4-FFF2-40B4-BE49-F238E27FC236}">
                <a16:creationId xmlns:a16="http://schemas.microsoft.com/office/drawing/2014/main" id="{F443E1F7-C1DA-C2C2-1C90-E3804401E2F2}"/>
              </a:ext>
            </a:extLst>
          </p:cNvPr>
          <p:cNvPicPr>
            <a:picLocks noChangeAspect="1"/>
          </p:cNvPicPr>
          <p:nvPr/>
        </p:nvPicPr>
        <p:blipFill>
          <a:blip r:embed="rId3"/>
          <a:srcRect l="8971" t="5208" r="11274" b="8093"/>
          <a:stretch/>
        </p:blipFill>
        <p:spPr>
          <a:xfrm>
            <a:off x="4697881" y="1341228"/>
            <a:ext cx="2768936" cy="2809300"/>
          </a:xfrm>
          <a:prstGeom prst="rect">
            <a:avLst/>
          </a:prstGeom>
        </p:spPr>
      </p:pic>
      <p:sp>
        <p:nvSpPr>
          <p:cNvPr id="2" name="Rectangle: Rounded Corners 1">
            <a:extLst>
              <a:ext uri="{FF2B5EF4-FFF2-40B4-BE49-F238E27FC236}">
                <a16:creationId xmlns:a16="http://schemas.microsoft.com/office/drawing/2014/main" id="{82EB0DC7-B58B-0CD0-EE52-E0983FD43946}"/>
              </a:ext>
            </a:extLst>
          </p:cNvPr>
          <p:cNvSpPr/>
          <p:nvPr/>
        </p:nvSpPr>
        <p:spPr>
          <a:xfrm>
            <a:off x="1377405" y="1381182"/>
            <a:ext cx="2592282" cy="2701415"/>
          </a:xfrm>
          <a:prstGeom prst="roundRect">
            <a:avLst/>
          </a:prstGeom>
          <a:blipFill>
            <a:blip r:embed="rId4"/>
            <a:stretch>
              <a:fillRect/>
            </a:stretch>
          </a:blipFill>
          <a:ln w="508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 name="Obrázek 10">
            <a:extLst>
              <a:ext uri="{FF2B5EF4-FFF2-40B4-BE49-F238E27FC236}">
                <a16:creationId xmlns:a16="http://schemas.microsoft.com/office/drawing/2014/main" id="{EACC0125-93EF-FADB-6430-BFAF9D143866}"/>
              </a:ext>
            </a:extLst>
          </p:cNvPr>
          <p:cNvPicPr>
            <a:picLocks noChangeAspect="1"/>
          </p:cNvPicPr>
          <p:nvPr/>
        </p:nvPicPr>
        <p:blipFill>
          <a:blip r:embed="rId5"/>
          <a:srcRect l="2291" t="1362" r="1351" b="1967"/>
          <a:stretch/>
        </p:blipFill>
        <p:spPr>
          <a:xfrm>
            <a:off x="8156982" y="1357361"/>
            <a:ext cx="2730658" cy="2793538"/>
          </a:xfrm>
          <a:prstGeom prst="rect">
            <a:avLst/>
          </a:prstGeom>
        </p:spPr>
      </p:pic>
      <p:sp>
        <p:nvSpPr>
          <p:cNvPr id="6" name="TextovéPole 7">
            <a:extLst>
              <a:ext uri="{FF2B5EF4-FFF2-40B4-BE49-F238E27FC236}">
                <a16:creationId xmlns:a16="http://schemas.microsoft.com/office/drawing/2014/main" id="{040F34CF-CF96-D931-DCBB-1699DF89B975}"/>
              </a:ext>
            </a:extLst>
          </p:cNvPr>
          <p:cNvSpPr txBox="1"/>
          <p:nvPr/>
        </p:nvSpPr>
        <p:spPr>
          <a:xfrm>
            <a:off x="8220945" y="4417363"/>
            <a:ext cx="2602733" cy="1008482"/>
          </a:xfrm>
          <a:prstGeom prst="rect">
            <a:avLst/>
          </a:prstGeom>
        </p:spPr>
        <p:txBody>
          <a:bodyPr vert="horz"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Petr Gapko</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Hlavní ekonom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70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MONETA Money Bank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grpSp>
        <p:nvGrpSpPr>
          <p:cNvPr id="7" name="Group 6">
            <a:extLst>
              <a:ext uri="{FF2B5EF4-FFF2-40B4-BE49-F238E27FC236}">
                <a16:creationId xmlns:a16="http://schemas.microsoft.com/office/drawing/2014/main" id="{B72E18B6-E3FD-AEAE-E6A7-B9DB9C1FC5D1}"/>
              </a:ext>
            </a:extLst>
          </p:cNvPr>
          <p:cNvGrpSpPr/>
          <p:nvPr/>
        </p:nvGrpSpPr>
        <p:grpSpPr>
          <a:xfrm>
            <a:off x="7159897" y="5877272"/>
            <a:ext cx="4609752" cy="715439"/>
            <a:chOff x="7159897" y="5877272"/>
            <a:chExt cx="4609752" cy="715439"/>
          </a:xfrm>
        </p:grpSpPr>
        <p:sp>
          <p:nvSpPr>
            <p:cNvPr id="9" name="Nadpis 3">
              <a:extLst>
                <a:ext uri="{FF2B5EF4-FFF2-40B4-BE49-F238E27FC236}">
                  <a16:creationId xmlns:a16="http://schemas.microsoft.com/office/drawing/2014/main" id="{BCC7C462-565D-A56B-72CB-6E0AF76E0540}"/>
                </a:ext>
              </a:extLst>
            </p:cNvPr>
            <p:cNvSpPr txBox="1">
              <a:spLocks/>
            </p:cNvSpPr>
            <p:nvPr/>
          </p:nvSpPr>
          <p:spPr>
            <a:xfrm>
              <a:off x="7466817" y="5877272"/>
              <a:ext cx="4302832" cy="533061"/>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algn="r"/>
              <a:r>
                <a:rPr lang="cs-CZ" sz="2000" b="0" dirty="0"/>
                <a:t>10:00, středa 20. května 2026</a:t>
              </a:r>
            </a:p>
          </p:txBody>
        </p:sp>
        <p:pic>
          <p:nvPicPr>
            <p:cNvPr id="10" name="Graphic 9" descr="Daily calendar with solid fill">
              <a:extLst>
                <a:ext uri="{FF2B5EF4-FFF2-40B4-BE49-F238E27FC236}">
                  <a16:creationId xmlns:a16="http://schemas.microsoft.com/office/drawing/2014/main" id="{A727340B-10AA-561B-41A1-9A7BF29A0F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59897" y="5978872"/>
              <a:ext cx="613839" cy="613839"/>
            </a:xfrm>
            <a:prstGeom prst="rect">
              <a:avLst/>
            </a:prstGeom>
          </p:spPr>
        </p:pic>
      </p:grpSp>
    </p:spTree>
    <p:extLst>
      <p:ext uri="{BB962C8B-B14F-4D97-AF65-F5344CB8AC3E}">
        <p14:creationId xmlns:p14="http://schemas.microsoft.com/office/powerpoint/2010/main" val="3975509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5F9E4-C6C8-B90E-1AAD-F95FB5B16ECC}"/>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205C6381-A9C0-BCBC-20D8-8EF39F6E0BF3}"/>
              </a:ext>
            </a:extLst>
          </p:cNvPr>
          <p:cNvSpPr>
            <a:spLocks noGrp="1"/>
          </p:cNvSpPr>
          <p:nvPr>
            <p:ph type="title"/>
          </p:nvPr>
        </p:nvSpPr>
        <p:spPr>
          <a:xfrm>
            <a:off x="623632" y="562066"/>
            <a:ext cx="11230486" cy="534873"/>
          </a:xfrm>
        </p:spPr>
        <p:txBody>
          <a:bodyPr>
            <a:normAutofit/>
          </a:bodyPr>
          <a:lstStyle/>
          <a:p>
            <a:r>
              <a:rPr lang="cs-CZ" dirty="0"/>
              <a:t>ČBA Monitor: Data …</a:t>
            </a:r>
          </a:p>
        </p:txBody>
      </p:sp>
      <p:pic>
        <p:nvPicPr>
          <p:cNvPr id="5" name="Picture 4">
            <a:extLst>
              <a:ext uri="{FF2B5EF4-FFF2-40B4-BE49-F238E27FC236}">
                <a16:creationId xmlns:a16="http://schemas.microsoft.com/office/drawing/2014/main" id="{ED13536B-C248-122E-058A-047D541154D8}"/>
              </a:ext>
            </a:extLst>
          </p:cNvPr>
          <p:cNvPicPr>
            <a:picLocks noChangeAspect="1"/>
          </p:cNvPicPr>
          <p:nvPr/>
        </p:nvPicPr>
        <p:blipFill>
          <a:blip r:embed="rId3"/>
          <a:stretch>
            <a:fillRect/>
          </a:stretch>
        </p:blipFill>
        <p:spPr>
          <a:xfrm>
            <a:off x="474208" y="1164920"/>
            <a:ext cx="3668989" cy="4528159"/>
          </a:xfrm>
          <a:prstGeom prst="rect">
            <a:avLst/>
          </a:prstGeom>
        </p:spPr>
      </p:pic>
      <p:pic>
        <p:nvPicPr>
          <p:cNvPr id="7" name="Picture 6">
            <a:extLst>
              <a:ext uri="{FF2B5EF4-FFF2-40B4-BE49-F238E27FC236}">
                <a16:creationId xmlns:a16="http://schemas.microsoft.com/office/drawing/2014/main" id="{EACA8EBA-B2D6-D607-7591-75051EF5D343}"/>
              </a:ext>
            </a:extLst>
          </p:cNvPr>
          <p:cNvPicPr>
            <a:picLocks noChangeAspect="1"/>
          </p:cNvPicPr>
          <p:nvPr/>
        </p:nvPicPr>
        <p:blipFill>
          <a:blip r:embed="rId4"/>
          <a:stretch>
            <a:fillRect/>
          </a:stretch>
        </p:blipFill>
        <p:spPr>
          <a:xfrm>
            <a:off x="2376350" y="1973945"/>
            <a:ext cx="3862525" cy="4583429"/>
          </a:xfrm>
          <a:prstGeom prst="rect">
            <a:avLst/>
          </a:prstGeom>
        </p:spPr>
      </p:pic>
      <p:pic>
        <p:nvPicPr>
          <p:cNvPr id="9" name="Picture 8">
            <a:extLst>
              <a:ext uri="{FF2B5EF4-FFF2-40B4-BE49-F238E27FC236}">
                <a16:creationId xmlns:a16="http://schemas.microsoft.com/office/drawing/2014/main" id="{F038575A-0737-2133-8640-B34B93839455}"/>
              </a:ext>
            </a:extLst>
          </p:cNvPr>
          <p:cNvPicPr>
            <a:picLocks noChangeAspect="1"/>
          </p:cNvPicPr>
          <p:nvPr/>
        </p:nvPicPr>
        <p:blipFill>
          <a:blip r:embed="rId5"/>
          <a:stretch>
            <a:fillRect/>
          </a:stretch>
        </p:blipFill>
        <p:spPr>
          <a:xfrm>
            <a:off x="5765634" y="119519"/>
            <a:ext cx="4566342" cy="3818057"/>
          </a:xfrm>
          <a:prstGeom prst="rect">
            <a:avLst/>
          </a:prstGeom>
        </p:spPr>
      </p:pic>
      <p:pic>
        <p:nvPicPr>
          <p:cNvPr id="11" name="Picture 10">
            <a:extLst>
              <a:ext uri="{FF2B5EF4-FFF2-40B4-BE49-F238E27FC236}">
                <a16:creationId xmlns:a16="http://schemas.microsoft.com/office/drawing/2014/main" id="{610A6562-0EFB-B204-A3BF-4398E8C227F1}"/>
              </a:ext>
            </a:extLst>
          </p:cNvPr>
          <p:cNvPicPr>
            <a:picLocks noChangeAspect="1"/>
          </p:cNvPicPr>
          <p:nvPr/>
        </p:nvPicPr>
        <p:blipFill>
          <a:blip r:embed="rId6"/>
          <a:stretch>
            <a:fillRect/>
          </a:stretch>
        </p:blipFill>
        <p:spPr>
          <a:xfrm>
            <a:off x="4307612" y="3037040"/>
            <a:ext cx="4123998" cy="3701441"/>
          </a:xfrm>
          <a:prstGeom prst="rect">
            <a:avLst/>
          </a:prstGeom>
        </p:spPr>
      </p:pic>
      <p:pic>
        <p:nvPicPr>
          <p:cNvPr id="13" name="Picture 12">
            <a:extLst>
              <a:ext uri="{FF2B5EF4-FFF2-40B4-BE49-F238E27FC236}">
                <a16:creationId xmlns:a16="http://schemas.microsoft.com/office/drawing/2014/main" id="{2BF865EE-13FB-460A-6A01-ED92FE3303C9}"/>
              </a:ext>
            </a:extLst>
          </p:cNvPr>
          <p:cNvPicPr>
            <a:picLocks noChangeAspect="1"/>
          </p:cNvPicPr>
          <p:nvPr/>
        </p:nvPicPr>
        <p:blipFill>
          <a:blip r:embed="rId7"/>
          <a:stretch>
            <a:fillRect/>
          </a:stretch>
        </p:blipFill>
        <p:spPr>
          <a:xfrm>
            <a:off x="7805752" y="1612030"/>
            <a:ext cx="3862525" cy="4686179"/>
          </a:xfrm>
          <a:prstGeom prst="rect">
            <a:avLst/>
          </a:prstGeom>
        </p:spPr>
      </p:pic>
    </p:spTree>
    <p:extLst>
      <p:ext uri="{BB962C8B-B14F-4D97-AF65-F5344CB8AC3E}">
        <p14:creationId xmlns:p14="http://schemas.microsoft.com/office/powerpoint/2010/main" val="3329080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D8C7E-9753-7963-C68B-BD4C1F95137B}"/>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28ECB73E-D3F1-A629-4BE5-7284F87A6DF2}"/>
              </a:ext>
            </a:extLst>
          </p:cNvPr>
          <p:cNvSpPr>
            <a:spLocks noGrp="1"/>
          </p:cNvSpPr>
          <p:nvPr>
            <p:ph type="title"/>
          </p:nvPr>
        </p:nvSpPr>
        <p:spPr>
          <a:xfrm>
            <a:off x="623632" y="562066"/>
            <a:ext cx="11230486" cy="534873"/>
          </a:xfrm>
        </p:spPr>
        <p:txBody>
          <a:bodyPr>
            <a:normAutofit/>
          </a:bodyPr>
          <a:lstStyle/>
          <a:p>
            <a:r>
              <a:rPr lang="cs-CZ" dirty="0"/>
              <a:t>… a analýzy … </a:t>
            </a:r>
          </a:p>
        </p:txBody>
      </p:sp>
      <p:pic>
        <p:nvPicPr>
          <p:cNvPr id="8" name="Picture 7">
            <a:extLst>
              <a:ext uri="{FF2B5EF4-FFF2-40B4-BE49-F238E27FC236}">
                <a16:creationId xmlns:a16="http://schemas.microsoft.com/office/drawing/2014/main" id="{A32DCE7D-E43B-E48E-8F57-411B5B7FD6B8}"/>
              </a:ext>
            </a:extLst>
          </p:cNvPr>
          <p:cNvPicPr>
            <a:picLocks noChangeAspect="1"/>
          </p:cNvPicPr>
          <p:nvPr/>
        </p:nvPicPr>
        <p:blipFill>
          <a:blip r:embed="rId3"/>
          <a:stretch>
            <a:fillRect/>
          </a:stretch>
        </p:blipFill>
        <p:spPr>
          <a:xfrm>
            <a:off x="8471300" y="413545"/>
            <a:ext cx="3034734" cy="5770393"/>
          </a:xfrm>
          <a:prstGeom prst="rect">
            <a:avLst/>
          </a:prstGeom>
        </p:spPr>
      </p:pic>
      <p:pic>
        <p:nvPicPr>
          <p:cNvPr id="5" name="Picture 4">
            <a:extLst>
              <a:ext uri="{FF2B5EF4-FFF2-40B4-BE49-F238E27FC236}">
                <a16:creationId xmlns:a16="http://schemas.microsoft.com/office/drawing/2014/main" id="{6DB979D4-6EAF-0216-CB09-108EECAE6A5E}"/>
              </a:ext>
            </a:extLst>
          </p:cNvPr>
          <p:cNvPicPr>
            <a:picLocks noChangeAspect="1"/>
          </p:cNvPicPr>
          <p:nvPr/>
        </p:nvPicPr>
        <p:blipFill>
          <a:blip r:embed="rId4"/>
          <a:stretch>
            <a:fillRect/>
          </a:stretch>
        </p:blipFill>
        <p:spPr>
          <a:xfrm>
            <a:off x="1327917" y="1245460"/>
            <a:ext cx="2956184" cy="4628072"/>
          </a:xfrm>
          <a:prstGeom prst="rect">
            <a:avLst/>
          </a:prstGeom>
        </p:spPr>
      </p:pic>
      <p:pic>
        <p:nvPicPr>
          <p:cNvPr id="9" name="Picture 8">
            <a:extLst>
              <a:ext uri="{FF2B5EF4-FFF2-40B4-BE49-F238E27FC236}">
                <a16:creationId xmlns:a16="http://schemas.microsoft.com/office/drawing/2014/main" id="{15861B9E-3A39-5F71-4CF3-E2FC01BB7B7B}"/>
              </a:ext>
            </a:extLst>
          </p:cNvPr>
          <p:cNvPicPr>
            <a:picLocks noChangeAspect="1"/>
          </p:cNvPicPr>
          <p:nvPr/>
        </p:nvPicPr>
        <p:blipFill>
          <a:blip r:embed="rId5"/>
          <a:stretch>
            <a:fillRect/>
          </a:stretch>
        </p:blipFill>
        <p:spPr>
          <a:xfrm>
            <a:off x="4579627" y="280048"/>
            <a:ext cx="3596147" cy="6037385"/>
          </a:xfrm>
          <a:prstGeom prst="rect">
            <a:avLst/>
          </a:prstGeom>
        </p:spPr>
      </p:pic>
    </p:spTree>
    <p:extLst>
      <p:ext uri="{BB962C8B-B14F-4D97-AF65-F5344CB8AC3E}">
        <p14:creationId xmlns:p14="http://schemas.microsoft.com/office/powerpoint/2010/main" val="586530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4582" y="543997"/>
            <a:ext cx="4243643" cy="499357"/>
          </a:xfrm>
        </p:spPr>
        <p:txBody>
          <a:bodyPr>
            <a:normAutofit/>
          </a:bodyPr>
          <a:lstStyle/>
          <a:p>
            <a:r>
              <a:rPr lang="cs-CZ" dirty="0"/>
              <a:t>ÚVODNÍ SLOVO</a:t>
            </a:r>
            <a:endParaRPr lang="cs-CZ" dirty="0">
              <a:solidFill>
                <a:srgbClr val="FF0000"/>
              </a:solidFill>
            </a:endParaRPr>
          </a:p>
        </p:txBody>
      </p:sp>
      <p:sp>
        <p:nvSpPr>
          <p:cNvPr id="5" name="Nadpis 3">
            <a:extLst>
              <a:ext uri="{FF2B5EF4-FFF2-40B4-BE49-F238E27FC236}">
                <a16:creationId xmlns:a16="http://schemas.microsoft.com/office/drawing/2014/main" id="{C0CD2F1D-1753-0A62-D8EB-194D38DA0DB8}"/>
              </a:ext>
            </a:extLst>
          </p:cNvPr>
          <p:cNvSpPr txBox="1">
            <a:spLocks/>
          </p:cNvSpPr>
          <p:nvPr/>
        </p:nvSpPr>
        <p:spPr>
          <a:xfrm>
            <a:off x="757860" y="1465384"/>
            <a:ext cx="11021802" cy="359429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70000"/>
              </a:lnSpc>
              <a:buFontTx/>
              <a:buChar char="-"/>
            </a:pPr>
            <a:r>
              <a:rPr lang="cs-CZ" sz="2300" dirty="0">
                <a:latin typeface="Poppins" panose="00000500000000000000" pitchFamily="2" charset="-18"/>
                <a:cs typeface="Poppins" panose="00000500000000000000" pitchFamily="2" charset="-18"/>
              </a:rPr>
              <a:t>Výhled na růst se ustálil na 2,6 % v letech 2026–2027</a:t>
            </a:r>
          </a:p>
          <a:p>
            <a:pPr marL="342900" indent="-342900">
              <a:lnSpc>
                <a:spcPct val="170000"/>
              </a:lnSpc>
              <a:buFontTx/>
              <a:buChar char="-"/>
            </a:pPr>
            <a:r>
              <a:rPr lang="cs-CZ" sz="2300" dirty="0">
                <a:latin typeface="Poppins" panose="00000500000000000000" pitchFamily="2" charset="-18"/>
                <a:cs typeface="Poppins" panose="00000500000000000000" pitchFamily="2" charset="-18"/>
              </a:rPr>
              <a:t>Nízký růst cen v roce 2026, návrat inflace blíže cíli</a:t>
            </a:r>
          </a:p>
          <a:p>
            <a:pPr marL="342900" indent="-342900">
              <a:lnSpc>
                <a:spcPct val="170000"/>
              </a:lnSpc>
              <a:buFontTx/>
              <a:buChar char="-"/>
            </a:pPr>
            <a:r>
              <a:rPr lang="cs-CZ" sz="2300" dirty="0">
                <a:latin typeface="Poppins" panose="00000500000000000000" pitchFamily="2" charset="-18"/>
                <a:cs typeface="Poppins" panose="00000500000000000000" pitchFamily="2" charset="-18"/>
              </a:rPr>
              <a:t>Vyvážený růst napříč výdajovými složkami</a:t>
            </a:r>
          </a:p>
          <a:p>
            <a:pPr marL="342900" indent="-342900">
              <a:lnSpc>
                <a:spcPct val="170000"/>
              </a:lnSpc>
              <a:buFontTx/>
              <a:buChar char="-"/>
            </a:pPr>
            <a:r>
              <a:rPr lang="cs-CZ" sz="2300" b="0" dirty="0">
                <a:latin typeface="Poppins" panose="00000500000000000000" pitchFamily="2" charset="-18"/>
                <a:cs typeface="Poppins" panose="00000500000000000000" pitchFamily="2" charset="-18"/>
              </a:rPr>
              <a:t>Rizika: </a:t>
            </a:r>
            <a:r>
              <a:rPr lang="cs-CZ" sz="2400" b="0" dirty="0">
                <a:solidFill>
                  <a:schemeClr val="bg1"/>
                </a:solidFill>
                <a:latin typeface="Poppins" panose="00000500000000000000" pitchFamily="2" charset="-18"/>
                <a:cs typeface="Poppins" panose="00000500000000000000" pitchFamily="2" charset="-18"/>
              </a:rPr>
              <a:t>spotřeba domácností vs. investiční aktivit</a:t>
            </a:r>
            <a:r>
              <a:rPr lang="cs-CZ" sz="2400" b="0" dirty="0">
                <a:latin typeface="Poppins" panose="00000500000000000000" pitchFamily="2" charset="-18"/>
                <a:cs typeface="Poppins" panose="00000500000000000000" pitchFamily="2" charset="-18"/>
              </a:rPr>
              <a:t>a</a:t>
            </a:r>
            <a:endParaRPr lang="cs-CZ" sz="2400" b="0" dirty="0">
              <a:solidFill>
                <a:schemeClr val="bg1"/>
              </a:solidFill>
              <a:latin typeface="Poppins" panose="00000500000000000000" pitchFamily="2" charset="-18"/>
              <a:cs typeface="Poppins" panose="00000500000000000000" pitchFamily="2" charset="-18"/>
            </a:endParaRPr>
          </a:p>
          <a:p>
            <a:pPr marL="342900" lvl="1" indent="-342900">
              <a:lnSpc>
                <a:spcPct val="170000"/>
              </a:lnSpc>
              <a:spcBef>
                <a:spcPct val="0"/>
              </a:spcBef>
              <a:buFontTx/>
              <a:buChar char="-"/>
            </a:pPr>
            <a:r>
              <a:rPr lang="cs-CZ" sz="2400" dirty="0">
                <a:solidFill>
                  <a:schemeClr val="bg1"/>
                </a:solidFill>
                <a:latin typeface="Poppins" panose="00000500000000000000" pitchFamily="2" charset="-18"/>
                <a:cs typeface="Poppins" panose="00000500000000000000" pitchFamily="2" charset="-18"/>
              </a:rPr>
              <a:t>Rozdílný výhled pro konečnou fázi měnově politického cyklu</a:t>
            </a:r>
          </a:p>
          <a:p>
            <a:pPr marL="342900" lvl="1" indent="-342900">
              <a:lnSpc>
                <a:spcPct val="170000"/>
              </a:lnSpc>
              <a:spcBef>
                <a:spcPct val="0"/>
              </a:spcBef>
              <a:buFontTx/>
              <a:buChar char="-"/>
            </a:pPr>
            <a:r>
              <a:rPr lang="cs-CZ" sz="2400" dirty="0">
                <a:solidFill>
                  <a:schemeClr val="bg1"/>
                </a:solidFill>
                <a:latin typeface="Poppins" panose="00000500000000000000" pitchFamily="2" charset="-18"/>
                <a:cs typeface="Poppins" panose="00000500000000000000" pitchFamily="2" charset="-18"/>
              </a:rPr>
              <a:t>Výraznější fiskální impuls</a:t>
            </a:r>
          </a:p>
        </p:txBody>
      </p:sp>
    </p:spTree>
    <p:extLst>
      <p:ext uri="{BB962C8B-B14F-4D97-AF65-F5344CB8AC3E}">
        <p14:creationId xmlns:p14="http://schemas.microsoft.com/office/powerpoint/2010/main" val="1816284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18D6E-6894-4D9E-BC6E-01A357A27D10}"/>
            </a:ext>
          </a:extLst>
        </p:cNvPr>
        <p:cNvGrpSpPr/>
        <p:nvPr/>
      </p:nvGrpSpPr>
      <p:grpSpPr>
        <a:xfrm>
          <a:off x="0" y="0"/>
          <a:ext cx="0" cy="0"/>
          <a:chOff x="0" y="0"/>
          <a:chExt cx="0" cy="0"/>
        </a:xfrm>
      </p:grpSpPr>
      <p:sp>
        <p:nvSpPr>
          <p:cNvPr id="3" name="TextovéPole 2">
            <a:extLst>
              <a:ext uri="{FF2B5EF4-FFF2-40B4-BE49-F238E27FC236}">
                <a16:creationId xmlns:a16="http://schemas.microsoft.com/office/drawing/2014/main" id="{830EE16F-4403-F4D1-3E3E-4760541BCFBC}"/>
              </a:ext>
            </a:extLst>
          </p:cNvPr>
          <p:cNvSpPr txBox="1"/>
          <p:nvPr/>
        </p:nvSpPr>
        <p:spPr>
          <a:xfrm>
            <a:off x="406400" y="604633"/>
            <a:ext cx="5731653" cy="400110"/>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Rozdílné cenové pnutí</a:t>
            </a:r>
          </a:p>
        </p:txBody>
      </p:sp>
      <p:sp>
        <p:nvSpPr>
          <p:cNvPr id="4" name="TextovéPole 2">
            <a:extLst>
              <a:ext uri="{FF2B5EF4-FFF2-40B4-BE49-F238E27FC236}">
                <a16:creationId xmlns:a16="http://schemas.microsoft.com/office/drawing/2014/main" id="{523C557C-B297-7527-15DF-F6F969B40CBD}"/>
              </a:ext>
            </a:extLst>
          </p:cNvPr>
          <p:cNvSpPr txBox="1"/>
          <p:nvPr/>
        </p:nvSpPr>
        <p:spPr>
          <a:xfrm>
            <a:off x="6233612" y="604633"/>
            <a:ext cx="5731652" cy="400110"/>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Volatilita úrokových sazeb</a:t>
            </a:r>
          </a:p>
        </p:txBody>
      </p:sp>
      <p:sp>
        <p:nvSpPr>
          <p:cNvPr id="5" name="Zástupný symbol pro datum 4">
            <a:extLst>
              <a:ext uri="{FF2B5EF4-FFF2-40B4-BE49-F238E27FC236}">
                <a16:creationId xmlns:a16="http://schemas.microsoft.com/office/drawing/2014/main" id="{F9B1031A-212A-0745-F858-70832874ACA2}"/>
              </a:ext>
            </a:extLst>
          </p:cNvPr>
          <p:cNvSpPr txBox="1">
            <a:spLocks/>
          </p:cNvSpPr>
          <p:nvPr/>
        </p:nvSpPr>
        <p:spPr>
          <a:xfrm>
            <a:off x="9128720" y="61736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pic>
        <p:nvPicPr>
          <p:cNvPr id="7" name="Picture 6">
            <a:extLst>
              <a:ext uri="{FF2B5EF4-FFF2-40B4-BE49-F238E27FC236}">
                <a16:creationId xmlns:a16="http://schemas.microsoft.com/office/drawing/2014/main" id="{DF7FFCD6-1B78-7A39-0855-E52814C59F27}"/>
              </a:ext>
            </a:extLst>
          </p:cNvPr>
          <p:cNvPicPr>
            <a:picLocks noChangeAspect="1"/>
          </p:cNvPicPr>
          <p:nvPr/>
        </p:nvPicPr>
        <p:blipFill>
          <a:blip r:embed="rId3"/>
          <a:stretch>
            <a:fillRect/>
          </a:stretch>
        </p:blipFill>
        <p:spPr>
          <a:xfrm>
            <a:off x="587467" y="1512316"/>
            <a:ext cx="5550586" cy="4251368"/>
          </a:xfrm>
          <a:prstGeom prst="rect">
            <a:avLst/>
          </a:prstGeom>
        </p:spPr>
      </p:pic>
      <p:pic>
        <p:nvPicPr>
          <p:cNvPr id="8" name="Picture 7">
            <a:extLst>
              <a:ext uri="{FF2B5EF4-FFF2-40B4-BE49-F238E27FC236}">
                <a16:creationId xmlns:a16="http://schemas.microsoft.com/office/drawing/2014/main" id="{9D9110A1-F977-E8F2-34A9-0B06605B9479}"/>
              </a:ext>
            </a:extLst>
          </p:cNvPr>
          <p:cNvPicPr>
            <a:picLocks noChangeAspect="1"/>
          </p:cNvPicPr>
          <p:nvPr/>
        </p:nvPicPr>
        <p:blipFill>
          <a:blip r:embed="rId4"/>
          <a:stretch>
            <a:fillRect/>
          </a:stretch>
        </p:blipFill>
        <p:spPr>
          <a:xfrm>
            <a:off x="6293661" y="1400751"/>
            <a:ext cx="5440680" cy="4376928"/>
          </a:xfrm>
          <a:prstGeom prst="rect">
            <a:avLst/>
          </a:prstGeom>
        </p:spPr>
      </p:pic>
    </p:spTree>
    <p:extLst>
      <p:ext uri="{BB962C8B-B14F-4D97-AF65-F5344CB8AC3E}">
        <p14:creationId xmlns:p14="http://schemas.microsoft.com/office/powerpoint/2010/main" val="59239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4582" y="543212"/>
            <a:ext cx="11230486" cy="534873"/>
          </a:xfrm>
        </p:spPr>
        <p:txBody>
          <a:bodyPr>
            <a:normAutofit/>
          </a:bodyPr>
          <a:lstStyle/>
          <a:p>
            <a:r>
              <a:rPr lang="cs-CZ" dirty="0"/>
              <a:t>PROGNÓZY RŮSTU REÁLNÉHO HDP ČR</a:t>
            </a:r>
          </a:p>
        </p:txBody>
      </p:sp>
      <p:sp>
        <p:nvSpPr>
          <p:cNvPr id="2" name="Nadpis 3">
            <a:extLst>
              <a:ext uri="{FF2B5EF4-FFF2-40B4-BE49-F238E27FC236}">
                <a16:creationId xmlns:a16="http://schemas.microsoft.com/office/drawing/2014/main" id="{7D21B2B1-83CB-4BCF-AF99-A0FAF84EE530}"/>
              </a:ext>
            </a:extLst>
          </p:cNvPr>
          <p:cNvSpPr txBox="1">
            <a:spLocks/>
          </p:cNvSpPr>
          <p:nvPr/>
        </p:nvSpPr>
        <p:spPr>
          <a:xfrm>
            <a:off x="614107" y="1258888"/>
            <a:ext cx="10968293" cy="1103312"/>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a:lnSpc>
                <a:spcPct val="170000"/>
              </a:lnSpc>
            </a:pPr>
            <a:endParaRPr lang="cs-CZ" dirty="0"/>
          </a:p>
        </p:txBody>
      </p:sp>
      <p:sp>
        <p:nvSpPr>
          <p:cNvPr id="14" name="Nadpis 3">
            <a:extLst>
              <a:ext uri="{FF2B5EF4-FFF2-40B4-BE49-F238E27FC236}">
                <a16:creationId xmlns:a16="http://schemas.microsoft.com/office/drawing/2014/main" id="{9C250995-7CAB-6A04-BA97-2464F3AA0333}"/>
              </a:ext>
            </a:extLst>
          </p:cNvPr>
          <p:cNvSpPr txBox="1">
            <a:spLocks/>
          </p:cNvSpPr>
          <p:nvPr/>
        </p:nvSpPr>
        <p:spPr>
          <a:xfrm>
            <a:off x="604582" y="1325303"/>
            <a:ext cx="11230486" cy="1690852"/>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70000"/>
              </a:lnSpc>
              <a:buFontTx/>
              <a:buChar char="-"/>
            </a:pPr>
            <a:r>
              <a:rPr lang="cs-CZ" sz="2300" dirty="0">
                <a:latin typeface="Poppins" panose="00000500000000000000" pitchFamily="2" charset="-18"/>
                <a:cs typeface="Poppins" panose="00000500000000000000" pitchFamily="2" charset="-18"/>
              </a:rPr>
              <a:t>V roce 2026 vyhlížíme stabilní růst reálného HDP o 2,6 % po silnějším 2,5% zlepšení v roce 2025.</a:t>
            </a:r>
          </a:p>
          <a:p>
            <a:pPr marL="342900" indent="-342900">
              <a:lnSpc>
                <a:spcPct val="170000"/>
              </a:lnSpc>
              <a:buFontTx/>
              <a:buChar char="-"/>
            </a:pPr>
            <a:r>
              <a:rPr lang="cs-CZ" sz="2300" dirty="0">
                <a:latin typeface="Poppins" panose="00000500000000000000" pitchFamily="2" charset="-18"/>
                <a:cs typeface="Poppins" panose="00000500000000000000" pitchFamily="2" charset="-18"/>
              </a:rPr>
              <a:t>Výhled pro rok 2027 zůstává beze změny na úrovni 2,6 %.</a:t>
            </a:r>
          </a:p>
        </p:txBody>
      </p:sp>
      <p:pic>
        <p:nvPicPr>
          <p:cNvPr id="3" name="Picture 2">
            <a:extLst>
              <a:ext uri="{FF2B5EF4-FFF2-40B4-BE49-F238E27FC236}">
                <a16:creationId xmlns:a16="http://schemas.microsoft.com/office/drawing/2014/main" id="{8C00679E-43DB-DF16-97AF-884152999D07}"/>
              </a:ext>
            </a:extLst>
          </p:cNvPr>
          <p:cNvPicPr>
            <a:picLocks noChangeAspect="1"/>
          </p:cNvPicPr>
          <p:nvPr/>
        </p:nvPicPr>
        <p:blipFill>
          <a:blip r:embed="rId3"/>
          <a:stretch>
            <a:fillRect/>
          </a:stretch>
        </p:blipFill>
        <p:spPr>
          <a:xfrm>
            <a:off x="2590267" y="3465512"/>
            <a:ext cx="7482062" cy="3392488"/>
          </a:xfrm>
          <a:prstGeom prst="rect">
            <a:avLst/>
          </a:prstGeom>
        </p:spPr>
      </p:pic>
    </p:spTree>
    <p:extLst>
      <p:ext uri="{BB962C8B-B14F-4D97-AF65-F5344CB8AC3E}">
        <p14:creationId xmlns:p14="http://schemas.microsoft.com/office/powerpoint/2010/main" val="3555429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301F882-2DAA-2407-D201-5813963D9E51}"/>
              </a:ext>
            </a:extLst>
          </p:cNvPr>
          <p:cNvGraphicFramePr>
            <a:graphicFrameLocks noGrp="1"/>
          </p:cNvGraphicFramePr>
          <p:nvPr>
            <p:extLst>
              <p:ext uri="{D42A27DB-BD31-4B8C-83A1-F6EECF244321}">
                <p14:modId xmlns:p14="http://schemas.microsoft.com/office/powerpoint/2010/main" val="2414275553"/>
              </p:ext>
            </p:extLst>
          </p:nvPr>
        </p:nvGraphicFramePr>
        <p:xfrm>
          <a:off x="5759116" y="1737620"/>
          <a:ext cx="6031827" cy="3382760"/>
        </p:xfrm>
        <a:graphic>
          <a:graphicData uri="http://schemas.openxmlformats.org/drawingml/2006/table">
            <a:tbl>
              <a:tblPr/>
              <a:tblGrid>
                <a:gridCol w="3184015">
                  <a:extLst>
                    <a:ext uri="{9D8B030D-6E8A-4147-A177-3AD203B41FA5}">
                      <a16:colId xmlns:a16="http://schemas.microsoft.com/office/drawing/2014/main" val="2645158123"/>
                    </a:ext>
                  </a:extLst>
                </a:gridCol>
                <a:gridCol w="711953">
                  <a:extLst>
                    <a:ext uri="{9D8B030D-6E8A-4147-A177-3AD203B41FA5}">
                      <a16:colId xmlns:a16="http://schemas.microsoft.com/office/drawing/2014/main" val="2959943351"/>
                    </a:ext>
                  </a:extLst>
                </a:gridCol>
                <a:gridCol w="711953">
                  <a:extLst>
                    <a:ext uri="{9D8B030D-6E8A-4147-A177-3AD203B41FA5}">
                      <a16:colId xmlns:a16="http://schemas.microsoft.com/office/drawing/2014/main" val="3491832527"/>
                    </a:ext>
                  </a:extLst>
                </a:gridCol>
                <a:gridCol w="711953">
                  <a:extLst>
                    <a:ext uri="{9D8B030D-6E8A-4147-A177-3AD203B41FA5}">
                      <a16:colId xmlns:a16="http://schemas.microsoft.com/office/drawing/2014/main" val="3153830355"/>
                    </a:ext>
                  </a:extLst>
                </a:gridCol>
                <a:gridCol w="711953">
                  <a:extLst>
                    <a:ext uri="{9D8B030D-6E8A-4147-A177-3AD203B41FA5}">
                      <a16:colId xmlns:a16="http://schemas.microsoft.com/office/drawing/2014/main" val="1947397485"/>
                    </a:ext>
                  </a:extLst>
                </a:gridCol>
              </a:tblGrid>
              <a:tr h="707792">
                <a:tc>
                  <a:txBody>
                    <a:bodyPr/>
                    <a:lstStyle/>
                    <a:p>
                      <a:pPr algn="l" fontAlgn="ctr">
                        <a:buNone/>
                      </a:pPr>
                      <a:r>
                        <a:rPr lang="cs-CZ" sz="2000" b="1" i="0" u="none" strike="noStrike" dirty="0">
                          <a:solidFill>
                            <a:srgbClr val="FFFFFF"/>
                          </a:solidFill>
                          <a:effectLst/>
                          <a:latin typeface="Calibri Light" panose="020F0302020204030204" pitchFamily="34" charset="0"/>
                        </a:rPr>
                        <a:t>Ukazatel, meziročně</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800" b="1" i="0" u="none" strike="noStrike">
                          <a:solidFill>
                            <a:srgbClr val="FFFFFF"/>
                          </a:solidFill>
                          <a:effectLst/>
                          <a:latin typeface="Calibri Light" panose="020F0302020204030204" pitchFamily="34" charset="0"/>
                        </a:rPr>
                        <a:t>2024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800" b="1" i="0" u="none" strike="noStrike" dirty="0">
                          <a:solidFill>
                            <a:srgbClr val="FFFFFF"/>
                          </a:solidFill>
                          <a:effectLst/>
                          <a:latin typeface="Calibri Light" panose="020F0302020204030204" pitchFamily="34" charset="0"/>
                        </a:rPr>
                        <a:t>2025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800" b="1" i="0" u="none" strike="noStrike">
                          <a:solidFill>
                            <a:srgbClr val="FFFFFF"/>
                          </a:solidFill>
                          <a:effectLst/>
                          <a:latin typeface="Calibri Light" panose="020F0302020204030204" pitchFamily="34" charset="0"/>
                        </a:rPr>
                        <a:t>2026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800" b="1" i="0" u="none" strike="noStrike">
                          <a:solidFill>
                            <a:srgbClr val="FFFFFF"/>
                          </a:solidFill>
                          <a:effectLst/>
                          <a:latin typeface="Calibri Light" panose="020F0302020204030204" pitchFamily="34" charset="0"/>
                        </a:rPr>
                        <a:t>2027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13576B"/>
                    </a:solidFill>
                  </a:tcPr>
                </a:tc>
                <a:extLst>
                  <a:ext uri="{0D108BD9-81ED-4DB2-BD59-A6C34878D82A}">
                    <a16:rowId xmlns:a16="http://schemas.microsoft.com/office/drawing/2014/main" val="2125359129"/>
                  </a:ext>
                </a:extLst>
              </a:tr>
              <a:tr h="445828">
                <a:tc>
                  <a:txBody>
                    <a:bodyPr/>
                    <a:lstStyle/>
                    <a:p>
                      <a:pPr algn="l" fontAlgn="ctr">
                        <a:buNone/>
                      </a:pPr>
                      <a:r>
                        <a:rPr lang="cs-CZ" sz="2000" b="1" i="0" u="none" strike="noStrike">
                          <a:solidFill>
                            <a:srgbClr val="FFFFFF"/>
                          </a:solidFill>
                          <a:effectLst/>
                          <a:latin typeface="Calibri Light" panose="020F0302020204030204" pitchFamily="34" charset="0"/>
                        </a:rPr>
                        <a:t>Růst reálného HDP (%)</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2000" b="0" i="0" u="none" strike="noStrike">
                          <a:solidFill>
                            <a:srgbClr val="13576B"/>
                          </a:solidFill>
                          <a:effectLst/>
                          <a:latin typeface="Calibri Light" panose="020F0302020204030204" pitchFamily="34" charset="0"/>
                        </a:rPr>
                        <a:t>1,1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4038688177"/>
                  </a:ext>
                </a:extLst>
              </a:tr>
              <a:tr h="445828">
                <a:tc>
                  <a:txBody>
                    <a:bodyPr/>
                    <a:lstStyle/>
                    <a:p>
                      <a:pPr algn="l" fontAlgn="ctr">
                        <a:buNone/>
                      </a:pPr>
                      <a:r>
                        <a:rPr lang="cs-CZ" sz="2000" b="1" i="0" u="none" strike="noStrike">
                          <a:solidFill>
                            <a:srgbClr val="FFFFFF"/>
                          </a:solidFill>
                          <a:effectLst/>
                          <a:latin typeface="Calibri Light" panose="020F0302020204030204" pitchFamily="34" charset="0"/>
                        </a:rPr>
                        <a:t>Růst spotřeby domácností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2000" b="0" i="0" u="none" strike="noStrike">
                          <a:solidFill>
                            <a:srgbClr val="13576B"/>
                          </a:solidFill>
                          <a:effectLst/>
                          <a:latin typeface="Calibri Light" panose="020F0302020204030204" pitchFamily="34" charset="0"/>
                        </a:rPr>
                        <a:t>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1971094909"/>
                  </a:ext>
                </a:extLst>
              </a:tr>
              <a:tr h="445828">
                <a:tc>
                  <a:txBody>
                    <a:bodyPr/>
                    <a:lstStyle/>
                    <a:p>
                      <a:pPr algn="l" fontAlgn="ctr">
                        <a:buNone/>
                      </a:pPr>
                      <a:r>
                        <a:rPr lang="cs-CZ" sz="2000" b="1" i="0" u="none" strike="noStrike">
                          <a:solidFill>
                            <a:srgbClr val="FFFFFF"/>
                          </a:solidFill>
                          <a:effectLst/>
                          <a:latin typeface="Calibri Light" panose="020F0302020204030204" pitchFamily="34" charset="0"/>
                        </a:rPr>
                        <a:t>Růst vládní spotřeby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2000" b="0" i="0" u="none" strike="noStrike">
                          <a:solidFill>
                            <a:srgbClr val="13576B"/>
                          </a:solidFill>
                          <a:effectLst/>
                          <a:latin typeface="Calibri Light" panose="020F0302020204030204" pitchFamily="34" charset="0"/>
                        </a:rPr>
                        <a:t>3,1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1645607106"/>
                  </a:ext>
                </a:extLst>
              </a:tr>
              <a:tr h="445828">
                <a:tc>
                  <a:txBody>
                    <a:bodyPr/>
                    <a:lstStyle/>
                    <a:p>
                      <a:pPr algn="l" fontAlgn="ctr">
                        <a:buNone/>
                      </a:pPr>
                      <a:r>
                        <a:rPr lang="cs-CZ" sz="2000" b="1" i="0" u="none" strike="noStrike">
                          <a:solidFill>
                            <a:srgbClr val="FFFFFF"/>
                          </a:solidFill>
                          <a:effectLst/>
                          <a:latin typeface="Calibri Light" panose="020F0302020204030204" pitchFamily="34" charset="0"/>
                        </a:rPr>
                        <a:t>Růst investic (bez zásob,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2000" b="0" i="0" u="none" strike="noStrike">
                          <a:solidFill>
                            <a:srgbClr val="13576B"/>
                          </a:solidFill>
                          <a:effectLst/>
                          <a:latin typeface="Calibri Light" panose="020F0302020204030204" pitchFamily="34" charset="0"/>
                        </a:rPr>
                        <a:t>-3,0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0,9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3,2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3,1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2283812772"/>
                  </a:ext>
                </a:extLst>
              </a:tr>
              <a:tr h="445828">
                <a:tc>
                  <a:txBody>
                    <a:bodyPr/>
                    <a:lstStyle/>
                    <a:p>
                      <a:pPr algn="l" fontAlgn="ctr">
                        <a:buNone/>
                      </a:pPr>
                      <a:r>
                        <a:rPr lang="cs-CZ" sz="2000" b="1" i="0" u="none" strike="noStrike" dirty="0">
                          <a:solidFill>
                            <a:srgbClr val="FFFFFF"/>
                          </a:solidFill>
                          <a:effectLst/>
                          <a:latin typeface="Calibri Light" panose="020F0302020204030204" pitchFamily="34" charset="0"/>
                        </a:rPr>
                        <a:t>Růst vývozů (%)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2000" b="0" i="0" u="none" strike="noStrike">
                          <a:solidFill>
                            <a:srgbClr val="13576B"/>
                          </a:solidFill>
                          <a:effectLst/>
                          <a:latin typeface="Calibri Light" panose="020F0302020204030204" pitchFamily="34" charset="0"/>
                        </a:rPr>
                        <a:t>1,1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4,1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3,6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4,3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206958699"/>
                  </a:ext>
                </a:extLst>
              </a:tr>
              <a:tr h="445828">
                <a:tc>
                  <a:txBody>
                    <a:bodyPr/>
                    <a:lstStyle/>
                    <a:p>
                      <a:pPr algn="l" fontAlgn="ctr">
                        <a:buNone/>
                      </a:pPr>
                      <a:r>
                        <a:rPr lang="cs-CZ" sz="2000" b="1" i="0" u="none" strike="noStrike">
                          <a:solidFill>
                            <a:srgbClr val="FFFFFF"/>
                          </a:solidFill>
                          <a:effectLst/>
                          <a:latin typeface="Calibri Light" panose="020F0302020204030204" pitchFamily="34" charset="0"/>
                        </a:rPr>
                        <a:t>Růst dovozů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2000" b="0" i="0" u="none" strike="noStrike">
                          <a:solidFill>
                            <a:srgbClr val="13576B"/>
                          </a:solidFill>
                          <a:effectLst/>
                          <a:latin typeface="Calibri Light" panose="020F0302020204030204" pitchFamily="34" charset="0"/>
                        </a:rPr>
                        <a:t>0,2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5,0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9D9D9"/>
                    </a:solidFill>
                  </a:tcPr>
                </a:tc>
                <a:tc>
                  <a:txBody>
                    <a:bodyPr/>
                    <a:lstStyle/>
                    <a:p>
                      <a:pPr algn="ctr" fontAlgn="ctr">
                        <a:buNone/>
                      </a:pPr>
                      <a:r>
                        <a:rPr lang="cs-CZ" sz="2000" b="0" i="0" u="none" strike="noStrike">
                          <a:solidFill>
                            <a:srgbClr val="FF0000"/>
                          </a:solidFill>
                          <a:effectLst/>
                          <a:latin typeface="Calibri Light" panose="020F0302020204030204" pitchFamily="34" charset="0"/>
                        </a:rPr>
                        <a:t>3,7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9D9D9"/>
                    </a:solidFill>
                  </a:tcPr>
                </a:tc>
                <a:tc>
                  <a:txBody>
                    <a:bodyPr/>
                    <a:lstStyle/>
                    <a:p>
                      <a:pPr algn="ctr" fontAlgn="ctr">
                        <a:buNone/>
                      </a:pPr>
                      <a:r>
                        <a:rPr lang="cs-CZ" sz="2000" b="0" i="0" u="none" strike="noStrike" dirty="0">
                          <a:solidFill>
                            <a:srgbClr val="FF0000"/>
                          </a:solidFill>
                          <a:effectLst/>
                          <a:latin typeface="Calibri Light" panose="020F0302020204030204" pitchFamily="34" charset="0"/>
                        </a:rPr>
                        <a:t>4,4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374027854"/>
                  </a:ext>
                </a:extLst>
              </a:tr>
            </a:tbl>
          </a:graphicData>
        </a:graphic>
      </p:graphicFrame>
      <p:sp>
        <p:nvSpPr>
          <p:cNvPr id="5" name="Zástupný text 4">
            <a:extLst>
              <a:ext uri="{FF2B5EF4-FFF2-40B4-BE49-F238E27FC236}">
                <a16:creationId xmlns:a16="http://schemas.microsoft.com/office/drawing/2014/main" id="{A63B5DAE-3401-44F7-A431-4A020508D0A1}"/>
              </a:ext>
            </a:extLst>
          </p:cNvPr>
          <p:cNvSpPr>
            <a:spLocks noGrp="1"/>
          </p:cNvSpPr>
          <p:nvPr>
            <p:ph type="body" sz="quarter" idx="12"/>
          </p:nvPr>
        </p:nvSpPr>
        <p:spPr>
          <a:xfrm>
            <a:off x="604582" y="1223210"/>
            <a:ext cx="4994113" cy="4411579"/>
          </a:xfrm>
        </p:spPr>
        <p:txBody>
          <a:bodyPr/>
          <a:lstStyle/>
          <a:p>
            <a:pPr marL="285750" indent="-285750">
              <a:buFont typeface="Arial" panose="020B0604020202020204" pitchFamily="34" charset="0"/>
              <a:buChar char="•"/>
            </a:pPr>
            <a:r>
              <a:rPr lang="cs-CZ" sz="1800" dirty="0">
                <a:latin typeface="Poppins" panose="00000500000000000000" pitchFamily="2" charset="-18"/>
                <a:cs typeface="Poppins" panose="00000500000000000000" pitchFamily="2" charset="-18"/>
              </a:rPr>
              <a:t>Česká ekonomika v roce 2025 vzrostla o 2,5 % a potvrdila vyšší odolnost, než se očekávalo na jaře loňského roku.</a:t>
            </a:r>
          </a:p>
          <a:p>
            <a:pPr marL="285750" indent="-285750">
              <a:buFont typeface="Arial" panose="020B0604020202020204" pitchFamily="34" charset="0"/>
              <a:buChar char="•"/>
            </a:pPr>
            <a:endParaRPr lang="cs-CZ" sz="1800" dirty="0">
              <a:latin typeface="Poppins" panose="00000500000000000000" pitchFamily="2" charset="-18"/>
              <a:cs typeface="Poppins" panose="00000500000000000000" pitchFamily="2" charset="-18"/>
            </a:endParaRPr>
          </a:p>
          <a:p>
            <a:pPr marL="285750" indent="-285750">
              <a:buFont typeface="Arial" panose="020B0604020202020204" pitchFamily="34" charset="0"/>
              <a:buChar char="•"/>
            </a:pPr>
            <a:r>
              <a:rPr lang="cs-CZ" sz="1800" dirty="0">
                <a:latin typeface="Poppins" panose="00000500000000000000" pitchFamily="2" charset="-18"/>
                <a:cs typeface="Poppins" panose="00000500000000000000" pitchFamily="2" charset="-18"/>
              </a:rPr>
              <a:t>Pro rok 2026 byl výhled růstu revidován směrem nahoru na 2,6 %, tedy o 0,4 p. b. více než v listopadu.</a:t>
            </a:r>
          </a:p>
          <a:p>
            <a:pPr marL="285750" indent="-285750">
              <a:buFont typeface="Arial" panose="020B0604020202020204" pitchFamily="34" charset="0"/>
              <a:buChar char="•"/>
            </a:pPr>
            <a:endParaRPr lang="cs-CZ" sz="1800" dirty="0">
              <a:latin typeface="Poppins" panose="00000500000000000000" pitchFamily="2" charset="-18"/>
              <a:cs typeface="Poppins" panose="00000500000000000000" pitchFamily="2" charset="-18"/>
            </a:endParaRPr>
          </a:p>
          <a:p>
            <a:pPr marL="285750" indent="-285750">
              <a:buFont typeface="Arial" panose="020B0604020202020204" pitchFamily="34" charset="0"/>
              <a:buChar char="•"/>
            </a:pPr>
            <a:r>
              <a:rPr lang="cs-CZ" sz="1800" dirty="0">
                <a:latin typeface="Poppins" panose="00000500000000000000" pitchFamily="2" charset="-18"/>
                <a:cs typeface="Poppins" panose="00000500000000000000" pitchFamily="2" charset="-18"/>
              </a:rPr>
              <a:t>Rok 2027 přináší obdobné tempo růstu a oba roky přinášejí vyváženější strukturu růstu ekonomiky.</a:t>
            </a:r>
          </a:p>
          <a:p>
            <a:pPr marL="285750" indent="-285750">
              <a:buFont typeface="Arial" panose="020B0604020202020204" pitchFamily="34" charset="0"/>
              <a:buChar char="•"/>
            </a:pPr>
            <a:endParaRPr lang="cs-CZ" sz="1800" dirty="0">
              <a:latin typeface="Poppins" panose="00000500000000000000" pitchFamily="2" charset="-18"/>
              <a:cs typeface="Poppins" panose="00000500000000000000" pitchFamily="2" charset="-18"/>
            </a:endParaRPr>
          </a:p>
          <a:p>
            <a:pPr marL="285750" indent="-285750">
              <a:buFont typeface="Arial" panose="020B0604020202020204" pitchFamily="34" charset="0"/>
              <a:buChar char="•"/>
            </a:pPr>
            <a:r>
              <a:rPr lang="cs-CZ" sz="1800" dirty="0">
                <a:latin typeface="Poppins" panose="00000500000000000000" pitchFamily="2" charset="-18"/>
                <a:cs typeface="Poppins" panose="00000500000000000000" pitchFamily="2" charset="-18"/>
              </a:rPr>
              <a:t>Výhled více reflektuje uvolněnější fiskální politiku a oživení investiční aktivity.</a:t>
            </a:r>
          </a:p>
        </p:txBody>
      </p:sp>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60123DA1-4076-EFFC-95A4-3DFBBDF2DD9A}"/>
              </a:ext>
            </a:extLst>
          </p:cNvPr>
          <p:cNvSpPr txBox="1">
            <a:spLocks/>
          </p:cNvSpPr>
          <p:nvPr/>
        </p:nvSpPr>
        <p:spPr>
          <a:xfrm>
            <a:off x="10538480" y="6144842"/>
            <a:ext cx="1020702"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rgbClr val="1F576B"/>
                </a:solidFill>
              </a:rPr>
              <a:t>Zdroj: ČBA</a:t>
            </a:r>
          </a:p>
        </p:txBody>
      </p:sp>
      <p:sp>
        <p:nvSpPr>
          <p:cNvPr id="7" name="Nadpis 3">
            <a:extLst>
              <a:ext uri="{FF2B5EF4-FFF2-40B4-BE49-F238E27FC236}">
                <a16:creationId xmlns:a16="http://schemas.microsoft.com/office/drawing/2014/main" id="{32A2790D-8998-232E-F72A-BA47E42C11E5}"/>
              </a:ext>
            </a:extLst>
          </p:cNvPr>
          <p:cNvSpPr txBox="1">
            <a:spLocks/>
          </p:cNvSpPr>
          <p:nvPr/>
        </p:nvSpPr>
        <p:spPr>
          <a:xfrm>
            <a:off x="604582" y="456762"/>
            <a:ext cx="11409618" cy="534873"/>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rgbClr val="1F576B"/>
                </a:solidFill>
                <a:latin typeface="Arial" panose="020B0604020202020204" pitchFamily="34" charset="0"/>
                <a:ea typeface="+mj-ea"/>
                <a:cs typeface="+mj-cs"/>
              </a:defRPr>
            </a:lvl1pPr>
          </a:lstStyle>
          <a:p>
            <a:r>
              <a:rPr lang="cs-CZ" cap="all" dirty="0"/>
              <a:t>VÝHLED s vyváženým růstem ekonomiky</a:t>
            </a:r>
          </a:p>
        </p:txBody>
      </p:sp>
      <p:sp>
        <p:nvSpPr>
          <p:cNvPr id="13" name="Rectangle: Rounded Corners 12">
            <a:extLst>
              <a:ext uri="{FF2B5EF4-FFF2-40B4-BE49-F238E27FC236}">
                <a16:creationId xmlns:a16="http://schemas.microsoft.com/office/drawing/2014/main" id="{75F7199C-0F41-B9C3-82DE-CCF69AAA3C28}"/>
              </a:ext>
            </a:extLst>
          </p:cNvPr>
          <p:cNvSpPr/>
          <p:nvPr/>
        </p:nvSpPr>
        <p:spPr>
          <a:xfrm>
            <a:off x="10381921" y="2934457"/>
            <a:ext cx="1333819" cy="415281"/>
          </a:xfrm>
          <a:prstGeom prst="round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Rectangle: Rounded Corners 13">
            <a:extLst>
              <a:ext uri="{FF2B5EF4-FFF2-40B4-BE49-F238E27FC236}">
                <a16:creationId xmlns:a16="http://schemas.microsoft.com/office/drawing/2014/main" id="{F7B56207-E418-F18E-AB1B-C668E0A93DEC}"/>
              </a:ext>
            </a:extLst>
          </p:cNvPr>
          <p:cNvSpPr/>
          <p:nvPr/>
        </p:nvSpPr>
        <p:spPr>
          <a:xfrm>
            <a:off x="9689432" y="3800192"/>
            <a:ext cx="1333819" cy="415281"/>
          </a:xfrm>
          <a:prstGeom prst="round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263472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F39E438-42FE-0F11-DAAE-A3F6506C4B09}"/>
              </a:ext>
            </a:extLst>
          </p:cNvPr>
          <p:cNvSpPr txBox="1"/>
          <p:nvPr/>
        </p:nvSpPr>
        <p:spPr>
          <a:xfrm>
            <a:off x="406400" y="604633"/>
            <a:ext cx="5731653" cy="707886"/>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Výhled růstu HDP na 2,6 % v roce 2026 je o 0,4 p. b. silnější než v předchozí prognóze.</a:t>
            </a:r>
          </a:p>
        </p:txBody>
      </p:sp>
      <p:sp>
        <p:nvSpPr>
          <p:cNvPr id="4" name="TextovéPole 2">
            <a:extLst>
              <a:ext uri="{FF2B5EF4-FFF2-40B4-BE49-F238E27FC236}">
                <a16:creationId xmlns:a16="http://schemas.microsoft.com/office/drawing/2014/main" id="{E879989F-D4C3-B286-8921-2C74FA39C93F}"/>
              </a:ext>
            </a:extLst>
          </p:cNvPr>
          <p:cNvSpPr txBox="1"/>
          <p:nvPr/>
        </p:nvSpPr>
        <p:spPr>
          <a:xfrm>
            <a:off x="6522720" y="604633"/>
            <a:ext cx="5442543" cy="707886"/>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Stabilnější výhled rovněž pro mezikvartální dynamiku</a:t>
            </a:r>
          </a:p>
        </p:txBody>
      </p:sp>
      <p:sp>
        <p:nvSpPr>
          <p:cNvPr id="5" name="Zástupný symbol pro datum 4">
            <a:extLst>
              <a:ext uri="{FF2B5EF4-FFF2-40B4-BE49-F238E27FC236}">
                <a16:creationId xmlns:a16="http://schemas.microsoft.com/office/drawing/2014/main" id="{6732E77A-1C04-6994-C302-74BAD59A2205}"/>
              </a:ext>
            </a:extLst>
          </p:cNvPr>
          <p:cNvSpPr txBox="1">
            <a:spLocks/>
          </p:cNvSpPr>
          <p:nvPr/>
        </p:nvSpPr>
        <p:spPr>
          <a:xfrm>
            <a:off x="9128720" y="61736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BA921395-82C4-1155-3320-B313C5474D0D}"/>
              </a:ext>
            </a:extLst>
          </p:cNvPr>
          <p:cNvSpPr txBox="1">
            <a:spLocks/>
          </p:cNvSpPr>
          <p:nvPr/>
        </p:nvSpPr>
        <p:spPr>
          <a:xfrm>
            <a:off x="10171967" y="6063392"/>
            <a:ext cx="1453890"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rgbClr val="1F576B"/>
                </a:solidFill>
              </a:rPr>
              <a:t>Zdroj: ČSÚ, ČBA</a:t>
            </a:r>
          </a:p>
        </p:txBody>
      </p:sp>
      <p:pic>
        <p:nvPicPr>
          <p:cNvPr id="8" name="Picture 7">
            <a:extLst>
              <a:ext uri="{FF2B5EF4-FFF2-40B4-BE49-F238E27FC236}">
                <a16:creationId xmlns:a16="http://schemas.microsoft.com/office/drawing/2014/main" id="{C975A249-81DD-EE15-4568-F525A13AB70E}"/>
              </a:ext>
            </a:extLst>
          </p:cNvPr>
          <p:cNvPicPr>
            <a:picLocks noChangeAspect="1"/>
          </p:cNvPicPr>
          <p:nvPr/>
        </p:nvPicPr>
        <p:blipFill>
          <a:blip r:embed="rId3"/>
          <a:stretch>
            <a:fillRect/>
          </a:stretch>
        </p:blipFill>
        <p:spPr>
          <a:xfrm>
            <a:off x="463979" y="1748184"/>
            <a:ext cx="5674074" cy="3795913"/>
          </a:xfrm>
          <a:prstGeom prst="rect">
            <a:avLst/>
          </a:prstGeom>
        </p:spPr>
      </p:pic>
      <p:pic>
        <p:nvPicPr>
          <p:cNvPr id="11" name="Picture 10">
            <a:extLst>
              <a:ext uri="{FF2B5EF4-FFF2-40B4-BE49-F238E27FC236}">
                <a16:creationId xmlns:a16="http://schemas.microsoft.com/office/drawing/2014/main" id="{38DAE521-73DB-BE87-9AD6-47E4E43357CB}"/>
              </a:ext>
            </a:extLst>
          </p:cNvPr>
          <p:cNvPicPr>
            <a:picLocks noChangeAspect="1"/>
          </p:cNvPicPr>
          <p:nvPr/>
        </p:nvPicPr>
        <p:blipFill>
          <a:blip r:embed="rId4"/>
          <a:stretch>
            <a:fillRect/>
          </a:stretch>
        </p:blipFill>
        <p:spPr>
          <a:xfrm>
            <a:off x="6264843" y="1748184"/>
            <a:ext cx="5623949" cy="3795913"/>
          </a:xfrm>
          <a:prstGeom prst="rect">
            <a:avLst/>
          </a:prstGeom>
        </p:spPr>
      </p:pic>
    </p:spTree>
    <p:extLst>
      <p:ext uri="{BB962C8B-B14F-4D97-AF65-F5344CB8AC3E}">
        <p14:creationId xmlns:p14="http://schemas.microsoft.com/office/powerpoint/2010/main" val="2306235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DDD19-A1FB-99FB-3FC8-00BE2C71D7C4}"/>
            </a:ext>
          </a:extLst>
        </p:cNvPr>
        <p:cNvGrpSpPr/>
        <p:nvPr/>
      </p:nvGrpSpPr>
      <p:grpSpPr>
        <a:xfrm>
          <a:off x="0" y="0"/>
          <a:ext cx="0" cy="0"/>
          <a:chOff x="0" y="0"/>
          <a:chExt cx="0" cy="0"/>
        </a:xfrm>
      </p:grpSpPr>
      <p:sp>
        <p:nvSpPr>
          <p:cNvPr id="3" name="TextovéPole 2">
            <a:extLst>
              <a:ext uri="{FF2B5EF4-FFF2-40B4-BE49-F238E27FC236}">
                <a16:creationId xmlns:a16="http://schemas.microsoft.com/office/drawing/2014/main" id="{9D07D802-FDF9-9367-6B20-F1F48F917790}"/>
              </a:ext>
            </a:extLst>
          </p:cNvPr>
          <p:cNvSpPr txBox="1"/>
          <p:nvPr/>
        </p:nvSpPr>
        <p:spPr>
          <a:xfrm>
            <a:off x="517525" y="604633"/>
            <a:ext cx="5525961" cy="707886"/>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Růst soukromé spotřeby zůstává tahounem očekávaného výkonu HDP,</a:t>
            </a:r>
          </a:p>
        </p:txBody>
      </p:sp>
      <p:sp>
        <p:nvSpPr>
          <p:cNvPr id="4" name="TextovéPole 2">
            <a:extLst>
              <a:ext uri="{FF2B5EF4-FFF2-40B4-BE49-F238E27FC236}">
                <a16:creationId xmlns:a16="http://schemas.microsoft.com/office/drawing/2014/main" id="{C01DFD57-E196-8458-8A1D-2E96C051B459}"/>
              </a:ext>
            </a:extLst>
          </p:cNvPr>
          <p:cNvSpPr txBox="1"/>
          <p:nvPr/>
        </p:nvSpPr>
        <p:spPr>
          <a:xfrm>
            <a:off x="6096000" y="630640"/>
            <a:ext cx="5732172" cy="707886"/>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 ale oživení investic se přidává v roce 2026 a exportní aktivita zůstává solidní</a:t>
            </a:r>
          </a:p>
        </p:txBody>
      </p:sp>
      <p:sp>
        <p:nvSpPr>
          <p:cNvPr id="5" name="Zástupný symbol pro datum 4">
            <a:extLst>
              <a:ext uri="{FF2B5EF4-FFF2-40B4-BE49-F238E27FC236}">
                <a16:creationId xmlns:a16="http://schemas.microsoft.com/office/drawing/2014/main" id="{AF4B0AD4-493A-FCB2-B257-777E918C3B0F}"/>
              </a:ext>
            </a:extLst>
          </p:cNvPr>
          <p:cNvSpPr txBox="1">
            <a:spLocks/>
          </p:cNvSpPr>
          <p:nvPr/>
        </p:nvSpPr>
        <p:spPr>
          <a:xfrm>
            <a:off x="9128720" y="61736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11.02.2026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8620FB00-0BEA-5B19-46D9-C0F020B8A8C2}"/>
              </a:ext>
            </a:extLst>
          </p:cNvPr>
          <p:cNvSpPr txBox="1">
            <a:spLocks/>
          </p:cNvSpPr>
          <p:nvPr/>
        </p:nvSpPr>
        <p:spPr>
          <a:xfrm>
            <a:off x="10171967" y="6063392"/>
            <a:ext cx="1453890"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rgbClr val="1F576B"/>
                </a:solidFill>
              </a:rPr>
              <a:t>Zdroj: ČSÚ, ČBA</a:t>
            </a:r>
          </a:p>
        </p:txBody>
      </p:sp>
      <p:pic>
        <p:nvPicPr>
          <p:cNvPr id="8" name="Picture 7">
            <a:extLst>
              <a:ext uri="{FF2B5EF4-FFF2-40B4-BE49-F238E27FC236}">
                <a16:creationId xmlns:a16="http://schemas.microsoft.com/office/drawing/2014/main" id="{7C2DD0A4-1B55-FEBA-FF40-87AF5792061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3745" y="1875211"/>
            <a:ext cx="5704435" cy="3736477"/>
          </a:xfrm>
          <a:prstGeom prst="rect">
            <a:avLst/>
          </a:prstGeom>
        </p:spPr>
      </p:pic>
      <p:pic>
        <p:nvPicPr>
          <p:cNvPr id="2" name="Picture 1">
            <a:extLst>
              <a:ext uri="{FF2B5EF4-FFF2-40B4-BE49-F238E27FC236}">
                <a16:creationId xmlns:a16="http://schemas.microsoft.com/office/drawing/2014/main" id="{7D7BE281-1082-E491-FCCF-8F3A7D8142B7}"/>
              </a:ext>
            </a:extLst>
          </p:cNvPr>
          <p:cNvPicPr>
            <a:picLocks noChangeAspect="1"/>
          </p:cNvPicPr>
          <p:nvPr/>
        </p:nvPicPr>
        <p:blipFill>
          <a:blip r:embed="rId5"/>
          <a:stretch>
            <a:fillRect/>
          </a:stretch>
        </p:blipFill>
        <p:spPr>
          <a:xfrm>
            <a:off x="6237032" y="1789724"/>
            <a:ext cx="5450107" cy="3821964"/>
          </a:xfrm>
          <a:prstGeom prst="rect">
            <a:avLst/>
          </a:prstGeom>
        </p:spPr>
      </p:pic>
    </p:spTree>
    <p:extLst>
      <p:ext uri="{BB962C8B-B14F-4D97-AF65-F5344CB8AC3E}">
        <p14:creationId xmlns:p14="http://schemas.microsoft.com/office/powerpoint/2010/main" val="318487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22826" y="555525"/>
            <a:ext cx="11230486" cy="534873"/>
          </a:xfrm>
        </p:spPr>
        <p:txBody>
          <a:bodyPr>
            <a:normAutofit/>
          </a:bodyPr>
          <a:lstStyle/>
          <a:p>
            <a:r>
              <a:rPr lang="cs-CZ" dirty="0"/>
              <a:t>TRH PRÁCE</a:t>
            </a:r>
          </a:p>
        </p:txBody>
      </p:sp>
      <p:sp>
        <p:nvSpPr>
          <p:cNvPr id="2" name="Nadpis 3">
            <a:extLst>
              <a:ext uri="{FF2B5EF4-FFF2-40B4-BE49-F238E27FC236}">
                <a16:creationId xmlns:a16="http://schemas.microsoft.com/office/drawing/2014/main" id="{57E680C1-0BD3-A598-65B6-B3CFB5BA3ADE}"/>
              </a:ext>
            </a:extLst>
          </p:cNvPr>
          <p:cNvSpPr txBox="1">
            <a:spLocks/>
          </p:cNvSpPr>
          <p:nvPr/>
        </p:nvSpPr>
        <p:spPr>
          <a:xfrm>
            <a:off x="727168" y="928716"/>
            <a:ext cx="11021802" cy="256476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a:p>
            <a:pPr marL="342900" indent="-342900">
              <a:lnSpc>
                <a:spcPct val="170000"/>
              </a:lnSpc>
              <a:buFontTx/>
              <a:buChar char="-"/>
            </a:pPr>
            <a:r>
              <a:rPr lang="cs-CZ" sz="2300" dirty="0">
                <a:latin typeface="Poppins" panose="00000500000000000000" pitchFamily="2" charset="-18"/>
                <a:cs typeface="Poppins" panose="00000500000000000000" pitchFamily="2" charset="-18"/>
              </a:rPr>
              <a:t>kulminace strukturálních změn a přibližování se k neutrální míře nezaměstnanosti</a:t>
            </a:r>
          </a:p>
          <a:p>
            <a:pPr marL="342900" indent="-342900">
              <a:lnSpc>
                <a:spcPct val="170000"/>
              </a:lnSpc>
              <a:buFontTx/>
              <a:buChar char="-"/>
            </a:pPr>
            <a:r>
              <a:rPr lang="cs-CZ" sz="2300" dirty="0">
                <a:latin typeface="Poppins" panose="00000500000000000000" pitchFamily="2" charset="-18"/>
                <a:cs typeface="Poppins" panose="00000500000000000000" pitchFamily="2" charset="-18"/>
              </a:rPr>
              <a:t>další zlepšení výhledu na reálnou mzdu </a:t>
            </a:r>
          </a:p>
          <a:p>
            <a:pPr marL="342900" indent="-342900">
              <a:lnSpc>
                <a:spcPct val="170000"/>
              </a:lnSpc>
              <a:buFontTx/>
              <a:buChar char="-"/>
            </a:pPr>
            <a:r>
              <a:rPr lang="cs-CZ" sz="2300" dirty="0">
                <a:latin typeface="Poppins" panose="00000500000000000000" pitchFamily="2" charset="-18"/>
                <a:cs typeface="Poppins" panose="00000500000000000000" pitchFamily="2" charset="-18"/>
              </a:rPr>
              <a:t>zůstává proinflačním faktorem, i když mírnějším</a:t>
            </a:r>
          </a:p>
        </p:txBody>
      </p:sp>
      <p:pic>
        <p:nvPicPr>
          <p:cNvPr id="5" name="Picture 4">
            <a:extLst>
              <a:ext uri="{FF2B5EF4-FFF2-40B4-BE49-F238E27FC236}">
                <a16:creationId xmlns:a16="http://schemas.microsoft.com/office/drawing/2014/main" id="{EFC4B00E-C950-7F2E-479B-D1602F6C5D61}"/>
              </a:ext>
            </a:extLst>
          </p:cNvPr>
          <p:cNvPicPr>
            <a:picLocks noChangeAspect="1"/>
          </p:cNvPicPr>
          <p:nvPr/>
        </p:nvPicPr>
        <p:blipFill>
          <a:blip r:embed="rId3"/>
          <a:stretch>
            <a:fillRect/>
          </a:stretch>
        </p:blipFill>
        <p:spPr>
          <a:xfrm>
            <a:off x="2696016" y="3373978"/>
            <a:ext cx="7084106" cy="3773192"/>
          </a:xfrm>
          <a:prstGeom prst="rect">
            <a:avLst/>
          </a:prstGeom>
        </p:spPr>
      </p:pic>
    </p:spTree>
    <p:extLst>
      <p:ext uri="{BB962C8B-B14F-4D97-AF65-F5344CB8AC3E}">
        <p14:creationId xmlns:p14="http://schemas.microsoft.com/office/powerpoint/2010/main" val="1262735708"/>
      </p:ext>
    </p:extLst>
  </p:cSld>
  <p:clrMapOvr>
    <a:masterClrMapping/>
  </p:clrMapOvr>
</p:sld>
</file>

<file path=ppt/theme/theme1.xml><?xml version="1.0" encoding="utf-8"?>
<a:theme xmlns:a="http://schemas.openxmlformats.org/drawingml/2006/main" name="CBA PPT 16:9 B&amp;W">
  <a:themeElements>
    <a:clrScheme name="CBA MS Office výchozí barevnost">
      <a:dk1>
        <a:sysClr val="windowText" lastClr="000000"/>
      </a:dk1>
      <a:lt1>
        <a:sysClr val="window" lastClr="FFFFFF"/>
      </a:lt1>
      <a:dk2>
        <a:srgbClr val="1F576B"/>
      </a:dk2>
      <a:lt2>
        <a:srgbClr val="F8F8F8"/>
      </a:lt2>
      <a:accent1>
        <a:srgbClr val="A9936D"/>
      </a:accent1>
      <a:accent2>
        <a:srgbClr val="317F79"/>
      </a:accent2>
      <a:accent3>
        <a:srgbClr val="1F576B"/>
      </a:accent3>
      <a:accent4>
        <a:srgbClr val="DCDCDC"/>
      </a:accent4>
      <a:accent5>
        <a:srgbClr val="B6B6B6"/>
      </a:accent5>
      <a:accent6>
        <a:srgbClr val="6F6F6F"/>
      </a:accent6>
      <a:hlink>
        <a:srgbClr val="A9936D"/>
      </a:hlink>
      <a:folHlink>
        <a:srgbClr val="968058"/>
      </a:folHlink>
    </a:clrScheme>
    <a:fontScheme name="CBA MS Office výchozí písmo motiv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ormAutofit/>
      </a:bodyPr>
      <a:lstStyle>
        <a:defPPr algn="l">
          <a:defRPr sz="1300" b="0" i="0" spc="0" baseline="0" dirty="0" smtClean="0"/>
        </a:defPPr>
      </a:lstStyle>
    </a:txDef>
  </a:objectDefaults>
  <a:extraClrSchemeLst/>
  <a:custClrLst>
    <a:custClr name="Zelená">
      <a:srgbClr val="83DFBE"/>
    </a:custClr>
    <a:custClr name="Světle zelená">
      <a:srgbClr val="ACE2CB"/>
    </a:custClr>
    <a:custClr name="Nejsvětlejší zelená">
      <a:srgbClr val="D1F2E4"/>
    </a:custClr>
    <a:custClr name="Šedá">
      <a:srgbClr val="D7D7D7"/>
    </a:custClr>
    <a:custClr name="Světle šedá">
      <a:srgbClr val="EFEFEF"/>
    </a:custClr>
    <a:custClr name="Oranžová">
      <a:srgbClr val="FFB288"/>
    </a:custClr>
    <a:custClr name="Světle oranžová">
      <a:srgbClr val="FFCE8D"/>
    </a:custClr>
    <a:custClr name="Modrá">
      <a:srgbClr val="60CEF4"/>
    </a:custClr>
    <a:custClr name="Hnědá">
      <a:srgbClr val="C7B299"/>
    </a:custClr>
    <a:custClr name="Tyrkysová">
      <a:srgbClr val="14DBC7"/>
    </a:custClr>
    <a:custClr name="Jarní zelená">
      <a:srgbClr val="C7F779"/>
    </a:custClr>
    <a:custClr name="Růžová">
      <a:srgbClr val="F8C5F9"/>
    </a:custClr>
    <a:custClr name="Tmavě fialová">
      <a:srgbClr val="7468E9"/>
    </a:custClr>
  </a:custClrLst>
  <a:extLst>
    <a:ext uri="{05A4C25C-085E-4340-85A3-A5531E510DB2}">
      <thm15:themeFamily xmlns:thm15="http://schemas.microsoft.com/office/thememl/2012/main" name="INVESTIKA_DYNAMIKA_PPT_16x9_v2.potx" id="{8733E6CE-201E-48DB-87AA-DB80330FF5DB}" vid="{D7849ED6-7B13-4D46-A90C-4F40B8B1D8EC}"/>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91B8A9ED33244787B916AE9BBE206E" ma:contentTypeVersion="12" ma:contentTypeDescription="Create a new document." ma:contentTypeScope="" ma:versionID="6272deca80841e48775e47dbd4ea0331">
  <xsd:schema xmlns:xsd="http://www.w3.org/2001/XMLSchema" xmlns:xs="http://www.w3.org/2001/XMLSchema" xmlns:p="http://schemas.microsoft.com/office/2006/metadata/properties" xmlns:ns2="ebcfb002-a245-4f64-b91d-4b07cb074cbb" xmlns:ns3="3d04b0d2-10d1-4ac1-82d3-a64e9a9882e5" targetNamespace="http://schemas.microsoft.com/office/2006/metadata/properties" ma:root="true" ma:fieldsID="ecc7e44836475fabd4dd73250f8ace6d" ns2:_="" ns3:_="">
    <xsd:import namespace="ebcfb002-a245-4f64-b91d-4b07cb074cbb"/>
    <xsd:import namespace="3d04b0d2-10d1-4ac1-82d3-a64e9a9882e5"/>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cfb002-a245-4f64-b91d-4b07cb074c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49a369f-88ca-4bc3-9129-83334f9bcedc"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04b0d2-10d1-4ac1-82d3-a64e9a9882e5"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bfe6e60-89d1-46a8-a9d9-d6254838e557}" ma:internalName="TaxCatchAll" ma:showField="CatchAllData" ma:web="3d04b0d2-10d1-4ac1-82d3-a64e9a9882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ebcfb002-a245-4f64-b91d-4b07cb074cbb" xsi:nil="true"/>
    <TaxCatchAll xmlns="3d04b0d2-10d1-4ac1-82d3-a64e9a9882e5" xsi:nil="true"/>
    <lcf76f155ced4ddcb4097134ff3c332f xmlns="ebcfb002-a245-4f64-b91d-4b07cb074cb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2F7624-800E-4146-82DF-FE555B3D68E9}">
  <ds:schemaRefs>
    <ds:schemaRef ds:uri="3d04b0d2-10d1-4ac1-82d3-a64e9a9882e5"/>
    <ds:schemaRef ds:uri="ebcfb002-a245-4f64-b91d-4b07cb074c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E2109D1-82F8-47F1-B049-10AFD73CFAE2}">
  <ds:schemaRefs>
    <ds:schemaRef ds:uri="ebcfb002-a245-4f64-b91d-4b07cb074cbb"/>
    <ds:schemaRef ds:uri="http://schemas.microsoft.com/office/2006/documentManagement/types"/>
    <ds:schemaRef ds:uri="http://purl.org/dc/dcmitype/"/>
    <ds:schemaRef ds:uri="http://purl.org/dc/elements/1.1/"/>
    <ds:schemaRef ds:uri="http://www.w3.org/XML/1998/namespace"/>
    <ds:schemaRef ds:uri="http://purl.org/dc/terms/"/>
    <ds:schemaRef ds:uri="http://schemas.microsoft.com/office/infopath/2007/PartnerControls"/>
    <ds:schemaRef ds:uri="http://schemas.openxmlformats.org/package/2006/metadata/core-properties"/>
    <ds:schemaRef ds:uri="3d04b0d2-10d1-4ac1-82d3-a64e9a9882e5"/>
    <ds:schemaRef ds:uri="http://schemas.microsoft.com/office/2006/metadata/properties"/>
  </ds:schemaRefs>
</ds:datastoreItem>
</file>

<file path=customXml/itemProps3.xml><?xml version="1.0" encoding="utf-8"?>
<ds:datastoreItem xmlns:ds="http://schemas.openxmlformats.org/officeDocument/2006/customXml" ds:itemID="{953709C2-9DBD-4E5D-A17B-6BCA862131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CBA-MS-Office-Motiv-updated</Template>
  <TotalTime>23858</TotalTime>
  <Words>1029</Words>
  <Application>Microsoft Office PowerPoint</Application>
  <PresentationFormat>Širokoúhlá obrazovka</PresentationFormat>
  <Paragraphs>162</Paragraphs>
  <Slides>28</Slides>
  <Notes>28</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28</vt:i4>
      </vt:variant>
    </vt:vector>
  </HeadingPairs>
  <TitlesOfParts>
    <vt:vector size="33" baseType="lpstr">
      <vt:lpstr>Arial</vt:lpstr>
      <vt:lpstr>Calibri</vt:lpstr>
      <vt:lpstr>Calibri Light</vt:lpstr>
      <vt:lpstr>Poppins</vt:lpstr>
      <vt:lpstr>CBA PPT 16:9 B&amp;W</vt:lpstr>
      <vt:lpstr>MAKROEKONOMICKÁ PROGNÓZA ČBA  aneb k vývoji českého hospodářství v letech 2024-2027 z pohledu bankovního sektoru </vt:lpstr>
      <vt:lpstr>MAKROEKONOMICKÁ PROGNÓZA ČBA</vt:lpstr>
      <vt:lpstr>ÚVODNÍ SLOVO</vt:lpstr>
      <vt:lpstr>Prezentace aplikace PowerPoint</vt:lpstr>
      <vt:lpstr>PROGNÓZY RŮSTU REÁLNÉHO HDP ČR</vt:lpstr>
      <vt:lpstr>Prezentace aplikace PowerPoint</vt:lpstr>
      <vt:lpstr>Prezentace aplikace PowerPoint</vt:lpstr>
      <vt:lpstr>Prezentace aplikace PowerPoint</vt:lpstr>
      <vt:lpstr>TRH PRÁCE</vt:lpstr>
      <vt:lpstr>Prezentace aplikace PowerPoint</vt:lpstr>
      <vt:lpstr>Prezentace aplikace PowerPoint</vt:lpstr>
      <vt:lpstr>SPOTŘEBITELSKÁ INFLACE</vt:lpstr>
      <vt:lpstr>Rok 2026 přináší nižší inflaci kvůli fiskálním opatřením a cenám potravin v závěru loňského roku </vt:lpstr>
      <vt:lpstr>MĚNOVÁ POLITIKA A MĚNOVÝ KURZ</vt:lpstr>
      <vt:lpstr>Prezentace aplikace PowerPoint</vt:lpstr>
      <vt:lpstr>FISKÁLNÍ POLITIKA</vt:lpstr>
      <vt:lpstr>Prezentace aplikace PowerPoint</vt:lpstr>
      <vt:lpstr>Prezentace aplikace PowerPoint</vt:lpstr>
      <vt:lpstr>VÝVOJ VKLADŮ A ÚVĚROVÉ EMISE</vt:lpstr>
      <vt:lpstr>Prezentace aplikace PowerPoint</vt:lpstr>
      <vt:lpstr>Prezentace aplikace PowerPoint</vt:lpstr>
      <vt:lpstr>MEZINÁRODNÍ SROVNÁNÍ</vt:lpstr>
      <vt:lpstr>POSTŘEHY Z PROGNÓZY</vt:lpstr>
      <vt:lpstr>PROGNÓZA ČBA v číslech</vt:lpstr>
      <vt:lpstr>Prezentace aplikace PowerPoint</vt:lpstr>
      <vt:lpstr>MAKROEKONOMICKÁ PROGNÓZA ČBA</vt:lpstr>
      <vt:lpstr>ČBA Monitor: Data …</vt:lpstr>
      <vt:lpstr>… a analýzy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Určeno pro zprostředkovatele realitního fondu</dc:title>
  <dc:creator>Kristina Červinková</dc:creator>
  <cp:lastModifiedBy>Možná, Radana (ČBA)</cp:lastModifiedBy>
  <cp:revision>97</cp:revision>
  <cp:lastPrinted>2026-02-10T20:04:28Z</cp:lastPrinted>
  <dcterms:created xsi:type="dcterms:W3CDTF">2021-11-05T08:44:25Z</dcterms:created>
  <dcterms:modified xsi:type="dcterms:W3CDTF">2026-02-11T10:09:45Z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0x0101008191B8A9ED33244787B916AE9BBE206E</vt:lpwstr>
  </property>
  <property fmtid="{D5CDD505-2E9C-101B-9397-08002B2CF9AE}" pid="3" name="Order">
    <vt:r8>325300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