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3"/>
  </p:notesMasterIdLst>
  <p:handoutMasterIdLst>
    <p:handoutMasterId r:id="rId34"/>
  </p:handoutMasterIdLst>
  <p:sldIdLst>
    <p:sldId id="393" r:id="rId5"/>
    <p:sldId id="428" r:id="rId6"/>
    <p:sldId id="429" r:id="rId7"/>
    <p:sldId id="451" r:id="rId8"/>
    <p:sldId id="430" r:id="rId9"/>
    <p:sldId id="412" r:id="rId10"/>
    <p:sldId id="415" r:id="rId11"/>
    <p:sldId id="440" r:id="rId12"/>
    <p:sldId id="435" r:id="rId13"/>
    <p:sldId id="416" r:id="rId14"/>
    <p:sldId id="443" r:id="rId15"/>
    <p:sldId id="434" r:id="rId16"/>
    <p:sldId id="417" r:id="rId17"/>
    <p:sldId id="433" r:id="rId18"/>
    <p:sldId id="418" r:id="rId19"/>
    <p:sldId id="407" r:id="rId20"/>
    <p:sldId id="419" r:id="rId21"/>
    <p:sldId id="401" r:id="rId22"/>
    <p:sldId id="408" r:id="rId23"/>
    <p:sldId id="438" r:id="rId24"/>
    <p:sldId id="454" r:id="rId25"/>
    <p:sldId id="437" r:id="rId26"/>
    <p:sldId id="431" r:id="rId27"/>
    <p:sldId id="432" r:id="rId28"/>
    <p:sldId id="410" r:id="rId29"/>
    <p:sldId id="453" r:id="rId30"/>
    <p:sldId id="441" r:id="rId31"/>
    <p:sldId id="445" r:id="rId32"/>
  </p:sldIdLst>
  <p:sldSz cx="12192000" cy="6858000"/>
  <p:notesSz cx="7104063" cy="102346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65" userDrawn="1">
          <p15:clr>
            <a:srgbClr val="A4A3A4"/>
          </p15:clr>
        </p15:guide>
        <p15:guide id="2" pos="3273" userDrawn="1">
          <p15:clr>
            <a:srgbClr val="A4A3A4"/>
          </p15:clr>
        </p15:guide>
        <p15:guide id="3" orient="horz" pos="3181" userDrawn="1">
          <p15:clr>
            <a:srgbClr val="A4A3A4"/>
          </p15:clr>
        </p15:guide>
        <p15:guide id="4" pos="1958" userDrawn="1">
          <p15:clr>
            <a:srgbClr val="A4A3A4"/>
          </p15:clr>
        </p15:guide>
        <p15:guide id="5" userDrawn="1">
          <p15:clr>
            <a:srgbClr val="A4A3A4"/>
          </p15:clr>
        </p15:guide>
        <p15:guide id="6" orient="horz" pos="2228" userDrawn="1">
          <p15:clr>
            <a:srgbClr val="A4A3A4"/>
          </p15:clr>
        </p15:guide>
        <p15:guide id="7" orient="horz" pos="145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5C483C-F463-5579-2AA5-32E512A52917}" name="Marketa Dvorackova" initials="MD" userId="ce8ff92b56f8c3d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F0F0F0"/>
    <a:srgbClr val="E79419"/>
    <a:srgbClr val="1F576B"/>
    <a:srgbClr val="ECE8E4"/>
    <a:srgbClr val="DFDBD4"/>
    <a:srgbClr val="AFB1B2"/>
    <a:srgbClr val="606467"/>
    <a:srgbClr val="B98EFF"/>
    <a:srgbClr val="FAF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6" autoAdjust="0"/>
    <p:restoredTop sz="78143" autoAdjust="0"/>
  </p:normalViewPr>
  <p:slideViewPr>
    <p:cSldViewPr snapToGrid="0">
      <p:cViewPr varScale="1">
        <p:scale>
          <a:sx n="87" d="100"/>
          <a:sy n="87" d="100"/>
        </p:scale>
        <p:origin x="1476" y="90"/>
      </p:cViewPr>
      <p:guideLst>
        <p:guide orient="horz" pos="1865"/>
        <p:guide pos="3273"/>
        <p:guide orient="horz" pos="3181"/>
        <p:guide pos="1958"/>
        <p:guide/>
        <p:guide orient="horz" pos="2228"/>
        <p:guide orient="horz" pos="1457"/>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dc01\sdileny\Public\Progn&#243;za%20&#268;BA\Progn&#243;za\2026%20prognoza\2026_02_11%20unor\_Agregace_&#268;BA_progn&#243;za_unor2026.xlsm"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54656932266167"/>
          <c:y val="6.1701333330321059E-2"/>
          <c:w val="0.88339513252569601"/>
          <c:h val="0.73451945717918199"/>
        </c:manualLayout>
      </c:layout>
      <c:barChart>
        <c:barDir val="col"/>
        <c:grouping val="clustered"/>
        <c:varyColors val="0"/>
        <c:ser>
          <c:idx val="1"/>
          <c:order val="1"/>
          <c:tx>
            <c:strRef>
              <c:f>Grafy!$DV$7</c:f>
              <c:strCache>
                <c:ptCount val="1"/>
                <c:pt idx="0">
                  <c:v>EURCZK, roční průměr</c:v>
                </c:pt>
              </c:strCache>
            </c:strRef>
          </c:tx>
          <c:spPr>
            <a:solidFill>
              <a:schemeClr val="tx2"/>
            </a:solidFill>
            <a:ln>
              <a:noFill/>
            </a:ln>
            <a:effectLst/>
          </c:spPr>
          <c:invertIfNegative val="0"/>
          <c:dPt>
            <c:idx val="8"/>
            <c:invertIfNegative val="0"/>
            <c:bubble3D val="0"/>
            <c:spPr>
              <a:solidFill>
                <a:schemeClr val="tx2"/>
              </a:solidFill>
              <a:ln>
                <a:noFill/>
              </a:ln>
              <a:effectLst/>
            </c:spPr>
            <c:extLst>
              <c:ext xmlns:c16="http://schemas.microsoft.com/office/drawing/2014/chart" uri="{C3380CC4-5D6E-409C-BE32-E72D297353CC}">
                <c16:uniqueId val="{00000001-879A-4A4A-9961-13018254F6D5}"/>
              </c:ext>
            </c:extLst>
          </c:dPt>
          <c:dPt>
            <c:idx val="9"/>
            <c:invertIfNegative val="0"/>
            <c:bubble3D val="0"/>
            <c:spPr>
              <a:solidFill>
                <a:schemeClr val="tx2"/>
              </a:solidFill>
              <a:ln>
                <a:noFill/>
              </a:ln>
              <a:effectLst/>
            </c:spPr>
            <c:extLst>
              <c:ext xmlns:c16="http://schemas.microsoft.com/office/drawing/2014/chart" uri="{C3380CC4-5D6E-409C-BE32-E72D297353CC}">
                <c16:uniqueId val="{00000003-879A-4A4A-9961-13018254F6D5}"/>
              </c:ext>
            </c:extLst>
          </c:dPt>
          <c:dPt>
            <c:idx val="10"/>
            <c:invertIfNegative val="0"/>
            <c:bubble3D val="0"/>
            <c:spPr>
              <a:solidFill>
                <a:schemeClr val="tx2"/>
              </a:solidFill>
              <a:ln>
                <a:noFill/>
              </a:ln>
              <a:effectLst/>
            </c:spPr>
            <c:extLst>
              <c:ext xmlns:c16="http://schemas.microsoft.com/office/drawing/2014/chart" uri="{C3380CC4-5D6E-409C-BE32-E72D297353CC}">
                <c16:uniqueId val="{00000005-879A-4A4A-9961-13018254F6D5}"/>
              </c:ext>
            </c:extLst>
          </c:dPt>
          <c:dPt>
            <c:idx val="11"/>
            <c:invertIfNegative val="0"/>
            <c:bubble3D val="0"/>
            <c:spPr>
              <a:solidFill>
                <a:schemeClr val="tx2"/>
              </a:solidFill>
              <a:ln>
                <a:noFill/>
              </a:ln>
              <a:effectLst/>
            </c:spPr>
            <c:extLst>
              <c:ext xmlns:c16="http://schemas.microsoft.com/office/drawing/2014/chart" uri="{C3380CC4-5D6E-409C-BE32-E72D297353CC}">
                <c16:uniqueId val="{00000007-879A-4A4A-9961-13018254F6D5}"/>
              </c:ext>
            </c:extLst>
          </c:dPt>
          <c:dLbls>
            <c:dLbl>
              <c:idx val="6"/>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79A-4A4A-9961-13018254F6D5}"/>
                </c:ext>
              </c:extLst>
            </c:dLbl>
            <c:dLbl>
              <c:idx val="7"/>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79A-4A4A-9961-13018254F6D5}"/>
                </c:ext>
              </c:extLst>
            </c:dLbl>
            <c:dLbl>
              <c:idx val="1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9A-4A4A-9961-13018254F6D5}"/>
                </c:ext>
              </c:extLst>
            </c:dLbl>
            <c:dLbl>
              <c:idx val="16"/>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79A-4A4A-9961-13018254F6D5}"/>
                </c:ext>
              </c:extLst>
            </c:dLbl>
            <c:dLbl>
              <c:idx val="17"/>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79A-4A4A-9961-13018254F6D5}"/>
                </c:ext>
              </c:extLst>
            </c:dLbl>
            <c:dLbl>
              <c:idx val="19"/>
              <c:layout>
                <c:manualLayout>
                  <c:x val="4.3336397591996123E-3"/>
                  <c:y val="2.30466057327200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79A-4A4A-9961-13018254F6D5}"/>
                </c:ext>
              </c:extLst>
            </c:dLbl>
            <c:dLbl>
              <c:idx val="2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79A-4A4A-9961-13018254F6D5}"/>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rgbClr val="000000"/>
                    </a:solidFill>
                    <a:latin typeface="Poppins" panose="00000500000000000000" pitchFamily="2" charset="-18"/>
                    <a:ea typeface="+mn-ea"/>
                    <a:cs typeface="Poppins" panose="00000500000000000000" pitchFamily="2" charset="-18"/>
                  </a:defRPr>
                </a:pPr>
                <a:endParaRPr lang="cs-CZ"/>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Grafy!$DT$8:$DT$43</c:f>
              <c:numCache>
                <c:formatCode>yyyy</c:formatCode>
                <c:ptCount val="36"/>
                <c:pt idx="0">
                  <c:v>38352</c:v>
                </c:pt>
                <c:pt idx="1">
                  <c:v>38717</c:v>
                </c:pt>
                <c:pt idx="2">
                  <c:v>39082</c:v>
                </c:pt>
                <c:pt idx="3">
                  <c:v>39447</c:v>
                </c:pt>
                <c:pt idx="4">
                  <c:v>39813</c:v>
                </c:pt>
                <c:pt idx="5">
                  <c:v>40178</c:v>
                </c:pt>
                <c:pt idx="6">
                  <c:v>40543</c:v>
                </c:pt>
                <c:pt idx="7">
                  <c:v>40908</c:v>
                </c:pt>
                <c:pt idx="8">
                  <c:v>41274</c:v>
                </c:pt>
                <c:pt idx="9">
                  <c:v>41639</c:v>
                </c:pt>
                <c:pt idx="10">
                  <c:v>42004</c:v>
                </c:pt>
                <c:pt idx="11">
                  <c:v>42369</c:v>
                </c:pt>
                <c:pt idx="12">
                  <c:v>42735</c:v>
                </c:pt>
                <c:pt idx="13">
                  <c:v>43100</c:v>
                </c:pt>
                <c:pt idx="14">
                  <c:v>43465</c:v>
                </c:pt>
                <c:pt idx="15">
                  <c:v>43830</c:v>
                </c:pt>
                <c:pt idx="16">
                  <c:v>44196</c:v>
                </c:pt>
                <c:pt idx="17">
                  <c:v>44561</c:v>
                </c:pt>
                <c:pt idx="18">
                  <c:v>44926</c:v>
                </c:pt>
                <c:pt idx="19">
                  <c:v>45291</c:v>
                </c:pt>
                <c:pt idx="20">
                  <c:v>45657</c:v>
                </c:pt>
                <c:pt idx="21">
                  <c:v>46022</c:v>
                </c:pt>
                <c:pt idx="22">
                  <c:v>46387</c:v>
                </c:pt>
                <c:pt idx="23">
                  <c:v>46752</c:v>
                </c:pt>
                <c:pt idx="24">
                  <c:v>#N/A</c:v>
                </c:pt>
                <c:pt idx="25">
                  <c:v>#N/A</c:v>
                </c:pt>
                <c:pt idx="26">
                  <c:v>#N/A</c:v>
                </c:pt>
                <c:pt idx="27">
                  <c:v>#N/A</c:v>
                </c:pt>
                <c:pt idx="28">
                  <c:v>#N/A</c:v>
                </c:pt>
                <c:pt idx="29">
                  <c:v>#N/A</c:v>
                </c:pt>
                <c:pt idx="30">
                  <c:v>#N/A</c:v>
                </c:pt>
              </c:numCache>
            </c:numRef>
          </c:cat>
          <c:val>
            <c:numRef>
              <c:f>Grafy!$DV$8:$DV$43</c:f>
              <c:numCache>
                <c:formatCode>0.0</c:formatCode>
                <c:ptCount val="36"/>
                <c:pt idx="0">
                  <c:v>31.903106852688367</c:v>
                </c:pt>
                <c:pt idx="1">
                  <c:v>29.785893684103218</c:v>
                </c:pt>
                <c:pt idx="2">
                  <c:v>28.338292657698265</c:v>
                </c:pt>
                <c:pt idx="3">
                  <c:v>27.753486953825046</c:v>
                </c:pt>
                <c:pt idx="4">
                  <c:v>24.959406688452038</c:v>
                </c:pt>
                <c:pt idx="5">
                  <c:v>26.451983922875375</c:v>
                </c:pt>
                <c:pt idx="6">
                  <c:v>25.291863522648853</c:v>
                </c:pt>
                <c:pt idx="7">
                  <c:v>24.588528914512892</c:v>
                </c:pt>
                <c:pt idx="8">
                  <c:v>25.142912821896086</c:v>
                </c:pt>
                <c:pt idx="9">
                  <c:v>25.987115810359231</c:v>
                </c:pt>
                <c:pt idx="10">
                  <c:v>27.534214493125106</c:v>
                </c:pt>
                <c:pt idx="11">
                  <c:v>27.284203130933395</c:v>
                </c:pt>
                <c:pt idx="12">
                  <c:v>27.033376780018227</c:v>
                </c:pt>
                <c:pt idx="13">
                  <c:v>26.325765604654475</c:v>
                </c:pt>
                <c:pt idx="14">
                  <c:v>25.641615808501815</c:v>
                </c:pt>
                <c:pt idx="15">
                  <c:v>25.670706159337737</c:v>
                </c:pt>
                <c:pt idx="16">
                  <c:v>26.451782219753934</c:v>
                </c:pt>
                <c:pt idx="17">
                  <c:v>25.647249596116442</c:v>
                </c:pt>
                <c:pt idx="18">
                  <c:v>24.558782480121579</c:v>
                </c:pt>
                <c:pt idx="19">
                  <c:v>24.003985018265919</c:v>
                </c:pt>
                <c:pt idx="20">
                  <c:v>25.11817172666515</c:v>
                </c:pt>
              </c:numCache>
            </c:numRef>
          </c:val>
          <c:extLst>
            <c:ext xmlns:c16="http://schemas.microsoft.com/office/drawing/2014/chart" uri="{C3380CC4-5D6E-409C-BE32-E72D297353CC}">
              <c16:uniqueId val="{0000000E-879A-4A4A-9961-13018254F6D5}"/>
            </c:ext>
          </c:extLst>
        </c:ser>
        <c:ser>
          <c:idx val="5"/>
          <c:order val="2"/>
          <c:tx>
            <c:strRef>
              <c:f>Grafy!$DZ$7</c:f>
              <c:strCache>
                <c:ptCount val="1"/>
              </c:strCache>
            </c:strRef>
          </c:tx>
          <c:spPr>
            <a:solidFill>
              <a:schemeClr val="accent6"/>
            </a:solidFill>
            <a:ln w="25400">
              <a:noFill/>
            </a:ln>
            <a:effectLst/>
          </c:spPr>
          <c:invertIfNegative val="0"/>
          <c:dPt>
            <c:idx val="21"/>
            <c:invertIfNegative val="0"/>
            <c:bubble3D val="0"/>
            <c:spPr>
              <a:solidFill>
                <a:schemeClr val="accent2"/>
              </a:solidFill>
              <a:ln w="25400">
                <a:noFill/>
              </a:ln>
              <a:effectLst/>
            </c:spPr>
            <c:extLst>
              <c:ext xmlns:c16="http://schemas.microsoft.com/office/drawing/2014/chart" uri="{C3380CC4-5D6E-409C-BE32-E72D297353CC}">
                <c16:uniqueId val="{00000010-879A-4A4A-9961-13018254F6D5}"/>
              </c:ext>
            </c:extLst>
          </c:dPt>
          <c:dLbls>
            <c:dLbl>
              <c:idx val="2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79A-4A4A-9961-13018254F6D5}"/>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rgbClr val="000000"/>
                    </a:solidFill>
                    <a:latin typeface="Poppins" panose="00000500000000000000" pitchFamily="2" charset="-18"/>
                    <a:ea typeface="+mn-ea"/>
                    <a:cs typeface="Poppins" panose="00000500000000000000" pitchFamily="2" charset="-18"/>
                  </a:defRPr>
                </a:pPr>
                <a:endParaRPr lang="cs-CZ"/>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Grafy!$DT$8:$DT$43</c:f>
              <c:numCache>
                <c:formatCode>yyyy</c:formatCode>
                <c:ptCount val="36"/>
                <c:pt idx="0">
                  <c:v>38352</c:v>
                </c:pt>
                <c:pt idx="1">
                  <c:v>38717</c:v>
                </c:pt>
                <c:pt idx="2">
                  <c:v>39082</c:v>
                </c:pt>
                <c:pt idx="3">
                  <c:v>39447</c:v>
                </c:pt>
                <c:pt idx="4">
                  <c:v>39813</c:v>
                </c:pt>
                <c:pt idx="5">
                  <c:v>40178</c:v>
                </c:pt>
                <c:pt idx="6">
                  <c:v>40543</c:v>
                </c:pt>
                <c:pt idx="7">
                  <c:v>40908</c:v>
                </c:pt>
                <c:pt idx="8">
                  <c:v>41274</c:v>
                </c:pt>
                <c:pt idx="9">
                  <c:v>41639</c:v>
                </c:pt>
                <c:pt idx="10">
                  <c:v>42004</c:v>
                </c:pt>
                <c:pt idx="11">
                  <c:v>42369</c:v>
                </c:pt>
                <c:pt idx="12">
                  <c:v>42735</c:v>
                </c:pt>
                <c:pt idx="13">
                  <c:v>43100</c:v>
                </c:pt>
                <c:pt idx="14">
                  <c:v>43465</c:v>
                </c:pt>
                <c:pt idx="15">
                  <c:v>43830</c:v>
                </c:pt>
                <c:pt idx="16">
                  <c:v>44196</c:v>
                </c:pt>
                <c:pt idx="17">
                  <c:v>44561</c:v>
                </c:pt>
                <c:pt idx="18">
                  <c:v>44926</c:v>
                </c:pt>
                <c:pt idx="19">
                  <c:v>45291</c:v>
                </c:pt>
                <c:pt idx="20">
                  <c:v>45657</c:v>
                </c:pt>
                <c:pt idx="21">
                  <c:v>46022</c:v>
                </c:pt>
                <c:pt idx="22">
                  <c:v>46387</c:v>
                </c:pt>
                <c:pt idx="23">
                  <c:v>46752</c:v>
                </c:pt>
                <c:pt idx="24">
                  <c:v>#N/A</c:v>
                </c:pt>
                <c:pt idx="25">
                  <c:v>#N/A</c:v>
                </c:pt>
                <c:pt idx="26">
                  <c:v>#N/A</c:v>
                </c:pt>
                <c:pt idx="27">
                  <c:v>#N/A</c:v>
                </c:pt>
                <c:pt idx="28">
                  <c:v>#N/A</c:v>
                </c:pt>
                <c:pt idx="29">
                  <c:v>#N/A</c:v>
                </c:pt>
                <c:pt idx="30">
                  <c:v>#N/A</c:v>
                </c:pt>
              </c:numCache>
            </c:numRef>
          </c:cat>
          <c:val>
            <c:numRef>
              <c:f>Grafy!$DZ$8:$DZ$43</c:f>
              <c:numCache>
                <c:formatCode>General</c:formatCode>
                <c:ptCount val="36"/>
                <c:pt idx="21" formatCode="0.0">
                  <c:v>24.689166065595977</c:v>
                </c:pt>
                <c:pt idx="22" formatCode="0.0">
                  <c:v>#N/A</c:v>
                </c:pt>
                <c:pt idx="23" formatCode="0.0">
                  <c:v>#N/A</c:v>
                </c:pt>
              </c:numCache>
            </c:numRef>
          </c:val>
          <c:extLst>
            <c:ext xmlns:c16="http://schemas.microsoft.com/office/drawing/2014/chart" uri="{C3380CC4-5D6E-409C-BE32-E72D297353CC}">
              <c16:uniqueId val="{00000011-879A-4A4A-9961-13018254F6D5}"/>
            </c:ext>
          </c:extLst>
        </c:ser>
        <c:ser>
          <c:idx val="6"/>
          <c:order val="3"/>
          <c:tx>
            <c:strRef>
              <c:f>Grafy!$EA$7</c:f>
              <c:strCache>
                <c:ptCount val="1"/>
              </c:strCache>
            </c:strRef>
          </c:tx>
          <c:spPr>
            <a:solidFill>
              <a:schemeClr val="accent5"/>
            </a:solidFill>
            <a:ln w="25400">
              <a:noFill/>
            </a:ln>
            <a:effectLst/>
          </c:spPr>
          <c:invertIfNegative val="0"/>
          <c:dPt>
            <c:idx val="21"/>
            <c:invertIfNegative val="0"/>
            <c:bubble3D val="0"/>
            <c:spPr>
              <a:solidFill>
                <a:schemeClr val="accent5"/>
              </a:solidFill>
              <a:ln w="25400">
                <a:noFill/>
              </a:ln>
              <a:effectLst/>
            </c:spPr>
            <c:extLst>
              <c:ext xmlns:c16="http://schemas.microsoft.com/office/drawing/2014/chart" uri="{C3380CC4-5D6E-409C-BE32-E72D297353CC}">
                <c16:uniqueId val="{00000013-879A-4A4A-9961-13018254F6D5}"/>
              </c:ext>
            </c:extLst>
          </c:dPt>
          <c:dLbls>
            <c:dLbl>
              <c:idx val="2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79A-4A4A-9961-13018254F6D5}"/>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solidFill>
                    <a:latin typeface="Poppins" panose="00000500000000000000" pitchFamily="2" charset="-18"/>
                    <a:ea typeface="+mn-ea"/>
                    <a:cs typeface="Poppins" panose="00000500000000000000" pitchFamily="2" charset="-18"/>
                  </a:defRPr>
                </a:pPr>
                <a:endParaRPr lang="cs-CZ"/>
              </a:p>
            </c:txPr>
            <c:dLblPos val="outEnd"/>
            <c:showLegendKey val="0"/>
            <c:showVal val="0"/>
            <c:showCatName val="0"/>
            <c:showSerName val="0"/>
            <c:showPercent val="0"/>
            <c:showBubbleSize val="0"/>
            <c:extLst>
              <c:ext xmlns:c15="http://schemas.microsoft.com/office/drawing/2012/chart" uri="{CE6537A1-D6FC-4f65-9D91-7224C49458BB}">
                <c15:showLeaderLines val="0"/>
              </c:ext>
            </c:extLst>
          </c:dLbls>
          <c:cat>
            <c:numRef>
              <c:f>Grafy!$DT$8:$DT$43</c:f>
              <c:numCache>
                <c:formatCode>yyyy</c:formatCode>
                <c:ptCount val="36"/>
                <c:pt idx="0">
                  <c:v>38352</c:v>
                </c:pt>
                <c:pt idx="1">
                  <c:v>38717</c:v>
                </c:pt>
                <c:pt idx="2">
                  <c:v>39082</c:v>
                </c:pt>
                <c:pt idx="3">
                  <c:v>39447</c:v>
                </c:pt>
                <c:pt idx="4">
                  <c:v>39813</c:v>
                </c:pt>
                <c:pt idx="5">
                  <c:v>40178</c:v>
                </c:pt>
                <c:pt idx="6">
                  <c:v>40543</c:v>
                </c:pt>
                <c:pt idx="7">
                  <c:v>40908</c:v>
                </c:pt>
                <c:pt idx="8">
                  <c:v>41274</c:v>
                </c:pt>
                <c:pt idx="9">
                  <c:v>41639</c:v>
                </c:pt>
                <c:pt idx="10">
                  <c:v>42004</c:v>
                </c:pt>
                <c:pt idx="11">
                  <c:v>42369</c:v>
                </c:pt>
                <c:pt idx="12">
                  <c:v>42735</c:v>
                </c:pt>
                <c:pt idx="13">
                  <c:v>43100</c:v>
                </c:pt>
                <c:pt idx="14">
                  <c:v>43465</c:v>
                </c:pt>
                <c:pt idx="15">
                  <c:v>43830</c:v>
                </c:pt>
                <c:pt idx="16">
                  <c:v>44196</c:v>
                </c:pt>
                <c:pt idx="17">
                  <c:v>44561</c:v>
                </c:pt>
                <c:pt idx="18">
                  <c:v>44926</c:v>
                </c:pt>
                <c:pt idx="19">
                  <c:v>45291</c:v>
                </c:pt>
                <c:pt idx="20">
                  <c:v>45657</c:v>
                </c:pt>
                <c:pt idx="21">
                  <c:v>46022</c:v>
                </c:pt>
                <c:pt idx="22">
                  <c:v>46387</c:v>
                </c:pt>
                <c:pt idx="23">
                  <c:v>46752</c:v>
                </c:pt>
                <c:pt idx="24">
                  <c:v>#N/A</c:v>
                </c:pt>
                <c:pt idx="25">
                  <c:v>#N/A</c:v>
                </c:pt>
                <c:pt idx="26">
                  <c:v>#N/A</c:v>
                </c:pt>
                <c:pt idx="27">
                  <c:v>#N/A</c:v>
                </c:pt>
                <c:pt idx="28">
                  <c:v>#N/A</c:v>
                </c:pt>
                <c:pt idx="29">
                  <c:v>#N/A</c:v>
                </c:pt>
                <c:pt idx="30">
                  <c:v>#N/A</c:v>
                </c:pt>
              </c:numCache>
            </c:numRef>
          </c:cat>
          <c:val>
            <c:numRef>
              <c:f>Grafy!$EA$8:$EA$43</c:f>
              <c:numCache>
                <c:formatCode>General</c:formatCode>
                <c:ptCount val="36"/>
                <c:pt idx="21" formatCode="0.0">
                  <c:v>#N/A</c:v>
                </c:pt>
                <c:pt idx="22" formatCode="0.0">
                  <c:v>24.235340740740742</c:v>
                </c:pt>
                <c:pt idx="23" formatCode="0.0">
                  <c:v>#N/A</c:v>
                </c:pt>
              </c:numCache>
            </c:numRef>
          </c:val>
          <c:extLst>
            <c:ext xmlns:c16="http://schemas.microsoft.com/office/drawing/2014/chart" uri="{C3380CC4-5D6E-409C-BE32-E72D297353CC}">
              <c16:uniqueId val="{00000014-879A-4A4A-9961-13018254F6D5}"/>
            </c:ext>
          </c:extLst>
        </c:ser>
        <c:ser>
          <c:idx val="7"/>
          <c:order val="4"/>
          <c:tx>
            <c:strRef>
              <c:f>Grafy!$EB$7</c:f>
              <c:strCache>
                <c:ptCount val="1"/>
              </c:strCache>
            </c:strRef>
          </c:tx>
          <c:spPr>
            <a:solidFill>
              <a:schemeClr val="accent6"/>
            </a:solidFill>
            <a:ln w="25400">
              <a:noFill/>
            </a:ln>
            <a:effectLst/>
          </c:spPr>
          <c:invertIfNegative val="0"/>
          <c:dLbls>
            <c:dLbl>
              <c:idx val="22"/>
              <c:layout>
                <c:manualLayout>
                  <c:x val="-2.1668198795998855E-3"/>
                  <c:y val="0.2516697123270304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79A-4A4A-9961-13018254F6D5}"/>
                </c:ext>
              </c:extLst>
            </c:dLbl>
            <c:dLbl>
              <c:idx val="23"/>
              <c:layout>
                <c:manualLayout>
                  <c:x val="0"/>
                  <c:y val="-4.32003242510792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79A-4A4A-9961-13018254F6D5}"/>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rgbClr val="000000"/>
                    </a:solidFill>
                    <a:latin typeface="Poppins" panose="00000500000000000000" pitchFamily="2" charset="-18"/>
                    <a:ea typeface="+mn-ea"/>
                    <a:cs typeface="Poppins" panose="00000500000000000000" pitchFamily="2" charset="-18"/>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Grafy!$DT$8:$DT$43</c:f>
              <c:numCache>
                <c:formatCode>yyyy</c:formatCode>
                <c:ptCount val="36"/>
                <c:pt idx="0">
                  <c:v>38352</c:v>
                </c:pt>
                <c:pt idx="1">
                  <c:v>38717</c:v>
                </c:pt>
                <c:pt idx="2">
                  <c:v>39082</c:v>
                </c:pt>
                <c:pt idx="3">
                  <c:v>39447</c:v>
                </c:pt>
                <c:pt idx="4">
                  <c:v>39813</c:v>
                </c:pt>
                <c:pt idx="5">
                  <c:v>40178</c:v>
                </c:pt>
                <c:pt idx="6">
                  <c:v>40543</c:v>
                </c:pt>
                <c:pt idx="7">
                  <c:v>40908</c:v>
                </c:pt>
                <c:pt idx="8">
                  <c:v>41274</c:v>
                </c:pt>
                <c:pt idx="9">
                  <c:v>41639</c:v>
                </c:pt>
                <c:pt idx="10">
                  <c:v>42004</c:v>
                </c:pt>
                <c:pt idx="11">
                  <c:v>42369</c:v>
                </c:pt>
                <c:pt idx="12">
                  <c:v>42735</c:v>
                </c:pt>
                <c:pt idx="13">
                  <c:v>43100</c:v>
                </c:pt>
                <c:pt idx="14">
                  <c:v>43465</c:v>
                </c:pt>
                <c:pt idx="15">
                  <c:v>43830</c:v>
                </c:pt>
                <c:pt idx="16">
                  <c:v>44196</c:v>
                </c:pt>
                <c:pt idx="17">
                  <c:v>44561</c:v>
                </c:pt>
                <c:pt idx="18">
                  <c:v>44926</c:v>
                </c:pt>
                <c:pt idx="19">
                  <c:v>45291</c:v>
                </c:pt>
                <c:pt idx="20">
                  <c:v>45657</c:v>
                </c:pt>
                <c:pt idx="21">
                  <c:v>46022</c:v>
                </c:pt>
                <c:pt idx="22">
                  <c:v>46387</c:v>
                </c:pt>
                <c:pt idx="23">
                  <c:v>46752</c:v>
                </c:pt>
                <c:pt idx="24">
                  <c:v>#N/A</c:v>
                </c:pt>
                <c:pt idx="25">
                  <c:v>#N/A</c:v>
                </c:pt>
                <c:pt idx="26">
                  <c:v>#N/A</c:v>
                </c:pt>
                <c:pt idx="27">
                  <c:v>#N/A</c:v>
                </c:pt>
                <c:pt idx="28">
                  <c:v>#N/A</c:v>
                </c:pt>
                <c:pt idx="29">
                  <c:v>#N/A</c:v>
                </c:pt>
                <c:pt idx="30">
                  <c:v>#N/A</c:v>
                </c:pt>
              </c:numCache>
            </c:numRef>
          </c:cat>
          <c:val>
            <c:numRef>
              <c:f>Grafy!$EB$8:$EB$43</c:f>
              <c:numCache>
                <c:formatCode>General</c:formatCode>
                <c:ptCount val="36"/>
                <c:pt idx="21" formatCode="0.0">
                  <c:v>#N/A</c:v>
                </c:pt>
                <c:pt idx="22" formatCode="0.0">
                  <c:v>#N/A</c:v>
                </c:pt>
                <c:pt idx="23" formatCode="0.0">
                  <c:v>24.084182083333303</c:v>
                </c:pt>
              </c:numCache>
            </c:numRef>
          </c:val>
          <c:extLst>
            <c:ext xmlns:c16="http://schemas.microsoft.com/office/drawing/2014/chart" uri="{C3380CC4-5D6E-409C-BE32-E72D297353CC}">
              <c16:uniqueId val="{00000017-879A-4A4A-9961-13018254F6D5}"/>
            </c:ext>
          </c:extLst>
        </c:ser>
        <c:dLbls>
          <c:showLegendKey val="0"/>
          <c:showVal val="0"/>
          <c:showCatName val="0"/>
          <c:showSerName val="0"/>
          <c:showPercent val="0"/>
          <c:showBubbleSize val="0"/>
        </c:dLbls>
        <c:gapWidth val="50"/>
        <c:overlap val="100"/>
        <c:axId val="544881135"/>
        <c:axId val="544881967"/>
      </c:barChart>
      <c:lineChart>
        <c:grouping val="standard"/>
        <c:varyColors val="0"/>
        <c:ser>
          <c:idx val="0"/>
          <c:order val="0"/>
          <c:tx>
            <c:strRef>
              <c:f>Grafy!$DU$7</c:f>
              <c:strCache>
                <c:ptCount val="1"/>
                <c:pt idx="0">
                  <c:v>konec roku</c:v>
                </c:pt>
              </c:strCache>
            </c:strRef>
          </c:tx>
          <c:spPr>
            <a:ln w="28575" cap="rnd">
              <a:noFill/>
              <a:round/>
            </a:ln>
            <a:effectLst/>
          </c:spPr>
          <c:marker>
            <c:symbol val="circle"/>
            <c:size val="7"/>
            <c:spPr>
              <a:solidFill>
                <a:schemeClr val="accent4"/>
              </a:solidFill>
              <a:ln w="9525">
                <a:solidFill>
                  <a:schemeClr val="accent1"/>
                </a:solidFill>
              </a:ln>
              <a:effectLst/>
            </c:spPr>
          </c:marker>
          <c:dPt>
            <c:idx val="8"/>
            <c:marker>
              <c:symbol val="circle"/>
              <c:size val="7"/>
              <c:spPr>
                <a:solidFill>
                  <a:schemeClr val="accent4"/>
                </a:solidFill>
                <a:ln w="9525">
                  <a:solidFill>
                    <a:schemeClr val="accent1"/>
                  </a:solidFill>
                </a:ln>
                <a:effectLst/>
              </c:spPr>
            </c:marker>
            <c:bubble3D val="0"/>
            <c:extLst>
              <c:ext xmlns:c16="http://schemas.microsoft.com/office/drawing/2014/chart" uri="{C3380CC4-5D6E-409C-BE32-E72D297353CC}">
                <c16:uniqueId val="{00000018-879A-4A4A-9961-13018254F6D5}"/>
              </c:ext>
            </c:extLst>
          </c:dPt>
          <c:dPt>
            <c:idx val="9"/>
            <c:marker>
              <c:symbol val="circle"/>
              <c:size val="7"/>
              <c:spPr>
                <a:solidFill>
                  <a:schemeClr val="accent4"/>
                </a:solidFill>
                <a:ln w="9525">
                  <a:solidFill>
                    <a:schemeClr val="accent1"/>
                  </a:solidFill>
                </a:ln>
                <a:effectLst/>
              </c:spPr>
            </c:marker>
            <c:bubble3D val="0"/>
            <c:extLst>
              <c:ext xmlns:c16="http://schemas.microsoft.com/office/drawing/2014/chart" uri="{C3380CC4-5D6E-409C-BE32-E72D297353CC}">
                <c16:uniqueId val="{00000019-879A-4A4A-9961-13018254F6D5}"/>
              </c:ext>
            </c:extLst>
          </c:dPt>
          <c:dPt>
            <c:idx val="10"/>
            <c:marker>
              <c:symbol val="circle"/>
              <c:size val="7"/>
              <c:spPr>
                <a:solidFill>
                  <a:schemeClr val="accent4"/>
                </a:solidFill>
                <a:ln w="9525">
                  <a:solidFill>
                    <a:schemeClr val="accent1"/>
                  </a:solidFill>
                </a:ln>
                <a:effectLst/>
              </c:spPr>
            </c:marker>
            <c:bubble3D val="0"/>
            <c:extLst>
              <c:ext xmlns:c16="http://schemas.microsoft.com/office/drawing/2014/chart" uri="{C3380CC4-5D6E-409C-BE32-E72D297353CC}">
                <c16:uniqueId val="{0000001A-879A-4A4A-9961-13018254F6D5}"/>
              </c:ext>
            </c:extLst>
          </c:dPt>
          <c:dPt>
            <c:idx val="11"/>
            <c:marker>
              <c:symbol val="circle"/>
              <c:size val="7"/>
              <c:spPr>
                <a:solidFill>
                  <a:schemeClr val="accent4"/>
                </a:solidFill>
                <a:ln w="9525">
                  <a:solidFill>
                    <a:schemeClr val="accent1"/>
                  </a:solidFill>
                </a:ln>
                <a:effectLst/>
              </c:spPr>
            </c:marker>
            <c:bubble3D val="0"/>
            <c:extLst>
              <c:ext xmlns:c16="http://schemas.microsoft.com/office/drawing/2014/chart" uri="{C3380CC4-5D6E-409C-BE32-E72D297353CC}">
                <c16:uniqueId val="{0000001B-879A-4A4A-9961-13018254F6D5}"/>
              </c:ext>
            </c:extLst>
          </c:dPt>
          <c:dPt>
            <c:idx val="14"/>
            <c:marker>
              <c:symbol val="circle"/>
              <c:size val="7"/>
              <c:spPr>
                <a:solidFill>
                  <a:schemeClr val="accent4"/>
                </a:solidFill>
                <a:ln w="9525">
                  <a:solidFill>
                    <a:schemeClr val="accent1"/>
                  </a:solidFill>
                </a:ln>
                <a:effectLst/>
              </c:spPr>
            </c:marker>
            <c:bubble3D val="0"/>
            <c:spPr>
              <a:ln w="28575" cap="rnd">
                <a:noFill/>
                <a:round/>
              </a:ln>
              <a:effectLst/>
            </c:spPr>
            <c:extLst>
              <c:ext xmlns:c16="http://schemas.microsoft.com/office/drawing/2014/chart" uri="{C3380CC4-5D6E-409C-BE32-E72D297353CC}">
                <c16:uniqueId val="{0000001D-879A-4A4A-9961-13018254F6D5}"/>
              </c:ext>
            </c:extLst>
          </c:dPt>
          <c:dPt>
            <c:idx val="15"/>
            <c:marker>
              <c:symbol val="circle"/>
              <c:size val="7"/>
              <c:spPr>
                <a:solidFill>
                  <a:schemeClr val="accent4"/>
                </a:solidFill>
                <a:ln w="9525">
                  <a:solidFill>
                    <a:schemeClr val="accent1"/>
                  </a:solidFill>
                </a:ln>
                <a:effectLst/>
              </c:spPr>
            </c:marker>
            <c:bubble3D val="0"/>
            <c:spPr>
              <a:ln w="28575" cap="rnd">
                <a:noFill/>
                <a:round/>
              </a:ln>
              <a:effectLst/>
            </c:spPr>
            <c:extLst>
              <c:ext xmlns:c16="http://schemas.microsoft.com/office/drawing/2014/chart" uri="{C3380CC4-5D6E-409C-BE32-E72D297353CC}">
                <c16:uniqueId val="{0000001F-879A-4A4A-9961-13018254F6D5}"/>
              </c:ext>
            </c:extLst>
          </c:dPt>
          <c:cat>
            <c:numRef>
              <c:f>Grafy!$DT$8:$DT$43</c:f>
              <c:numCache>
                <c:formatCode>yyyy</c:formatCode>
                <c:ptCount val="36"/>
                <c:pt idx="0">
                  <c:v>38352</c:v>
                </c:pt>
                <c:pt idx="1">
                  <c:v>38717</c:v>
                </c:pt>
                <c:pt idx="2">
                  <c:v>39082</c:v>
                </c:pt>
                <c:pt idx="3">
                  <c:v>39447</c:v>
                </c:pt>
                <c:pt idx="4">
                  <c:v>39813</c:v>
                </c:pt>
                <c:pt idx="5">
                  <c:v>40178</c:v>
                </c:pt>
                <c:pt idx="6">
                  <c:v>40543</c:v>
                </c:pt>
                <c:pt idx="7">
                  <c:v>40908</c:v>
                </c:pt>
                <c:pt idx="8">
                  <c:v>41274</c:v>
                </c:pt>
                <c:pt idx="9">
                  <c:v>41639</c:v>
                </c:pt>
                <c:pt idx="10">
                  <c:v>42004</c:v>
                </c:pt>
                <c:pt idx="11">
                  <c:v>42369</c:v>
                </c:pt>
                <c:pt idx="12">
                  <c:v>42735</c:v>
                </c:pt>
                <c:pt idx="13">
                  <c:v>43100</c:v>
                </c:pt>
                <c:pt idx="14">
                  <c:v>43465</c:v>
                </c:pt>
                <c:pt idx="15">
                  <c:v>43830</c:v>
                </c:pt>
                <c:pt idx="16">
                  <c:v>44196</c:v>
                </c:pt>
                <c:pt idx="17">
                  <c:v>44561</c:v>
                </c:pt>
                <c:pt idx="18">
                  <c:v>44926</c:v>
                </c:pt>
                <c:pt idx="19">
                  <c:v>45291</c:v>
                </c:pt>
                <c:pt idx="20">
                  <c:v>45657</c:v>
                </c:pt>
                <c:pt idx="21">
                  <c:v>46022</c:v>
                </c:pt>
                <c:pt idx="22">
                  <c:v>46387</c:v>
                </c:pt>
                <c:pt idx="23">
                  <c:v>46752</c:v>
                </c:pt>
                <c:pt idx="24">
                  <c:v>#N/A</c:v>
                </c:pt>
                <c:pt idx="25">
                  <c:v>#N/A</c:v>
                </c:pt>
                <c:pt idx="26">
                  <c:v>#N/A</c:v>
                </c:pt>
                <c:pt idx="27">
                  <c:v>#N/A</c:v>
                </c:pt>
                <c:pt idx="28">
                  <c:v>#N/A</c:v>
                </c:pt>
                <c:pt idx="29">
                  <c:v>#N/A</c:v>
                </c:pt>
                <c:pt idx="30">
                  <c:v>#N/A</c:v>
                </c:pt>
              </c:numCache>
            </c:numRef>
          </c:cat>
          <c:val>
            <c:numRef>
              <c:f>Grafy!$DU$8:$DU$43</c:f>
              <c:numCache>
                <c:formatCode>0.0</c:formatCode>
                <c:ptCount val="36"/>
                <c:pt idx="0">
                  <c:v>30.465</c:v>
                </c:pt>
                <c:pt idx="1">
                  <c:v>29.004999999999999</c:v>
                </c:pt>
                <c:pt idx="2">
                  <c:v>27.495000000000001</c:v>
                </c:pt>
                <c:pt idx="3">
                  <c:v>26.62</c:v>
                </c:pt>
                <c:pt idx="4">
                  <c:v>26.93</c:v>
                </c:pt>
                <c:pt idx="5">
                  <c:v>26.465</c:v>
                </c:pt>
                <c:pt idx="6">
                  <c:v>25.06</c:v>
                </c:pt>
                <c:pt idx="7">
                  <c:v>25.8</c:v>
                </c:pt>
                <c:pt idx="8">
                  <c:v>25.14</c:v>
                </c:pt>
                <c:pt idx="9">
                  <c:v>27.425000000000001</c:v>
                </c:pt>
                <c:pt idx="10">
                  <c:v>27.725000000000001</c:v>
                </c:pt>
                <c:pt idx="11">
                  <c:v>27.024999999999999</c:v>
                </c:pt>
                <c:pt idx="12">
                  <c:v>27.02</c:v>
                </c:pt>
                <c:pt idx="13">
                  <c:v>25.54</c:v>
                </c:pt>
                <c:pt idx="14">
                  <c:v>25.725000000000001</c:v>
                </c:pt>
                <c:pt idx="15">
                  <c:v>25.41</c:v>
                </c:pt>
                <c:pt idx="16">
                  <c:v>26.245000000000001</c:v>
                </c:pt>
                <c:pt idx="17">
                  <c:v>24.86</c:v>
                </c:pt>
                <c:pt idx="18">
                  <c:v>24.114999999999998</c:v>
                </c:pt>
                <c:pt idx="19">
                  <c:v>24.725000000000001</c:v>
                </c:pt>
                <c:pt idx="20">
                  <c:v>25.184999999999999</c:v>
                </c:pt>
                <c:pt idx="21">
                  <c:v>24.245000000000001</c:v>
                </c:pt>
                <c:pt idx="22">
                  <c:v>24.12660452288705</c:v>
                </c:pt>
                <c:pt idx="23">
                  <c:v>23.929690185185152</c:v>
                </c:pt>
                <c:pt idx="24">
                  <c:v>#N/A</c:v>
                </c:pt>
                <c:pt idx="25">
                  <c:v>#N/A</c:v>
                </c:pt>
                <c:pt idx="26">
                  <c:v>#N/A</c:v>
                </c:pt>
                <c:pt idx="27">
                  <c:v>#N/A</c:v>
                </c:pt>
                <c:pt idx="28">
                  <c:v>#N/A</c:v>
                </c:pt>
                <c:pt idx="29">
                  <c:v>#N/A</c:v>
                </c:pt>
                <c:pt idx="30">
                  <c:v>#N/A</c:v>
                </c:pt>
              </c:numCache>
            </c:numRef>
          </c:val>
          <c:smooth val="0"/>
          <c:extLst>
            <c:ext xmlns:c16="http://schemas.microsoft.com/office/drawing/2014/chart" uri="{C3380CC4-5D6E-409C-BE32-E72D297353CC}">
              <c16:uniqueId val="{00000020-879A-4A4A-9961-13018254F6D5}"/>
            </c:ext>
          </c:extLst>
        </c:ser>
        <c:ser>
          <c:idx val="2"/>
          <c:order val="5"/>
          <c:tx>
            <c:strRef>
              <c:f>Grafy!$EC$1</c:f>
              <c:strCache>
                <c:ptCount val="1"/>
                <c:pt idx="0">
                  <c:v>min/max konec roku</c:v>
                </c:pt>
              </c:strCache>
            </c:strRef>
          </c:tx>
          <c:spPr>
            <a:ln w="25400" cap="rnd">
              <a:noFill/>
              <a:round/>
            </a:ln>
            <a:effectLst/>
          </c:spPr>
          <c:marker>
            <c:symbol val="dash"/>
            <c:size val="7"/>
            <c:spPr>
              <a:solidFill>
                <a:srgbClr val="FF0000"/>
              </a:solidFill>
              <a:ln w="9525">
                <a:solidFill>
                  <a:srgbClr val="FF0000"/>
                </a:solidFill>
              </a:ln>
              <a:effectLst/>
            </c:spPr>
          </c:marker>
          <c:cat>
            <c:numRef>
              <c:f>Grafy!$DT$8:$DT$43</c:f>
              <c:numCache>
                <c:formatCode>yyyy</c:formatCode>
                <c:ptCount val="36"/>
                <c:pt idx="0">
                  <c:v>38352</c:v>
                </c:pt>
                <c:pt idx="1">
                  <c:v>38717</c:v>
                </c:pt>
                <c:pt idx="2">
                  <c:v>39082</c:v>
                </c:pt>
                <c:pt idx="3">
                  <c:v>39447</c:v>
                </c:pt>
                <c:pt idx="4">
                  <c:v>39813</c:v>
                </c:pt>
                <c:pt idx="5">
                  <c:v>40178</c:v>
                </c:pt>
                <c:pt idx="6">
                  <c:v>40543</c:v>
                </c:pt>
                <c:pt idx="7">
                  <c:v>40908</c:v>
                </c:pt>
                <c:pt idx="8">
                  <c:v>41274</c:v>
                </c:pt>
                <c:pt idx="9">
                  <c:v>41639</c:v>
                </c:pt>
                <c:pt idx="10">
                  <c:v>42004</c:v>
                </c:pt>
                <c:pt idx="11">
                  <c:v>42369</c:v>
                </c:pt>
                <c:pt idx="12">
                  <c:v>42735</c:v>
                </c:pt>
                <c:pt idx="13">
                  <c:v>43100</c:v>
                </c:pt>
                <c:pt idx="14">
                  <c:v>43465</c:v>
                </c:pt>
                <c:pt idx="15">
                  <c:v>43830</c:v>
                </c:pt>
                <c:pt idx="16">
                  <c:v>44196</c:v>
                </c:pt>
                <c:pt idx="17">
                  <c:v>44561</c:v>
                </c:pt>
                <c:pt idx="18">
                  <c:v>44926</c:v>
                </c:pt>
                <c:pt idx="19">
                  <c:v>45291</c:v>
                </c:pt>
                <c:pt idx="20">
                  <c:v>45657</c:v>
                </c:pt>
                <c:pt idx="21">
                  <c:v>46022</c:v>
                </c:pt>
                <c:pt idx="22">
                  <c:v>46387</c:v>
                </c:pt>
                <c:pt idx="23">
                  <c:v>46752</c:v>
                </c:pt>
                <c:pt idx="24">
                  <c:v>#N/A</c:v>
                </c:pt>
                <c:pt idx="25">
                  <c:v>#N/A</c:v>
                </c:pt>
                <c:pt idx="26">
                  <c:v>#N/A</c:v>
                </c:pt>
                <c:pt idx="27">
                  <c:v>#N/A</c:v>
                </c:pt>
                <c:pt idx="28">
                  <c:v>#N/A</c:v>
                </c:pt>
                <c:pt idx="29">
                  <c:v>#N/A</c:v>
                </c:pt>
                <c:pt idx="30">
                  <c:v>#N/A</c:v>
                </c:pt>
              </c:numCache>
            </c:numRef>
          </c:cat>
          <c:val>
            <c:numRef>
              <c:f>Grafy!$EC$8:$EC$43</c:f>
              <c:numCache>
                <c:formatCode>General</c:formatCode>
                <c:ptCount val="36"/>
                <c:pt idx="21" formatCode="0.0">
                  <c:v>24.17</c:v>
                </c:pt>
                <c:pt idx="22" formatCode="0.0">
                  <c:v>23.8</c:v>
                </c:pt>
                <c:pt idx="23" formatCode="0.0">
                  <c:v>23.6</c:v>
                </c:pt>
              </c:numCache>
            </c:numRef>
          </c:val>
          <c:smooth val="0"/>
          <c:extLst>
            <c:ext xmlns:c16="http://schemas.microsoft.com/office/drawing/2014/chart" uri="{C3380CC4-5D6E-409C-BE32-E72D297353CC}">
              <c16:uniqueId val="{00000021-879A-4A4A-9961-13018254F6D5}"/>
            </c:ext>
          </c:extLst>
        </c:ser>
        <c:ser>
          <c:idx val="3"/>
          <c:order val="6"/>
          <c:tx>
            <c:strRef>
              <c:f>Grafy!$ED$7</c:f>
              <c:strCache>
                <c:ptCount val="1"/>
                <c:pt idx="0">
                  <c:v>Max.</c:v>
                </c:pt>
              </c:strCache>
            </c:strRef>
          </c:tx>
          <c:spPr>
            <a:ln w="25400" cap="rnd">
              <a:noFill/>
              <a:round/>
            </a:ln>
            <a:effectLst/>
          </c:spPr>
          <c:marker>
            <c:symbol val="dash"/>
            <c:size val="8"/>
            <c:spPr>
              <a:solidFill>
                <a:schemeClr val="accent2">
                  <a:lumMod val="75000"/>
                </a:schemeClr>
              </a:solidFill>
              <a:ln w="9525">
                <a:solidFill>
                  <a:srgbClr val="FF0000"/>
                </a:solidFill>
              </a:ln>
              <a:effectLst/>
            </c:spPr>
          </c:marker>
          <c:cat>
            <c:numRef>
              <c:f>Grafy!$DT$8:$DT$43</c:f>
              <c:numCache>
                <c:formatCode>yyyy</c:formatCode>
                <c:ptCount val="36"/>
                <c:pt idx="0">
                  <c:v>38352</c:v>
                </c:pt>
                <c:pt idx="1">
                  <c:v>38717</c:v>
                </c:pt>
                <c:pt idx="2">
                  <c:v>39082</c:v>
                </c:pt>
                <c:pt idx="3">
                  <c:v>39447</c:v>
                </c:pt>
                <c:pt idx="4">
                  <c:v>39813</c:v>
                </c:pt>
                <c:pt idx="5">
                  <c:v>40178</c:v>
                </c:pt>
                <c:pt idx="6">
                  <c:v>40543</c:v>
                </c:pt>
                <c:pt idx="7">
                  <c:v>40908</c:v>
                </c:pt>
                <c:pt idx="8">
                  <c:v>41274</c:v>
                </c:pt>
                <c:pt idx="9">
                  <c:v>41639</c:v>
                </c:pt>
                <c:pt idx="10">
                  <c:v>42004</c:v>
                </c:pt>
                <c:pt idx="11">
                  <c:v>42369</c:v>
                </c:pt>
                <c:pt idx="12">
                  <c:v>42735</c:v>
                </c:pt>
                <c:pt idx="13">
                  <c:v>43100</c:v>
                </c:pt>
                <c:pt idx="14">
                  <c:v>43465</c:v>
                </c:pt>
                <c:pt idx="15">
                  <c:v>43830</c:v>
                </c:pt>
                <c:pt idx="16">
                  <c:v>44196</c:v>
                </c:pt>
                <c:pt idx="17">
                  <c:v>44561</c:v>
                </c:pt>
                <c:pt idx="18">
                  <c:v>44926</c:v>
                </c:pt>
                <c:pt idx="19">
                  <c:v>45291</c:v>
                </c:pt>
                <c:pt idx="20">
                  <c:v>45657</c:v>
                </c:pt>
                <c:pt idx="21">
                  <c:v>46022</c:v>
                </c:pt>
                <c:pt idx="22">
                  <c:v>46387</c:v>
                </c:pt>
                <c:pt idx="23">
                  <c:v>46752</c:v>
                </c:pt>
                <c:pt idx="24">
                  <c:v>#N/A</c:v>
                </c:pt>
                <c:pt idx="25">
                  <c:v>#N/A</c:v>
                </c:pt>
                <c:pt idx="26">
                  <c:v>#N/A</c:v>
                </c:pt>
                <c:pt idx="27">
                  <c:v>#N/A</c:v>
                </c:pt>
                <c:pt idx="28">
                  <c:v>#N/A</c:v>
                </c:pt>
                <c:pt idx="29">
                  <c:v>#N/A</c:v>
                </c:pt>
                <c:pt idx="30">
                  <c:v>#N/A</c:v>
                </c:pt>
              </c:numCache>
            </c:numRef>
          </c:cat>
          <c:val>
            <c:numRef>
              <c:f>Grafy!$ED$8:$ED$43</c:f>
              <c:numCache>
                <c:formatCode>General</c:formatCode>
                <c:ptCount val="36"/>
                <c:pt idx="21" formatCode="0.0">
                  <c:v>24.3</c:v>
                </c:pt>
                <c:pt idx="22" formatCode="0.0">
                  <c:v>24.548796498905901</c:v>
                </c:pt>
                <c:pt idx="23" formatCode="0.0">
                  <c:v>24.4</c:v>
                </c:pt>
              </c:numCache>
            </c:numRef>
          </c:val>
          <c:smooth val="0"/>
          <c:extLst>
            <c:ext xmlns:c16="http://schemas.microsoft.com/office/drawing/2014/chart" uri="{C3380CC4-5D6E-409C-BE32-E72D297353CC}">
              <c16:uniqueId val="{00000022-879A-4A4A-9961-13018254F6D5}"/>
            </c:ext>
          </c:extLst>
        </c:ser>
        <c:dLbls>
          <c:showLegendKey val="0"/>
          <c:showVal val="0"/>
          <c:showCatName val="0"/>
          <c:showSerName val="0"/>
          <c:showPercent val="0"/>
          <c:showBubbleSize val="0"/>
        </c:dLbls>
        <c:marker val="1"/>
        <c:smooth val="0"/>
        <c:axId val="544881135"/>
        <c:axId val="544881967"/>
      </c:lineChart>
      <c:dateAx>
        <c:axId val="544881135"/>
        <c:scaling>
          <c:orientation val="minMax"/>
          <c:min val="40179"/>
        </c:scaling>
        <c:delete val="0"/>
        <c:axPos val="b"/>
        <c:numFmt formatCode="yyyy" sourceLinked="1"/>
        <c:majorTickMark val="out"/>
        <c:minorTickMark val="none"/>
        <c:tickLblPos val="low"/>
        <c:spPr>
          <a:noFill/>
          <a:ln w="3175" cap="flat" cmpd="sng" algn="ctr">
            <a:solidFill>
              <a:srgbClr val="767676"/>
            </a:solidFill>
            <a:round/>
          </a:ln>
          <a:effectLst/>
        </c:spPr>
        <c:txPr>
          <a:bodyPr rot="-60000000" spcFirstLastPara="1" vertOverflow="ellipsis" vert="horz" wrap="square" anchor="ctr" anchorCtr="1"/>
          <a:lstStyle/>
          <a:p>
            <a:pPr>
              <a:defRPr sz="1500" b="0" i="0" u="none" strike="noStrike" kern="1200" baseline="0">
                <a:solidFill>
                  <a:srgbClr val="000000"/>
                </a:solidFill>
                <a:latin typeface="Poppins" panose="00000500000000000000" pitchFamily="2" charset="-18"/>
                <a:ea typeface="+mn-ea"/>
                <a:cs typeface="Poppins" panose="00000500000000000000" pitchFamily="2" charset="-18"/>
              </a:defRPr>
            </a:pPr>
            <a:endParaRPr lang="cs-CZ"/>
          </a:p>
        </c:txPr>
        <c:crossAx val="544881967"/>
        <c:crosses val="autoZero"/>
        <c:auto val="1"/>
        <c:lblOffset val="100"/>
        <c:baseTimeUnit val="years"/>
        <c:majorUnit val="3"/>
        <c:majorTimeUnit val="years"/>
      </c:dateAx>
      <c:valAx>
        <c:axId val="544881967"/>
        <c:scaling>
          <c:orientation val="minMax"/>
          <c:max val="28"/>
          <c:min val="22"/>
        </c:scaling>
        <c:delete val="0"/>
        <c:axPos val="l"/>
        <c:majorGridlines>
          <c:spPr>
            <a:ln w="3175" cap="flat" cmpd="sng" algn="ctr">
              <a:solidFill>
                <a:srgbClr val="DCDCDC"/>
              </a:solidFill>
              <a:round/>
            </a:ln>
            <a:effectLst/>
          </c:spPr>
        </c:majorGridlines>
        <c:numFmt formatCode="0.0" sourceLinked="1"/>
        <c:majorTickMark val="out"/>
        <c:minorTickMark val="none"/>
        <c:tickLblPos val="nextTo"/>
        <c:spPr>
          <a:noFill/>
          <a:ln w="25400">
            <a:noFill/>
          </a:ln>
          <a:effectLst/>
        </c:spPr>
        <c:txPr>
          <a:bodyPr rot="-60000000" spcFirstLastPara="1" vertOverflow="ellipsis" vert="horz" wrap="square" anchor="ctr" anchorCtr="1"/>
          <a:lstStyle/>
          <a:p>
            <a:pPr>
              <a:defRPr sz="1500" b="0" i="0" u="none" strike="noStrike" kern="1200" baseline="0">
                <a:solidFill>
                  <a:srgbClr val="000000"/>
                </a:solidFill>
                <a:latin typeface="Poppins" panose="00000500000000000000" pitchFamily="2" charset="-18"/>
                <a:ea typeface="+mn-ea"/>
                <a:cs typeface="Poppins" panose="00000500000000000000" pitchFamily="2" charset="-18"/>
              </a:defRPr>
            </a:pPr>
            <a:endParaRPr lang="cs-CZ"/>
          </a:p>
        </c:txPr>
        <c:crossAx val="544881135"/>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6"/>
        <c:delete val="1"/>
      </c:legendEntry>
      <c:layout>
        <c:manualLayout>
          <c:xMode val="edge"/>
          <c:yMode val="edge"/>
          <c:x val="0"/>
          <c:y val="0.90557381462495357"/>
          <c:w val="1"/>
          <c:h val="9.4022267874383461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Poppins" panose="00000500000000000000" pitchFamily="2" charset="-18"/>
              <a:ea typeface="+mn-ea"/>
              <a:cs typeface="Poppins" panose="00000500000000000000" pitchFamily="2" charset="-18"/>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25400" cap="flat" cmpd="sng" algn="ctr">
      <a:noFill/>
      <a:round/>
    </a:ln>
    <a:effectLst/>
  </c:spPr>
  <c:txPr>
    <a:bodyPr/>
    <a:lstStyle/>
    <a:p>
      <a:pPr>
        <a:defRPr sz="1500" b="0" i="0">
          <a:solidFill>
            <a:srgbClr val="000000"/>
          </a:solidFill>
          <a:latin typeface="Poppins" panose="00000500000000000000" pitchFamily="2" charset="-18"/>
          <a:cs typeface="Poppins" panose="00000500000000000000" pitchFamily="2" charset="-18"/>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F125F4CA-4F90-49BE-8120-5405ADA3B37C}"/>
              </a:ext>
            </a:extLst>
          </p:cNvPr>
          <p:cNvSpPr>
            <a:spLocks noGrp="1"/>
          </p:cNvSpPr>
          <p:nvPr>
            <p:ph type="hdr" sz="quarter"/>
          </p:nvPr>
        </p:nvSpPr>
        <p:spPr>
          <a:xfrm>
            <a:off x="2" y="0"/>
            <a:ext cx="3078427" cy="513508"/>
          </a:xfrm>
          <a:prstGeom prst="rect">
            <a:avLst/>
          </a:prstGeom>
        </p:spPr>
        <p:txBody>
          <a:bodyPr vert="horz" lIns="94785" tIns="47393" rIns="94785" bIns="47393"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D19C7697-4B99-4296-8501-298E0C9D56C0}"/>
              </a:ext>
            </a:extLst>
          </p:cNvPr>
          <p:cNvSpPr>
            <a:spLocks noGrp="1"/>
          </p:cNvSpPr>
          <p:nvPr>
            <p:ph type="dt" sz="quarter" idx="1"/>
          </p:nvPr>
        </p:nvSpPr>
        <p:spPr>
          <a:xfrm>
            <a:off x="4023994" y="0"/>
            <a:ext cx="3078427" cy="513508"/>
          </a:xfrm>
          <a:prstGeom prst="rect">
            <a:avLst/>
          </a:prstGeom>
        </p:spPr>
        <p:txBody>
          <a:bodyPr vert="horz" lIns="94785" tIns="47393" rIns="94785" bIns="47393" rtlCol="0"/>
          <a:lstStyle>
            <a:lvl1pPr algn="r">
              <a:defRPr sz="1200"/>
            </a:lvl1pPr>
          </a:lstStyle>
          <a:p>
            <a:fld id="{527E98D0-8791-4AE9-B692-A38A764BA783}" type="datetimeFigureOut">
              <a:rPr lang="cs-CZ" smtClean="0"/>
              <a:t>11.02.2026</a:t>
            </a:fld>
            <a:endParaRPr lang="cs-CZ"/>
          </a:p>
        </p:txBody>
      </p:sp>
      <p:sp>
        <p:nvSpPr>
          <p:cNvPr id="4" name="Zástupný symbol pro zápatí 3">
            <a:extLst>
              <a:ext uri="{FF2B5EF4-FFF2-40B4-BE49-F238E27FC236}">
                <a16:creationId xmlns:a16="http://schemas.microsoft.com/office/drawing/2014/main" id="{B9ED4061-3537-4C5C-9178-4CDA856A7E62}"/>
              </a:ext>
            </a:extLst>
          </p:cNvPr>
          <p:cNvSpPr>
            <a:spLocks noGrp="1"/>
          </p:cNvSpPr>
          <p:nvPr>
            <p:ph type="ftr" sz="quarter" idx="2"/>
          </p:nvPr>
        </p:nvSpPr>
        <p:spPr>
          <a:xfrm>
            <a:off x="2" y="9721110"/>
            <a:ext cx="3078427" cy="513507"/>
          </a:xfrm>
          <a:prstGeom prst="rect">
            <a:avLst/>
          </a:prstGeom>
        </p:spPr>
        <p:txBody>
          <a:bodyPr vert="horz" lIns="94785" tIns="47393" rIns="94785" bIns="47393"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AC87ED2A-7083-408C-BA92-4B87F2C128BD}"/>
              </a:ext>
            </a:extLst>
          </p:cNvPr>
          <p:cNvSpPr>
            <a:spLocks noGrp="1"/>
          </p:cNvSpPr>
          <p:nvPr>
            <p:ph type="sldNum" sz="quarter" idx="3"/>
          </p:nvPr>
        </p:nvSpPr>
        <p:spPr>
          <a:xfrm>
            <a:off x="4023994" y="9721110"/>
            <a:ext cx="3078427" cy="513507"/>
          </a:xfrm>
          <a:prstGeom prst="rect">
            <a:avLst/>
          </a:prstGeom>
        </p:spPr>
        <p:txBody>
          <a:bodyPr vert="horz" lIns="94785" tIns="47393" rIns="94785" bIns="47393" rtlCol="0" anchor="b"/>
          <a:lstStyle>
            <a:lvl1pPr algn="r">
              <a:defRPr sz="1200"/>
            </a:lvl1pPr>
          </a:lstStyle>
          <a:p>
            <a:fld id="{E87E66C4-CBB9-47DA-8485-4BFD8AAE7D97}" type="slidenum">
              <a:rPr lang="cs-CZ" smtClean="0"/>
              <a:t>‹#›</a:t>
            </a:fld>
            <a:endParaRPr lang="cs-CZ"/>
          </a:p>
        </p:txBody>
      </p:sp>
    </p:spTree>
    <p:extLst>
      <p:ext uri="{BB962C8B-B14F-4D97-AF65-F5344CB8AC3E}">
        <p14:creationId xmlns:p14="http://schemas.microsoft.com/office/powerpoint/2010/main" val="2084889634"/>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9T11:42:43.138"/>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2" y="0"/>
            <a:ext cx="3078427" cy="513508"/>
          </a:xfrm>
          <a:prstGeom prst="rect">
            <a:avLst/>
          </a:prstGeom>
        </p:spPr>
        <p:txBody>
          <a:bodyPr vert="horz" lIns="94785" tIns="47393" rIns="94785" bIns="47393" rtlCol="0"/>
          <a:lstStyle>
            <a:lvl1pPr algn="l">
              <a:defRPr sz="1200"/>
            </a:lvl1pPr>
          </a:lstStyle>
          <a:p>
            <a:endParaRPr lang="cs-CZ"/>
          </a:p>
        </p:txBody>
      </p:sp>
      <p:sp>
        <p:nvSpPr>
          <p:cNvPr id="3" name="Zástupný symbol pro datum 2"/>
          <p:cNvSpPr>
            <a:spLocks noGrp="1"/>
          </p:cNvSpPr>
          <p:nvPr>
            <p:ph type="dt" idx="1"/>
          </p:nvPr>
        </p:nvSpPr>
        <p:spPr>
          <a:xfrm>
            <a:off x="4023994" y="0"/>
            <a:ext cx="3078427" cy="513508"/>
          </a:xfrm>
          <a:prstGeom prst="rect">
            <a:avLst/>
          </a:prstGeom>
        </p:spPr>
        <p:txBody>
          <a:bodyPr vert="horz" lIns="94785" tIns="47393" rIns="94785" bIns="47393" rtlCol="0"/>
          <a:lstStyle>
            <a:lvl1pPr algn="r">
              <a:defRPr sz="1200"/>
            </a:lvl1pPr>
          </a:lstStyle>
          <a:p>
            <a:fld id="{57116E2D-EB57-4CCA-BDDB-BB68906C4234}" type="datetimeFigureOut">
              <a:rPr lang="cs-CZ" smtClean="0"/>
              <a:t>11.02.2026</a:t>
            </a:fld>
            <a:endParaRPr lang="cs-CZ"/>
          </a:p>
        </p:txBody>
      </p:sp>
      <p:sp>
        <p:nvSpPr>
          <p:cNvPr id="4" name="Zástupný symbol pro obrázek snímku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785" tIns="47393" rIns="94785" bIns="47393" rtlCol="0" anchor="ctr"/>
          <a:lstStyle/>
          <a:p>
            <a:endParaRPr lang="cs-CZ"/>
          </a:p>
        </p:txBody>
      </p:sp>
      <p:sp>
        <p:nvSpPr>
          <p:cNvPr id="5" name="Zástupný symbol pro poznámky 4"/>
          <p:cNvSpPr>
            <a:spLocks noGrp="1"/>
          </p:cNvSpPr>
          <p:nvPr>
            <p:ph type="body" sz="quarter" idx="3"/>
          </p:nvPr>
        </p:nvSpPr>
        <p:spPr>
          <a:xfrm>
            <a:off x="710407" y="4925407"/>
            <a:ext cx="5683250" cy="4029879"/>
          </a:xfrm>
          <a:prstGeom prst="rect">
            <a:avLst/>
          </a:prstGeom>
        </p:spPr>
        <p:txBody>
          <a:bodyPr vert="horz" lIns="94785" tIns="47393" rIns="94785" bIns="47393"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2" y="9721110"/>
            <a:ext cx="3078427" cy="513507"/>
          </a:xfrm>
          <a:prstGeom prst="rect">
            <a:avLst/>
          </a:prstGeom>
        </p:spPr>
        <p:txBody>
          <a:bodyPr vert="horz" lIns="94785" tIns="47393" rIns="94785" bIns="47393"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4023994" y="9721110"/>
            <a:ext cx="3078427" cy="513507"/>
          </a:xfrm>
          <a:prstGeom prst="rect">
            <a:avLst/>
          </a:prstGeom>
        </p:spPr>
        <p:txBody>
          <a:bodyPr vert="horz" lIns="94785" tIns="47393" rIns="94785" bIns="47393" rtlCol="0" anchor="b"/>
          <a:lstStyle>
            <a:lvl1pPr algn="r">
              <a:defRPr sz="1200"/>
            </a:lvl1pPr>
          </a:lstStyle>
          <a:p>
            <a:fld id="{D7B406D6-4A6A-49DA-A8F7-80B8C14ABC17}" type="slidenum">
              <a:rPr lang="cs-CZ" smtClean="0"/>
              <a:t>‹#›</a:t>
            </a:fld>
            <a:endParaRPr lang="cs-CZ"/>
          </a:p>
        </p:txBody>
      </p:sp>
    </p:spTree>
    <p:extLst>
      <p:ext uri="{BB962C8B-B14F-4D97-AF65-F5344CB8AC3E}">
        <p14:creationId xmlns:p14="http://schemas.microsoft.com/office/powerpoint/2010/main" val="350948535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cs-CZ"/>
          </a:p>
        </p:txBody>
      </p:sp>
      <p:sp>
        <p:nvSpPr>
          <p:cNvPr id="3" name="Notes Placeholder 2"/>
          <p:cNvSpPr>
            <a:spLocks noGrp="1"/>
          </p:cNvSpPr>
          <p:nvPr>
            <p:ph type="body" idx="1"/>
          </p:nvPr>
        </p:nvSpPr>
        <p:spPr/>
        <p:txBody>
          <a:bodyPr/>
          <a:lstStyle/>
          <a:p>
            <a:r>
              <a:rPr lang="cs-CZ" dirty="0"/>
              <a:t>JS</a:t>
            </a:r>
          </a:p>
        </p:txBody>
      </p:sp>
    </p:spTree>
    <p:extLst>
      <p:ext uri="{BB962C8B-B14F-4D97-AF65-F5344CB8AC3E}">
        <p14:creationId xmlns:p14="http://schemas.microsoft.com/office/powerpoint/2010/main" val="2558251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cs-CZ"/>
          </a:p>
        </p:txBody>
      </p:sp>
      <p:sp>
        <p:nvSpPr>
          <p:cNvPr id="3" name="Notes Placeholder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615763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22D37-8B53-760F-A572-71A592408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FE2868-F3F3-BD8D-EC55-123EA4956B2C}"/>
              </a:ext>
            </a:extLst>
          </p:cNvPr>
          <p:cNvSpPr>
            <a:spLocks noGrp="1" noRot="1" noChangeAspect="1"/>
          </p:cNvSpPr>
          <p:nvPr>
            <p:ph type="sldImg"/>
          </p:nvPr>
        </p:nvSpPr>
        <p:spPr/>
        <p:txBody>
          <a:bodyPr/>
          <a:lstStyle/>
          <a:p>
            <a:endParaRPr lang="cs-CZ"/>
          </a:p>
        </p:txBody>
      </p:sp>
      <p:sp>
        <p:nvSpPr>
          <p:cNvPr id="3" name="Notes Placeholder 2">
            <a:extLst>
              <a:ext uri="{FF2B5EF4-FFF2-40B4-BE49-F238E27FC236}">
                <a16:creationId xmlns:a16="http://schemas.microsoft.com/office/drawing/2014/main" id="{BA9644C3-5A92-24B4-9A0E-D3B3B6F14E8D}"/>
              </a:ext>
            </a:extLst>
          </p:cNvPr>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727397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cs-CZ"/>
          </a:p>
        </p:txBody>
      </p:sp>
      <p:sp>
        <p:nvSpPr>
          <p:cNvPr id="3" name="Notes Placeholder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89822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cs-CZ"/>
          </a:p>
        </p:txBody>
      </p:sp>
      <p:sp>
        <p:nvSpPr>
          <p:cNvPr id="3" name="Notes Placeholder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343299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7FA1B-83FF-A3D8-D6B4-B2E4DAEE88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2AAF1-A012-0F28-70EE-554F92CDF4FB}"/>
              </a:ext>
            </a:extLst>
          </p:cNvPr>
          <p:cNvSpPr>
            <a:spLocks noGrp="1" noRot="1" noChangeAspect="1"/>
          </p:cNvSpPr>
          <p:nvPr>
            <p:ph type="sldImg"/>
          </p:nvPr>
        </p:nvSpPr>
        <p:spPr/>
        <p:txBody>
          <a:bodyPr/>
          <a:lstStyle/>
          <a:p>
            <a:endParaRPr lang="cs-CZ"/>
          </a:p>
        </p:txBody>
      </p:sp>
      <p:sp>
        <p:nvSpPr>
          <p:cNvPr id="3" name="Notes Placeholder 2">
            <a:extLst>
              <a:ext uri="{FF2B5EF4-FFF2-40B4-BE49-F238E27FC236}">
                <a16:creationId xmlns:a16="http://schemas.microsoft.com/office/drawing/2014/main" id="{B7EC32C4-CB69-B017-8B07-F2E30EC2B5DE}"/>
              </a:ext>
            </a:extLst>
          </p:cNvPr>
          <p:cNvSpPr>
            <a:spLocks noGrp="1"/>
          </p:cNvSpPr>
          <p:nvPr>
            <p:ph type="body" idx="1"/>
          </p:nvPr>
        </p:nvSpPr>
        <p:spPr/>
        <p:txBody>
          <a:bodyPr/>
          <a:lstStyle/>
          <a:p>
            <a:r>
              <a:rPr lang="cs-CZ" dirty="0"/>
              <a:t>PD</a:t>
            </a:r>
          </a:p>
        </p:txBody>
      </p:sp>
    </p:spTree>
    <p:extLst>
      <p:ext uri="{BB962C8B-B14F-4D97-AF65-F5344CB8AC3E}">
        <p14:creationId xmlns:p14="http://schemas.microsoft.com/office/powerpoint/2010/main" val="3326899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cs-CZ"/>
          </a:p>
        </p:txBody>
      </p:sp>
      <p:sp>
        <p:nvSpPr>
          <p:cNvPr id="3" name="Notes Placeholder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702823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cs-CZ"/>
          </a:p>
        </p:txBody>
      </p:sp>
      <p:sp>
        <p:nvSpPr>
          <p:cNvPr id="3" name="Notes Placeholder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746897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cs-CZ"/>
          </a:p>
        </p:txBody>
      </p:sp>
      <p:sp>
        <p:nvSpPr>
          <p:cNvPr id="3" name="Notes Placeholder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87167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cs-CZ"/>
          </a:p>
        </p:txBody>
      </p:sp>
      <p:sp>
        <p:nvSpPr>
          <p:cNvPr id="3" name="Notes Placeholder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206537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cs-CZ"/>
          </a:p>
        </p:txBody>
      </p:sp>
      <p:sp>
        <p:nvSpPr>
          <p:cNvPr id="3" name="Notes Placeholder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902762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194869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A334D-1769-F4FF-0FD0-AD56798AFE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B8859-5C0F-C98E-1AAB-12524225692F}"/>
              </a:ext>
            </a:extLst>
          </p:cNvPr>
          <p:cNvSpPr>
            <a:spLocks noGrp="1" noRot="1" noChangeAspect="1"/>
          </p:cNvSpPr>
          <p:nvPr>
            <p:ph type="sldImg"/>
          </p:nvPr>
        </p:nvSpPr>
        <p:spPr/>
        <p:txBody>
          <a:bodyPr/>
          <a:lstStyle/>
          <a:p>
            <a:endParaRPr lang="cs-CZ"/>
          </a:p>
        </p:txBody>
      </p:sp>
      <p:sp>
        <p:nvSpPr>
          <p:cNvPr id="3" name="Notes Placeholder 2">
            <a:extLst>
              <a:ext uri="{FF2B5EF4-FFF2-40B4-BE49-F238E27FC236}">
                <a16:creationId xmlns:a16="http://schemas.microsoft.com/office/drawing/2014/main" id="{4DDC7087-8385-50CC-F281-A77066752A5C}"/>
              </a:ext>
            </a:extLst>
          </p:cNvPr>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127496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4B479-A15C-E34D-DAAA-E6CAA94F57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1B707-1A33-FEF2-A5AE-4119CA4DC8DC}"/>
              </a:ext>
            </a:extLst>
          </p:cNvPr>
          <p:cNvSpPr>
            <a:spLocks noGrp="1" noRot="1" noChangeAspect="1"/>
          </p:cNvSpPr>
          <p:nvPr>
            <p:ph type="sldImg"/>
          </p:nvPr>
        </p:nvSpPr>
        <p:spPr/>
        <p:txBody>
          <a:bodyPr/>
          <a:lstStyle/>
          <a:p>
            <a:endParaRPr lang="cs-CZ"/>
          </a:p>
        </p:txBody>
      </p:sp>
      <p:sp>
        <p:nvSpPr>
          <p:cNvPr id="3" name="Notes Placeholder 2">
            <a:extLst>
              <a:ext uri="{FF2B5EF4-FFF2-40B4-BE49-F238E27FC236}">
                <a16:creationId xmlns:a16="http://schemas.microsoft.com/office/drawing/2014/main" id="{F857618A-0EE4-33A5-ABAC-72137E682889}"/>
              </a:ext>
            </a:extLst>
          </p:cNvPr>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027036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0499D-39B3-FFCB-CEAF-C54EA5A4D5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C0E3B-7445-C439-A3CD-12595402954D}"/>
              </a:ext>
            </a:extLst>
          </p:cNvPr>
          <p:cNvSpPr>
            <a:spLocks noGrp="1" noRot="1" noChangeAspect="1"/>
          </p:cNvSpPr>
          <p:nvPr>
            <p:ph type="sldImg"/>
          </p:nvPr>
        </p:nvSpPr>
        <p:spPr/>
        <p:txBody>
          <a:bodyPr/>
          <a:lstStyle/>
          <a:p>
            <a:endParaRPr lang="cs-CZ"/>
          </a:p>
        </p:txBody>
      </p:sp>
      <p:sp>
        <p:nvSpPr>
          <p:cNvPr id="3" name="Notes Placeholder 2">
            <a:extLst>
              <a:ext uri="{FF2B5EF4-FFF2-40B4-BE49-F238E27FC236}">
                <a16:creationId xmlns:a16="http://schemas.microsoft.com/office/drawing/2014/main" id="{0DDAEDB0-74B5-C8C6-B874-E1F9B1F61FD6}"/>
              </a:ext>
            </a:extLst>
          </p:cNvPr>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855965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cs-CZ"/>
          </a:p>
        </p:txBody>
      </p:sp>
      <p:sp>
        <p:nvSpPr>
          <p:cNvPr id="3" name="Notes Placeholder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899591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cs-CZ"/>
          </a:p>
        </p:txBody>
      </p:sp>
      <p:sp>
        <p:nvSpPr>
          <p:cNvPr id="3" name="Notes Placeholder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788312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cs-CZ"/>
          </a:p>
        </p:txBody>
      </p:sp>
      <p:sp>
        <p:nvSpPr>
          <p:cNvPr id="3" name="Notes Placeholder 2"/>
          <p:cNvSpPr>
            <a:spLocks noGrp="1"/>
          </p:cNvSpPr>
          <p:nvPr>
            <p:ph type="body" idx="1"/>
          </p:nvPr>
        </p:nvSpPr>
        <p:spPr/>
        <p:txBody>
          <a:bodyPr/>
          <a:lstStyle/>
          <a:p>
            <a:r>
              <a:rPr lang="cs-CZ" dirty="0"/>
              <a:t>Do kalendáře … </a:t>
            </a:r>
          </a:p>
        </p:txBody>
      </p:sp>
    </p:spTree>
    <p:extLst>
      <p:ext uri="{BB962C8B-B14F-4D97-AF65-F5344CB8AC3E}">
        <p14:creationId xmlns:p14="http://schemas.microsoft.com/office/powerpoint/2010/main" val="2995323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859605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1208D-272B-1AAD-445E-A8BC68823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C7E8F-F0FB-6DBD-BFE4-6124A0139014}"/>
              </a:ext>
            </a:extLst>
          </p:cNvPr>
          <p:cNvSpPr>
            <a:spLocks noGrp="1" noRot="1" noChangeAspect="1"/>
          </p:cNvSpPr>
          <p:nvPr>
            <p:ph type="sldImg"/>
          </p:nvPr>
        </p:nvSpPr>
        <p:spPr/>
        <p:txBody>
          <a:bodyPr/>
          <a:lstStyle/>
          <a:p>
            <a:endParaRPr lang="cs-CZ"/>
          </a:p>
        </p:txBody>
      </p:sp>
      <p:sp>
        <p:nvSpPr>
          <p:cNvPr id="3" name="Notes Placeholder 2">
            <a:extLst>
              <a:ext uri="{FF2B5EF4-FFF2-40B4-BE49-F238E27FC236}">
                <a16:creationId xmlns:a16="http://schemas.microsoft.com/office/drawing/2014/main" id="{C91F7325-91EC-BB37-7574-70DF28AEB620}"/>
              </a:ext>
            </a:extLst>
          </p:cNvPr>
          <p:cNvSpPr>
            <a:spLocks noGrp="1"/>
          </p:cNvSpPr>
          <p:nvPr>
            <p:ph type="body" idx="1"/>
          </p:nvPr>
        </p:nvSpPr>
        <p:spPr/>
        <p:txBody>
          <a:bodyPr/>
          <a:lstStyle/>
          <a:p>
            <a:r>
              <a:rPr lang="cs-CZ" dirty="0"/>
              <a:t>JS</a:t>
            </a:r>
          </a:p>
        </p:txBody>
      </p:sp>
    </p:spTree>
    <p:extLst>
      <p:ext uri="{BB962C8B-B14F-4D97-AF65-F5344CB8AC3E}">
        <p14:creationId xmlns:p14="http://schemas.microsoft.com/office/powerpoint/2010/main" val="930468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8FD2C-0D8F-3DDB-0E9C-3474879C8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0FD6D-9370-5B04-87CE-742F1AAAEDEE}"/>
              </a:ext>
            </a:extLst>
          </p:cNvPr>
          <p:cNvSpPr>
            <a:spLocks noGrp="1" noRot="1" noChangeAspect="1"/>
          </p:cNvSpPr>
          <p:nvPr>
            <p:ph type="sldImg"/>
          </p:nvPr>
        </p:nvSpPr>
        <p:spPr/>
        <p:txBody>
          <a:bodyPr/>
          <a:lstStyle/>
          <a:p>
            <a:endParaRPr lang="cs-CZ"/>
          </a:p>
        </p:txBody>
      </p:sp>
      <p:sp>
        <p:nvSpPr>
          <p:cNvPr id="3" name="Notes Placeholder 2">
            <a:extLst>
              <a:ext uri="{FF2B5EF4-FFF2-40B4-BE49-F238E27FC236}">
                <a16:creationId xmlns:a16="http://schemas.microsoft.com/office/drawing/2014/main" id="{AB4B6971-89DE-EA59-C669-7763D6E34C81}"/>
              </a:ext>
            </a:extLst>
          </p:cNvPr>
          <p:cNvSpPr>
            <a:spLocks noGrp="1"/>
          </p:cNvSpPr>
          <p:nvPr>
            <p:ph type="body" idx="1"/>
          </p:nvPr>
        </p:nvSpPr>
        <p:spPr/>
        <p:txBody>
          <a:bodyPr/>
          <a:lstStyle/>
          <a:p>
            <a:r>
              <a:rPr lang="cs-CZ" dirty="0"/>
              <a:t>JS</a:t>
            </a:r>
          </a:p>
        </p:txBody>
      </p:sp>
    </p:spTree>
    <p:extLst>
      <p:ext uri="{BB962C8B-B14F-4D97-AF65-F5344CB8AC3E}">
        <p14:creationId xmlns:p14="http://schemas.microsoft.com/office/powerpoint/2010/main" val="122068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cs-CZ"/>
          </a:p>
        </p:txBody>
      </p:sp>
      <p:sp>
        <p:nvSpPr>
          <p:cNvPr id="3" name="Notes Placeholder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354595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87F1D-E752-5BDE-62E2-63E7E420F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236482-282A-4F15-DA37-59A7FEE893C6}"/>
              </a:ext>
            </a:extLst>
          </p:cNvPr>
          <p:cNvSpPr>
            <a:spLocks noGrp="1" noRot="1" noChangeAspect="1"/>
          </p:cNvSpPr>
          <p:nvPr>
            <p:ph type="sldImg"/>
          </p:nvPr>
        </p:nvSpPr>
        <p:spPr/>
        <p:txBody>
          <a:bodyPr/>
          <a:lstStyle/>
          <a:p>
            <a:endParaRPr lang="cs-CZ"/>
          </a:p>
        </p:txBody>
      </p:sp>
      <p:sp>
        <p:nvSpPr>
          <p:cNvPr id="3" name="Notes Placeholder 2">
            <a:extLst>
              <a:ext uri="{FF2B5EF4-FFF2-40B4-BE49-F238E27FC236}">
                <a16:creationId xmlns:a16="http://schemas.microsoft.com/office/drawing/2014/main" id="{E61A071F-84EC-D3E4-92C3-4D1228671E28}"/>
              </a:ext>
            </a:extLst>
          </p:cNvPr>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90801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cs-CZ"/>
          </a:p>
        </p:txBody>
      </p:sp>
      <p:sp>
        <p:nvSpPr>
          <p:cNvPr id="3" name="Notes Placeholder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78646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cs-CZ"/>
          </a:p>
        </p:txBody>
      </p:sp>
      <p:sp>
        <p:nvSpPr>
          <p:cNvPr id="3" name="Notes Placeholder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178460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cs-CZ"/>
          </a:p>
        </p:txBody>
      </p:sp>
      <p:sp>
        <p:nvSpPr>
          <p:cNvPr id="3" name="Notes Placeholder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357840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CE073-E596-AC7B-6BF2-7BF0C31E9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6A3BC-2EEA-FE42-5326-842A32A4F5D6}"/>
              </a:ext>
            </a:extLst>
          </p:cNvPr>
          <p:cNvSpPr>
            <a:spLocks noGrp="1" noRot="1" noChangeAspect="1"/>
          </p:cNvSpPr>
          <p:nvPr>
            <p:ph type="sldImg"/>
          </p:nvPr>
        </p:nvSpPr>
        <p:spPr/>
        <p:txBody>
          <a:bodyPr/>
          <a:lstStyle/>
          <a:p>
            <a:endParaRPr lang="cs-CZ"/>
          </a:p>
        </p:txBody>
      </p:sp>
      <p:sp>
        <p:nvSpPr>
          <p:cNvPr id="3" name="Notes Placeholder 2">
            <a:extLst>
              <a:ext uri="{FF2B5EF4-FFF2-40B4-BE49-F238E27FC236}">
                <a16:creationId xmlns:a16="http://schemas.microsoft.com/office/drawing/2014/main" id="{64FB06AC-9858-2F3D-0CAF-73068A94404A}"/>
              </a:ext>
            </a:extLst>
          </p:cNvPr>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403955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cs-CZ"/>
          </a:p>
        </p:txBody>
      </p:sp>
      <p:sp>
        <p:nvSpPr>
          <p:cNvPr id="3" name="Notes Placeholder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5663062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Úvodní snímek &quot;2 čáry&quot;  + nazev blue">
    <p:spTree>
      <p:nvGrpSpPr>
        <p:cNvPr id="1" name=""/>
        <p:cNvGrpSpPr/>
        <p:nvPr/>
      </p:nvGrpSpPr>
      <p:grpSpPr>
        <a:xfrm>
          <a:off x="0" y="0"/>
          <a:ext cx="0" cy="0"/>
          <a:chOff x="0" y="0"/>
          <a:chExt cx="0" cy="0"/>
        </a:xfrm>
      </p:grpSpPr>
      <p:sp>
        <p:nvSpPr>
          <p:cNvPr id="16" name="Obdélník bílé překrytí">
            <a:extLst>
              <a:ext uri="{FF2B5EF4-FFF2-40B4-BE49-F238E27FC236}">
                <a16:creationId xmlns:a16="http://schemas.microsoft.com/office/drawing/2014/main" id="{A61C9E90-0F66-4FDB-ABAC-090B346615B7}"/>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0" name="Skupina 9">
            <a:extLst>
              <a:ext uri="{FF2B5EF4-FFF2-40B4-BE49-F238E27FC236}">
                <a16:creationId xmlns:a16="http://schemas.microsoft.com/office/drawing/2014/main" id="{FA0FFE07-3664-4A99-9762-420EE73DF38A}"/>
              </a:ext>
            </a:extLst>
          </p:cNvPr>
          <p:cNvGrpSpPr/>
          <p:nvPr userDrawn="1"/>
        </p:nvGrpSpPr>
        <p:grpSpPr>
          <a:xfrm>
            <a:off x="339234" y="458789"/>
            <a:ext cx="11519531" cy="5939715"/>
            <a:chOff x="339234" y="458789"/>
            <a:chExt cx="11519531" cy="5939715"/>
          </a:xfrm>
        </p:grpSpPr>
        <p:sp>
          <p:nvSpPr>
            <p:cNvPr id="11" name="Volný tvar: obrazec 10">
              <a:extLst>
                <a:ext uri="{FF2B5EF4-FFF2-40B4-BE49-F238E27FC236}">
                  <a16:creationId xmlns:a16="http://schemas.microsoft.com/office/drawing/2014/main" id="{EEFE5DD7-B50D-4410-86DD-291B2CEB6791}"/>
                </a:ext>
              </a:extLst>
            </p:cNvPr>
            <p:cNvSpPr/>
            <p:nvPr/>
          </p:nvSpPr>
          <p:spPr>
            <a:xfrm>
              <a:off x="339234" y="458789"/>
              <a:ext cx="6817" cy="5939715"/>
            </a:xfrm>
            <a:custGeom>
              <a:avLst/>
              <a:gdLst>
                <a:gd name="connsiteX0" fmla="*/ -1633 w 6817"/>
                <a:gd name="connsiteY0" fmla="*/ -5760 h 5939715"/>
                <a:gd name="connsiteX1" fmla="*/ -1633 w 6817"/>
                <a:gd name="connsiteY1" fmla="*/ 5933956 h 5939715"/>
              </a:gdLst>
              <a:ahLst/>
              <a:cxnLst>
                <a:cxn ang="0">
                  <a:pos x="connsiteX0" y="connsiteY0"/>
                </a:cxn>
                <a:cxn ang="0">
                  <a:pos x="connsiteX1" y="connsiteY1"/>
                </a:cxn>
              </a:cxnLst>
              <a:rect l="l" t="t" r="r" b="b"/>
              <a:pathLst>
                <a:path w="6817" h="5939715">
                  <a:moveTo>
                    <a:pt x="-1633" y="-5760"/>
                  </a:moveTo>
                  <a:lnTo>
                    <a:pt x="-1633" y="5933956"/>
                  </a:lnTo>
                </a:path>
              </a:pathLst>
            </a:custGeom>
            <a:noFill/>
            <a:ln w="15875" cap="flat">
              <a:solidFill>
                <a:schemeClr val="bg1"/>
              </a:solidFill>
              <a:prstDash val="solid"/>
              <a:miter/>
            </a:ln>
          </p:spPr>
          <p:txBody>
            <a:bodyPr rtlCol="0" anchor="ctr"/>
            <a:lstStyle/>
            <a:p>
              <a:endParaRPr lang="cs-CZ"/>
            </a:p>
          </p:txBody>
        </p:sp>
        <p:sp>
          <p:nvSpPr>
            <p:cNvPr id="12" name="Volný tvar: obrazec 11">
              <a:extLst>
                <a:ext uri="{FF2B5EF4-FFF2-40B4-BE49-F238E27FC236}">
                  <a16:creationId xmlns:a16="http://schemas.microsoft.com/office/drawing/2014/main" id="{7BE201DF-1F93-45D8-B770-20493C009F23}"/>
                </a:ext>
              </a:extLst>
            </p:cNvPr>
            <p:cNvSpPr/>
            <p:nvPr/>
          </p:nvSpPr>
          <p:spPr>
            <a:xfrm>
              <a:off x="11851948" y="458789"/>
              <a:ext cx="6817" cy="5939715"/>
            </a:xfrm>
            <a:custGeom>
              <a:avLst/>
              <a:gdLst>
                <a:gd name="connsiteX0" fmla="*/ -1633 w 6817"/>
                <a:gd name="connsiteY0" fmla="*/ -5760 h 5939715"/>
                <a:gd name="connsiteX1" fmla="*/ -1633 w 6817"/>
                <a:gd name="connsiteY1" fmla="*/ 5933956 h 5939715"/>
              </a:gdLst>
              <a:ahLst/>
              <a:cxnLst>
                <a:cxn ang="0">
                  <a:pos x="connsiteX0" y="connsiteY0"/>
                </a:cxn>
                <a:cxn ang="0">
                  <a:pos x="connsiteX1" y="connsiteY1"/>
                </a:cxn>
              </a:cxnLst>
              <a:rect l="l" t="t" r="r" b="b"/>
              <a:pathLst>
                <a:path w="6817" h="5939715">
                  <a:moveTo>
                    <a:pt x="-1633" y="-5760"/>
                  </a:moveTo>
                  <a:lnTo>
                    <a:pt x="-1633" y="5933956"/>
                  </a:lnTo>
                </a:path>
              </a:pathLst>
            </a:custGeom>
            <a:noFill/>
            <a:ln w="15875" cap="flat">
              <a:solidFill>
                <a:schemeClr val="bg1"/>
              </a:solidFill>
              <a:prstDash val="solid"/>
              <a:miter/>
            </a:ln>
          </p:spPr>
          <p:txBody>
            <a:bodyPr rtlCol="0" anchor="ctr"/>
            <a:lstStyle/>
            <a:p>
              <a:endParaRPr lang="cs-CZ"/>
            </a:p>
          </p:txBody>
        </p:sp>
      </p:grpSp>
      <p:pic>
        <p:nvPicPr>
          <p:cNvPr id="6" name="Grafický objekt 5" hidden="1">
            <a:extLst>
              <a:ext uri="{FF2B5EF4-FFF2-40B4-BE49-F238E27FC236}">
                <a16:creationId xmlns:a16="http://schemas.microsoft.com/office/drawing/2014/main" id="{76AE7DB7-E729-4245-A465-31A25E1C1D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2144" y="342438"/>
            <a:ext cx="11527712" cy="6173124"/>
          </a:xfrm>
          <a:prstGeom prst="rect">
            <a:avLst/>
          </a:prstGeom>
        </p:spPr>
      </p:pic>
      <p:sp>
        <p:nvSpPr>
          <p:cNvPr id="14" name="Nadpis 1">
            <a:extLst>
              <a:ext uri="{FF2B5EF4-FFF2-40B4-BE49-F238E27FC236}">
                <a16:creationId xmlns:a16="http://schemas.microsoft.com/office/drawing/2014/main" id="{B9F5A5DC-6C48-4FB4-9B42-B2AE669C4480}"/>
              </a:ext>
            </a:extLst>
          </p:cNvPr>
          <p:cNvSpPr>
            <a:spLocks noGrp="1"/>
          </p:cNvSpPr>
          <p:nvPr>
            <p:ph type="title"/>
          </p:nvPr>
        </p:nvSpPr>
        <p:spPr>
          <a:xfrm>
            <a:off x="479376" y="4437184"/>
            <a:ext cx="9073008" cy="1859440"/>
          </a:xfrm>
        </p:spPr>
        <p:txBody>
          <a:bodyPr vert="horz" lIns="0" tIns="0" rIns="0" bIns="0" rtlCol="0" anchor="b" anchorCtr="0">
            <a:normAutofit/>
          </a:bodyPr>
          <a:lstStyle>
            <a:lvl1pPr>
              <a:defRPr lang="cs-CZ" dirty="0">
                <a:solidFill>
                  <a:schemeClr val="bg1"/>
                </a:solidFill>
              </a:defRPr>
            </a:lvl1pPr>
          </a:lstStyle>
          <a:p>
            <a:pPr marL="0" lvl="0"/>
            <a:r>
              <a:rPr lang="cs-CZ"/>
              <a:t>Kliknutím lze upravit styl.</a:t>
            </a:r>
          </a:p>
        </p:txBody>
      </p:sp>
      <p:pic>
        <p:nvPicPr>
          <p:cNvPr id="9" name="Grafický objekt 8">
            <a:extLst>
              <a:ext uri="{FF2B5EF4-FFF2-40B4-BE49-F238E27FC236}">
                <a16:creationId xmlns:a16="http://schemas.microsoft.com/office/drawing/2014/main" id="{C35B3E87-FA47-4136-AB1B-7CA3834A431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1763" y="709450"/>
            <a:ext cx="2566270" cy="902708"/>
          </a:xfrm>
          <a:prstGeom prst="rect">
            <a:avLst/>
          </a:prstGeom>
        </p:spPr>
      </p:pic>
    </p:spTree>
    <p:extLst>
      <p:ext uri="{BB962C8B-B14F-4D97-AF65-F5344CB8AC3E}">
        <p14:creationId xmlns:p14="http://schemas.microsoft.com/office/powerpoint/2010/main" val="112845869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Úvodní snímek &quot;2 čáry&quot;  + nazev blue">
    <p:spTree>
      <p:nvGrpSpPr>
        <p:cNvPr id="1" name=""/>
        <p:cNvGrpSpPr/>
        <p:nvPr/>
      </p:nvGrpSpPr>
      <p:grpSpPr>
        <a:xfrm>
          <a:off x="0" y="0"/>
          <a:ext cx="0" cy="0"/>
          <a:chOff x="0" y="0"/>
          <a:chExt cx="0" cy="0"/>
        </a:xfrm>
      </p:grpSpPr>
      <p:sp>
        <p:nvSpPr>
          <p:cNvPr id="16" name="Obdélník bílé překrytí">
            <a:extLst>
              <a:ext uri="{FF2B5EF4-FFF2-40B4-BE49-F238E27FC236}">
                <a16:creationId xmlns:a16="http://schemas.microsoft.com/office/drawing/2014/main" id="{A61C9E90-0F66-4FDB-ABAC-090B346615B7}"/>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0" name="Skupina 9">
            <a:extLst>
              <a:ext uri="{FF2B5EF4-FFF2-40B4-BE49-F238E27FC236}">
                <a16:creationId xmlns:a16="http://schemas.microsoft.com/office/drawing/2014/main" id="{FA0FFE07-3664-4A99-9762-420EE73DF38A}"/>
              </a:ext>
            </a:extLst>
          </p:cNvPr>
          <p:cNvGrpSpPr/>
          <p:nvPr userDrawn="1"/>
        </p:nvGrpSpPr>
        <p:grpSpPr>
          <a:xfrm>
            <a:off x="339234" y="458789"/>
            <a:ext cx="11519531" cy="5939715"/>
            <a:chOff x="339234" y="458789"/>
            <a:chExt cx="11519531" cy="5939715"/>
          </a:xfrm>
        </p:grpSpPr>
        <p:sp>
          <p:nvSpPr>
            <p:cNvPr id="11" name="Volný tvar: obrazec 10">
              <a:extLst>
                <a:ext uri="{FF2B5EF4-FFF2-40B4-BE49-F238E27FC236}">
                  <a16:creationId xmlns:a16="http://schemas.microsoft.com/office/drawing/2014/main" id="{EEFE5DD7-B50D-4410-86DD-291B2CEB6791}"/>
                </a:ext>
              </a:extLst>
            </p:cNvPr>
            <p:cNvSpPr/>
            <p:nvPr/>
          </p:nvSpPr>
          <p:spPr>
            <a:xfrm>
              <a:off x="339234" y="458789"/>
              <a:ext cx="6817" cy="5939715"/>
            </a:xfrm>
            <a:custGeom>
              <a:avLst/>
              <a:gdLst>
                <a:gd name="connsiteX0" fmla="*/ -1633 w 6817"/>
                <a:gd name="connsiteY0" fmla="*/ -5760 h 5939715"/>
                <a:gd name="connsiteX1" fmla="*/ -1633 w 6817"/>
                <a:gd name="connsiteY1" fmla="*/ 5933956 h 5939715"/>
              </a:gdLst>
              <a:ahLst/>
              <a:cxnLst>
                <a:cxn ang="0">
                  <a:pos x="connsiteX0" y="connsiteY0"/>
                </a:cxn>
                <a:cxn ang="0">
                  <a:pos x="connsiteX1" y="connsiteY1"/>
                </a:cxn>
              </a:cxnLst>
              <a:rect l="l" t="t" r="r" b="b"/>
              <a:pathLst>
                <a:path w="6817" h="5939715">
                  <a:moveTo>
                    <a:pt x="-1633" y="-5760"/>
                  </a:moveTo>
                  <a:lnTo>
                    <a:pt x="-1633" y="5933956"/>
                  </a:lnTo>
                </a:path>
              </a:pathLst>
            </a:custGeom>
            <a:noFill/>
            <a:ln w="15875" cap="flat">
              <a:solidFill>
                <a:schemeClr val="accent1"/>
              </a:solidFill>
              <a:prstDash val="solid"/>
              <a:miter/>
            </a:ln>
          </p:spPr>
          <p:txBody>
            <a:bodyPr rtlCol="0" anchor="ctr"/>
            <a:lstStyle/>
            <a:p>
              <a:endParaRPr lang="cs-CZ"/>
            </a:p>
          </p:txBody>
        </p:sp>
        <p:sp>
          <p:nvSpPr>
            <p:cNvPr id="12" name="Volný tvar: obrazec 11">
              <a:extLst>
                <a:ext uri="{FF2B5EF4-FFF2-40B4-BE49-F238E27FC236}">
                  <a16:creationId xmlns:a16="http://schemas.microsoft.com/office/drawing/2014/main" id="{7BE201DF-1F93-45D8-B770-20493C009F23}"/>
                </a:ext>
              </a:extLst>
            </p:cNvPr>
            <p:cNvSpPr/>
            <p:nvPr/>
          </p:nvSpPr>
          <p:spPr>
            <a:xfrm>
              <a:off x="11851948" y="458789"/>
              <a:ext cx="6817" cy="5939715"/>
            </a:xfrm>
            <a:custGeom>
              <a:avLst/>
              <a:gdLst>
                <a:gd name="connsiteX0" fmla="*/ -1633 w 6817"/>
                <a:gd name="connsiteY0" fmla="*/ -5760 h 5939715"/>
                <a:gd name="connsiteX1" fmla="*/ -1633 w 6817"/>
                <a:gd name="connsiteY1" fmla="*/ 5933956 h 5939715"/>
              </a:gdLst>
              <a:ahLst/>
              <a:cxnLst>
                <a:cxn ang="0">
                  <a:pos x="connsiteX0" y="connsiteY0"/>
                </a:cxn>
                <a:cxn ang="0">
                  <a:pos x="connsiteX1" y="connsiteY1"/>
                </a:cxn>
              </a:cxnLst>
              <a:rect l="l" t="t" r="r" b="b"/>
              <a:pathLst>
                <a:path w="6817" h="5939715">
                  <a:moveTo>
                    <a:pt x="-1633" y="-5760"/>
                  </a:moveTo>
                  <a:lnTo>
                    <a:pt x="-1633" y="5933956"/>
                  </a:lnTo>
                </a:path>
              </a:pathLst>
            </a:custGeom>
            <a:noFill/>
            <a:ln w="15875" cap="flat">
              <a:solidFill>
                <a:schemeClr val="accent1"/>
              </a:solidFill>
              <a:prstDash val="solid"/>
              <a:miter/>
            </a:ln>
          </p:spPr>
          <p:txBody>
            <a:bodyPr rtlCol="0" anchor="ctr"/>
            <a:lstStyle/>
            <a:p>
              <a:endParaRPr lang="cs-CZ"/>
            </a:p>
          </p:txBody>
        </p:sp>
      </p:grpSp>
      <p:pic>
        <p:nvPicPr>
          <p:cNvPr id="6" name="Grafický objekt 5" hidden="1">
            <a:extLst>
              <a:ext uri="{FF2B5EF4-FFF2-40B4-BE49-F238E27FC236}">
                <a16:creationId xmlns:a16="http://schemas.microsoft.com/office/drawing/2014/main" id="{76AE7DB7-E729-4245-A465-31A25E1C1D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2144" y="342438"/>
            <a:ext cx="11527712" cy="6173124"/>
          </a:xfrm>
          <a:prstGeom prst="rect">
            <a:avLst/>
          </a:prstGeom>
        </p:spPr>
      </p:pic>
      <p:sp>
        <p:nvSpPr>
          <p:cNvPr id="14" name="Nadpis 1">
            <a:extLst>
              <a:ext uri="{FF2B5EF4-FFF2-40B4-BE49-F238E27FC236}">
                <a16:creationId xmlns:a16="http://schemas.microsoft.com/office/drawing/2014/main" id="{B9F5A5DC-6C48-4FB4-9B42-B2AE669C4480}"/>
              </a:ext>
            </a:extLst>
          </p:cNvPr>
          <p:cNvSpPr>
            <a:spLocks noGrp="1"/>
          </p:cNvSpPr>
          <p:nvPr>
            <p:ph type="title"/>
          </p:nvPr>
        </p:nvSpPr>
        <p:spPr>
          <a:xfrm>
            <a:off x="479376" y="4437184"/>
            <a:ext cx="9073008" cy="1859440"/>
          </a:xfrm>
        </p:spPr>
        <p:txBody>
          <a:bodyPr vert="horz" lIns="0" tIns="0" rIns="0" bIns="0" rtlCol="0" anchor="b" anchorCtr="0">
            <a:normAutofit/>
          </a:bodyPr>
          <a:lstStyle>
            <a:lvl1pPr>
              <a:defRPr lang="cs-CZ" dirty="0">
                <a:solidFill>
                  <a:schemeClr val="bg1"/>
                </a:solidFill>
              </a:defRPr>
            </a:lvl1pPr>
          </a:lstStyle>
          <a:p>
            <a:pPr marL="0" lvl="0"/>
            <a:r>
              <a:rPr lang="cs-CZ"/>
              <a:t>Kliknutím lze upravit styl.</a:t>
            </a:r>
          </a:p>
        </p:txBody>
      </p:sp>
      <p:pic>
        <p:nvPicPr>
          <p:cNvPr id="9" name="Grafický objekt 8">
            <a:extLst>
              <a:ext uri="{FF2B5EF4-FFF2-40B4-BE49-F238E27FC236}">
                <a16:creationId xmlns:a16="http://schemas.microsoft.com/office/drawing/2014/main" id="{78DDFB05-B3BC-4551-8F47-69B1C394C0C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1763" y="709450"/>
            <a:ext cx="2566270" cy="902708"/>
          </a:xfrm>
          <a:prstGeom prst="rect">
            <a:avLst/>
          </a:prstGeom>
        </p:spPr>
      </p:pic>
    </p:spTree>
    <p:extLst>
      <p:ext uri="{BB962C8B-B14F-4D97-AF65-F5344CB8AC3E}">
        <p14:creationId xmlns:p14="http://schemas.microsoft.com/office/powerpoint/2010/main" val="1101582086"/>
      </p:ext>
    </p:extLst>
  </p:cSld>
  <p:clrMapOvr>
    <a:masterClrMapping/>
  </p:clrMapOvr>
  <p:extLst>
    <p:ext uri="{DCECCB84-F9BA-43D5-87BE-67443E8EF086}">
      <p15:sldGuideLst xmlns:p15="http://schemas.microsoft.com/office/powerpoint/2012/main">
        <p15:guide id="6" orient="horz" pos="152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ázdný">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BE4F3F63-67C6-433B-8DBD-2DA7D70FC59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Zástupný symbol pro datum 1" hidden="1">
            <a:extLst>
              <a:ext uri="{FF2B5EF4-FFF2-40B4-BE49-F238E27FC236}">
                <a16:creationId xmlns:a16="http://schemas.microsoft.com/office/drawing/2014/main" id="{AC4DED3D-8667-47BB-BFFD-032E010E2980}"/>
              </a:ext>
            </a:extLst>
          </p:cNvPr>
          <p:cNvSpPr>
            <a:spLocks noGrp="1"/>
          </p:cNvSpPr>
          <p:nvPr>
            <p:ph type="dt" sz="half" idx="10"/>
          </p:nvPr>
        </p:nvSpPr>
        <p:spPr>
          <a:xfrm>
            <a:off x="9048328" y="6381750"/>
            <a:ext cx="2649537" cy="379950"/>
          </a:xfrm>
          <a:prstGeom prst="rect">
            <a:avLst/>
          </a:prstGeom>
        </p:spPr>
        <p:txBody>
          <a:bodyPr/>
          <a:lstStyle/>
          <a:p>
            <a:fld id="{B56CF1AF-B49F-403B-9406-AA1E1F85DD42}" type="datetime1">
              <a:rPr lang="cs-CZ" smtClean="0"/>
              <a:t>11.02.2026</a:t>
            </a:fld>
            <a:endParaRPr lang="cs-CZ"/>
          </a:p>
        </p:txBody>
      </p:sp>
      <p:sp>
        <p:nvSpPr>
          <p:cNvPr id="3" name="Zástupný symbol pro zápatí 2" hidden="1">
            <a:extLst>
              <a:ext uri="{FF2B5EF4-FFF2-40B4-BE49-F238E27FC236}">
                <a16:creationId xmlns:a16="http://schemas.microsoft.com/office/drawing/2014/main" id="{9A149DD1-F996-4282-A745-C07776BE7FA8}"/>
              </a:ext>
            </a:extLst>
          </p:cNvPr>
          <p:cNvSpPr>
            <a:spLocks noGrp="1"/>
          </p:cNvSpPr>
          <p:nvPr>
            <p:ph type="ftr" sz="quarter" idx="11"/>
          </p:nvPr>
        </p:nvSpPr>
        <p:spPr>
          <a:xfrm>
            <a:off x="514672" y="6381750"/>
            <a:ext cx="5221288" cy="379950"/>
          </a:xfrm>
          <a:prstGeom prst="rect">
            <a:avLst/>
          </a:prstGeom>
        </p:spPr>
        <p:txBody>
          <a:bodyPr/>
          <a:lstStyle/>
          <a:p>
            <a:endParaRPr lang="cs-CZ"/>
          </a:p>
        </p:txBody>
      </p:sp>
      <p:grpSp>
        <p:nvGrpSpPr>
          <p:cNvPr id="17" name="Skupina 16">
            <a:extLst>
              <a:ext uri="{FF2B5EF4-FFF2-40B4-BE49-F238E27FC236}">
                <a16:creationId xmlns:a16="http://schemas.microsoft.com/office/drawing/2014/main" id="{F3ECB128-E1CE-4CB7-86A2-7A0BEF2E542C}"/>
              </a:ext>
            </a:extLst>
          </p:cNvPr>
          <p:cNvGrpSpPr/>
          <p:nvPr userDrawn="1"/>
        </p:nvGrpSpPr>
        <p:grpSpPr>
          <a:xfrm>
            <a:off x="339234" y="458789"/>
            <a:ext cx="11519531" cy="5939715"/>
            <a:chOff x="339234" y="458789"/>
            <a:chExt cx="11519531" cy="5939715"/>
          </a:xfrm>
        </p:grpSpPr>
        <p:sp>
          <p:nvSpPr>
            <p:cNvPr id="11" name="Volný tvar: obrazec 10">
              <a:extLst>
                <a:ext uri="{FF2B5EF4-FFF2-40B4-BE49-F238E27FC236}">
                  <a16:creationId xmlns:a16="http://schemas.microsoft.com/office/drawing/2014/main" id="{90E0C6AB-5EF0-4378-B5B2-22F4B44AEDE5}"/>
                </a:ext>
              </a:extLst>
            </p:cNvPr>
            <p:cNvSpPr/>
            <p:nvPr/>
          </p:nvSpPr>
          <p:spPr>
            <a:xfrm>
              <a:off x="339234" y="458789"/>
              <a:ext cx="6817" cy="5939715"/>
            </a:xfrm>
            <a:custGeom>
              <a:avLst/>
              <a:gdLst>
                <a:gd name="connsiteX0" fmla="*/ -1633 w 6817"/>
                <a:gd name="connsiteY0" fmla="*/ -5760 h 5939715"/>
                <a:gd name="connsiteX1" fmla="*/ -1633 w 6817"/>
                <a:gd name="connsiteY1" fmla="*/ 5933956 h 5939715"/>
              </a:gdLst>
              <a:ahLst/>
              <a:cxnLst>
                <a:cxn ang="0">
                  <a:pos x="connsiteX0" y="connsiteY0"/>
                </a:cxn>
                <a:cxn ang="0">
                  <a:pos x="connsiteX1" y="connsiteY1"/>
                </a:cxn>
              </a:cxnLst>
              <a:rect l="l" t="t" r="r" b="b"/>
              <a:pathLst>
                <a:path w="6817" h="5939715">
                  <a:moveTo>
                    <a:pt x="-1633" y="-5760"/>
                  </a:moveTo>
                  <a:lnTo>
                    <a:pt x="-1633" y="5933956"/>
                  </a:lnTo>
                </a:path>
              </a:pathLst>
            </a:custGeom>
            <a:noFill/>
            <a:ln w="15875" cap="flat">
              <a:solidFill>
                <a:schemeClr val="bg1"/>
              </a:solidFill>
              <a:prstDash val="solid"/>
              <a:miter/>
            </a:ln>
          </p:spPr>
          <p:txBody>
            <a:bodyPr rtlCol="0" anchor="ctr"/>
            <a:lstStyle/>
            <a:p>
              <a:endParaRPr lang="cs-CZ"/>
            </a:p>
          </p:txBody>
        </p:sp>
        <p:sp>
          <p:nvSpPr>
            <p:cNvPr id="16" name="Volný tvar: obrazec 15">
              <a:extLst>
                <a:ext uri="{FF2B5EF4-FFF2-40B4-BE49-F238E27FC236}">
                  <a16:creationId xmlns:a16="http://schemas.microsoft.com/office/drawing/2014/main" id="{E008A0F1-F2B2-4420-93A5-C6C11A545984}"/>
                </a:ext>
              </a:extLst>
            </p:cNvPr>
            <p:cNvSpPr/>
            <p:nvPr/>
          </p:nvSpPr>
          <p:spPr>
            <a:xfrm>
              <a:off x="11851948" y="458789"/>
              <a:ext cx="6817" cy="5939715"/>
            </a:xfrm>
            <a:custGeom>
              <a:avLst/>
              <a:gdLst>
                <a:gd name="connsiteX0" fmla="*/ -1633 w 6817"/>
                <a:gd name="connsiteY0" fmla="*/ -5760 h 5939715"/>
                <a:gd name="connsiteX1" fmla="*/ -1633 w 6817"/>
                <a:gd name="connsiteY1" fmla="*/ 5933956 h 5939715"/>
              </a:gdLst>
              <a:ahLst/>
              <a:cxnLst>
                <a:cxn ang="0">
                  <a:pos x="connsiteX0" y="connsiteY0"/>
                </a:cxn>
                <a:cxn ang="0">
                  <a:pos x="connsiteX1" y="connsiteY1"/>
                </a:cxn>
              </a:cxnLst>
              <a:rect l="l" t="t" r="r" b="b"/>
              <a:pathLst>
                <a:path w="6817" h="5939715">
                  <a:moveTo>
                    <a:pt x="-1633" y="-5760"/>
                  </a:moveTo>
                  <a:lnTo>
                    <a:pt x="-1633" y="5933956"/>
                  </a:lnTo>
                </a:path>
              </a:pathLst>
            </a:custGeom>
            <a:noFill/>
            <a:ln w="15875" cap="flat">
              <a:solidFill>
                <a:schemeClr val="bg1"/>
              </a:solidFill>
              <a:prstDash val="solid"/>
              <a:miter/>
            </a:ln>
          </p:spPr>
          <p:txBody>
            <a:bodyPr rtlCol="0" anchor="ctr"/>
            <a:lstStyle/>
            <a:p>
              <a:endParaRPr lang="cs-CZ"/>
            </a:p>
          </p:txBody>
        </p:sp>
      </p:grpSp>
      <p:sp>
        <p:nvSpPr>
          <p:cNvPr id="13" name="Nadpis 8">
            <a:extLst>
              <a:ext uri="{FF2B5EF4-FFF2-40B4-BE49-F238E27FC236}">
                <a16:creationId xmlns:a16="http://schemas.microsoft.com/office/drawing/2014/main" id="{4DABC736-6B7F-498C-B9EC-4C5EE192BA61}"/>
              </a:ext>
            </a:extLst>
          </p:cNvPr>
          <p:cNvSpPr>
            <a:spLocks noGrp="1"/>
          </p:cNvSpPr>
          <p:nvPr>
            <p:ph type="title"/>
          </p:nvPr>
        </p:nvSpPr>
        <p:spPr>
          <a:xfrm>
            <a:off x="514671" y="584672"/>
            <a:ext cx="3485031" cy="900112"/>
          </a:xfrm>
        </p:spPr>
        <p:txBody>
          <a:bodyPr/>
          <a:lstStyle>
            <a:lvl1pPr>
              <a:defRPr>
                <a:solidFill>
                  <a:schemeClr val="bg1"/>
                </a:solidFill>
              </a:defRPr>
            </a:lvl1pPr>
          </a:lstStyle>
          <a:p>
            <a:r>
              <a:rPr lang="cs-CZ"/>
              <a:t>Kliknutím lze upravit styl.</a:t>
            </a:r>
          </a:p>
        </p:txBody>
      </p:sp>
      <p:sp>
        <p:nvSpPr>
          <p:cNvPr id="14" name="Zástupný text 33">
            <a:extLst>
              <a:ext uri="{FF2B5EF4-FFF2-40B4-BE49-F238E27FC236}">
                <a16:creationId xmlns:a16="http://schemas.microsoft.com/office/drawing/2014/main" id="{B23827EC-D953-478C-9D37-DC056DF25E67}"/>
              </a:ext>
            </a:extLst>
          </p:cNvPr>
          <p:cNvSpPr>
            <a:spLocks noGrp="1"/>
          </p:cNvSpPr>
          <p:nvPr>
            <p:ph type="body" sz="quarter" idx="12"/>
          </p:nvPr>
        </p:nvSpPr>
        <p:spPr>
          <a:xfrm>
            <a:off x="514671" y="1700808"/>
            <a:ext cx="11004042" cy="3096344"/>
          </a:xfrm>
          <a:prstGeom prst="rect">
            <a:avLst/>
          </a:prstGeom>
        </p:spPr>
        <p:txBody>
          <a:bodyPr lIns="0" tIns="0" rIns="0" bIns="0" anchor="ctr">
            <a:noAutofit/>
          </a:bodyPr>
          <a:lstStyle>
            <a:lvl1pPr marL="0" indent="0">
              <a:lnSpc>
                <a:spcPct val="100000"/>
              </a:lnSpc>
              <a:buFontTx/>
              <a:buNone/>
              <a:defRPr sz="1200" b="0" i="0" baseline="0">
                <a:solidFill>
                  <a:schemeClr val="bg1"/>
                </a:solidFill>
              </a:defRPr>
            </a:lvl1pPr>
            <a:lvl2pPr marL="0" indent="0">
              <a:buFontTx/>
              <a:buNone/>
              <a:defRPr sz="1200" b="0" i="0" baseline="0"/>
            </a:lvl2pPr>
            <a:lvl3pPr marL="288000" indent="0">
              <a:buFontTx/>
              <a:buNone/>
              <a:defRPr sz="1200" b="0" i="0" baseline="0"/>
            </a:lvl3pPr>
            <a:lvl4pPr marL="576000" indent="0">
              <a:buFontTx/>
              <a:buNone/>
              <a:defRPr sz="1200" b="0" i="0" baseline="0"/>
            </a:lvl4pPr>
            <a:lvl5pPr marL="864000" indent="0">
              <a:buFontTx/>
              <a:buNone/>
              <a:defRPr sz="1200" b="0" i="0" baseline="0"/>
            </a:lvl5pPr>
          </a:lstStyle>
          <a:p>
            <a:pPr lvl="0"/>
            <a:r>
              <a:rPr lang="cs-CZ"/>
              <a:t>Po kliknutí můžete upravovat styly textu v předloze.</a:t>
            </a:r>
          </a:p>
        </p:txBody>
      </p:sp>
      <p:pic>
        <p:nvPicPr>
          <p:cNvPr id="18" name="Grafický objekt 17">
            <a:extLst>
              <a:ext uri="{FF2B5EF4-FFF2-40B4-BE49-F238E27FC236}">
                <a16:creationId xmlns:a16="http://schemas.microsoft.com/office/drawing/2014/main" id="{49B0EF7D-A9E2-4ED5-A67E-EB705BA4E0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671" y="5857200"/>
            <a:ext cx="1535142" cy="540000"/>
          </a:xfrm>
          <a:prstGeom prst="rect">
            <a:avLst/>
          </a:prstGeom>
        </p:spPr>
      </p:pic>
    </p:spTree>
    <p:extLst>
      <p:ext uri="{BB962C8B-B14F-4D97-AF65-F5344CB8AC3E}">
        <p14:creationId xmlns:p14="http://schemas.microsoft.com/office/powerpoint/2010/main" val="120607781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rázdný">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BE4F3F63-67C6-433B-8DBD-2DA7D70FC59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Zástupný symbol pro datum 1" hidden="1">
            <a:extLst>
              <a:ext uri="{FF2B5EF4-FFF2-40B4-BE49-F238E27FC236}">
                <a16:creationId xmlns:a16="http://schemas.microsoft.com/office/drawing/2014/main" id="{AC4DED3D-8667-47BB-BFFD-032E010E2980}"/>
              </a:ext>
            </a:extLst>
          </p:cNvPr>
          <p:cNvSpPr>
            <a:spLocks noGrp="1"/>
          </p:cNvSpPr>
          <p:nvPr>
            <p:ph type="dt" sz="half" idx="10"/>
          </p:nvPr>
        </p:nvSpPr>
        <p:spPr>
          <a:xfrm>
            <a:off x="9048328" y="6381750"/>
            <a:ext cx="2649537" cy="379950"/>
          </a:xfrm>
          <a:prstGeom prst="rect">
            <a:avLst/>
          </a:prstGeom>
        </p:spPr>
        <p:txBody>
          <a:bodyPr/>
          <a:lstStyle/>
          <a:p>
            <a:fld id="{B56CF1AF-B49F-403B-9406-AA1E1F85DD42}" type="datetime1">
              <a:rPr lang="cs-CZ" smtClean="0"/>
              <a:t>11.02.2026</a:t>
            </a:fld>
            <a:endParaRPr lang="cs-CZ"/>
          </a:p>
        </p:txBody>
      </p:sp>
      <p:sp>
        <p:nvSpPr>
          <p:cNvPr id="3" name="Zástupný symbol pro zápatí 2" hidden="1">
            <a:extLst>
              <a:ext uri="{FF2B5EF4-FFF2-40B4-BE49-F238E27FC236}">
                <a16:creationId xmlns:a16="http://schemas.microsoft.com/office/drawing/2014/main" id="{9A149DD1-F996-4282-A745-C07776BE7FA8}"/>
              </a:ext>
            </a:extLst>
          </p:cNvPr>
          <p:cNvSpPr>
            <a:spLocks noGrp="1"/>
          </p:cNvSpPr>
          <p:nvPr>
            <p:ph type="ftr" sz="quarter" idx="11"/>
          </p:nvPr>
        </p:nvSpPr>
        <p:spPr>
          <a:xfrm>
            <a:off x="514672" y="6381750"/>
            <a:ext cx="5221288" cy="379950"/>
          </a:xfrm>
          <a:prstGeom prst="rect">
            <a:avLst/>
          </a:prstGeom>
        </p:spPr>
        <p:txBody>
          <a:bodyPr/>
          <a:lstStyle/>
          <a:p>
            <a:endParaRPr lang="cs-CZ"/>
          </a:p>
        </p:txBody>
      </p:sp>
      <p:grpSp>
        <p:nvGrpSpPr>
          <p:cNvPr id="17" name="Skupina 16">
            <a:extLst>
              <a:ext uri="{FF2B5EF4-FFF2-40B4-BE49-F238E27FC236}">
                <a16:creationId xmlns:a16="http://schemas.microsoft.com/office/drawing/2014/main" id="{F3ECB128-E1CE-4CB7-86A2-7A0BEF2E542C}"/>
              </a:ext>
            </a:extLst>
          </p:cNvPr>
          <p:cNvGrpSpPr/>
          <p:nvPr userDrawn="1"/>
        </p:nvGrpSpPr>
        <p:grpSpPr>
          <a:xfrm>
            <a:off x="339234" y="458789"/>
            <a:ext cx="11519531" cy="5939715"/>
            <a:chOff x="339234" y="458789"/>
            <a:chExt cx="11519531" cy="5939715"/>
          </a:xfrm>
        </p:grpSpPr>
        <p:sp>
          <p:nvSpPr>
            <p:cNvPr id="11" name="Volný tvar: obrazec 10">
              <a:extLst>
                <a:ext uri="{FF2B5EF4-FFF2-40B4-BE49-F238E27FC236}">
                  <a16:creationId xmlns:a16="http://schemas.microsoft.com/office/drawing/2014/main" id="{90E0C6AB-5EF0-4378-B5B2-22F4B44AEDE5}"/>
                </a:ext>
              </a:extLst>
            </p:cNvPr>
            <p:cNvSpPr/>
            <p:nvPr/>
          </p:nvSpPr>
          <p:spPr>
            <a:xfrm>
              <a:off x="339234" y="458789"/>
              <a:ext cx="6817" cy="5939715"/>
            </a:xfrm>
            <a:custGeom>
              <a:avLst/>
              <a:gdLst>
                <a:gd name="connsiteX0" fmla="*/ -1633 w 6817"/>
                <a:gd name="connsiteY0" fmla="*/ -5760 h 5939715"/>
                <a:gd name="connsiteX1" fmla="*/ -1633 w 6817"/>
                <a:gd name="connsiteY1" fmla="*/ 5933956 h 5939715"/>
              </a:gdLst>
              <a:ahLst/>
              <a:cxnLst>
                <a:cxn ang="0">
                  <a:pos x="connsiteX0" y="connsiteY0"/>
                </a:cxn>
                <a:cxn ang="0">
                  <a:pos x="connsiteX1" y="connsiteY1"/>
                </a:cxn>
              </a:cxnLst>
              <a:rect l="l" t="t" r="r" b="b"/>
              <a:pathLst>
                <a:path w="6817" h="5939715">
                  <a:moveTo>
                    <a:pt x="-1633" y="-5760"/>
                  </a:moveTo>
                  <a:lnTo>
                    <a:pt x="-1633" y="5933956"/>
                  </a:lnTo>
                </a:path>
              </a:pathLst>
            </a:custGeom>
            <a:noFill/>
            <a:ln w="15875" cap="flat">
              <a:solidFill>
                <a:srgbClr val="1F576B"/>
              </a:solidFill>
              <a:prstDash val="solid"/>
              <a:miter/>
            </a:ln>
          </p:spPr>
          <p:txBody>
            <a:bodyPr rtlCol="0" anchor="ctr"/>
            <a:lstStyle/>
            <a:p>
              <a:endParaRPr lang="cs-CZ"/>
            </a:p>
          </p:txBody>
        </p:sp>
        <p:sp>
          <p:nvSpPr>
            <p:cNvPr id="16" name="Volný tvar: obrazec 15">
              <a:extLst>
                <a:ext uri="{FF2B5EF4-FFF2-40B4-BE49-F238E27FC236}">
                  <a16:creationId xmlns:a16="http://schemas.microsoft.com/office/drawing/2014/main" id="{E008A0F1-F2B2-4420-93A5-C6C11A545984}"/>
                </a:ext>
              </a:extLst>
            </p:cNvPr>
            <p:cNvSpPr/>
            <p:nvPr/>
          </p:nvSpPr>
          <p:spPr>
            <a:xfrm>
              <a:off x="11851948" y="458789"/>
              <a:ext cx="6817" cy="5939715"/>
            </a:xfrm>
            <a:custGeom>
              <a:avLst/>
              <a:gdLst>
                <a:gd name="connsiteX0" fmla="*/ -1633 w 6817"/>
                <a:gd name="connsiteY0" fmla="*/ -5760 h 5939715"/>
                <a:gd name="connsiteX1" fmla="*/ -1633 w 6817"/>
                <a:gd name="connsiteY1" fmla="*/ 5933956 h 5939715"/>
              </a:gdLst>
              <a:ahLst/>
              <a:cxnLst>
                <a:cxn ang="0">
                  <a:pos x="connsiteX0" y="connsiteY0"/>
                </a:cxn>
                <a:cxn ang="0">
                  <a:pos x="connsiteX1" y="connsiteY1"/>
                </a:cxn>
              </a:cxnLst>
              <a:rect l="l" t="t" r="r" b="b"/>
              <a:pathLst>
                <a:path w="6817" h="5939715">
                  <a:moveTo>
                    <a:pt x="-1633" y="-5760"/>
                  </a:moveTo>
                  <a:lnTo>
                    <a:pt x="-1633" y="5933956"/>
                  </a:lnTo>
                </a:path>
              </a:pathLst>
            </a:custGeom>
            <a:noFill/>
            <a:ln w="15875" cap="flat">
              <a:solidFill>
                <a:srgbClr val="1F576B"/>
              </a:solidFill>
              <a:prstDash val="solid"/>
              <a:miter/>
            </a:ln>
          </p:spPr>
          <p:txBody>
            <a:bodyPr rtlCol="0" anchor="ctr"/>
            <a:lstStyle/>
            <a:p>
              <a:endParaRPr lang="cs-CZ"/>
            </a:p>
          </p:txBody>
        </p:sp>
      </p:grpSp>
      <p:sp>
        <p:nvSpPr>
          <p:cNvPr id="13" name="Nadpis 8">
            <a:extLst>
              <a:ext uri="{FF2B5EF4-FFF2-40B4-BE49-F238E27FC236}">
                <a16:creationId xmlns:a16="http://schemas.microsoft.com/office/drawing/2014/main" id="{4DABC736-6B7F-498C-B9EC-4C5EE192BA61}"/>
              </a:ext>
            </a:extLst>
          </p:cNvPr>
          <p:cNvSpPr>
            <a:spLocks noGrp="1"/>
          </p:cNvSpPr>
          <p:nvPr>
            <p:ph type="title"/>
          </p:nvPr>
        </p:nvSpPr>
        <p:spPr>
          <a:xfrm>
            <a:off x="514671" y="584672"/>
            <a:ext cx="3485031" cy="900112"/>
          </a:xfrm>
        </p:spPr>
        <p:txBody>
          <a:bodyPr/>
          <a:lstStyle>
            <a:lvl1pPr>
              <a:defRPr>
                <a:solidFill>
                  <a:srgbClr val="1F576B"/>
                </a:solidFill>
              </a:defRPr>
            </a:lvl1pPr>
          </a:lstStyle>
          <a:p>
            <a:r>
              <a:rPr lang="cs-CZ" dirty="0"/>
              <a:t>Kliknutím lze upravit styl.</a:t>
            </a:r>
          </a:p>
        </p:txBody>
      </p:sp>
      <p:sp>
        <p:nvSpPr>
          <p:cNvPr id="14" name="Zástupný text 33">
            <a:extLst>
              <a:ext uri="{FF2B5EF4-FFF2-40B4-BE49-F238E27FC236}">
                <a16:creationId xmlns:a16="http://schemas.microsoft.com/office/drawing/2014/main" id="{B23827EC-D953-478C-9D37-DC056DF25E67}"/>
              </a:ext>
            </a:extLst>
          </p:cNvPr>
          <p:cNvSpPr>
            <a:spLocks noGrp="1"/>
          </p:cNvSpPr>
          <p:nvPr>
            <p:ph type="body" sz="quarter" idx="12"/>
          </p:nvPr>
        </p:nvSpPr>
        <p:spPr>
          <a:xfrm>
            <a:off x="514671" y="1700808"/>
            <a:ext cx="11004042" cy="3096344"/>
          </a:xfrm>
          <a:prstGeom prst="rect">
            <a:avLst/>
          </a:prstGeom>
        </p:spPr>
        <p:txBody>
          <a:bodyPr lIns="0" tIns="0" rIns="0" bIns="0" anchor="ctr">
            <a:noAutofit/>
          </a:bodyPr>
          <a:lstStyle>
            <a:lvl1pPr marL="0" indent="0">
              <a:lnSpc>
                <a:spcPct val="100000"/>
              </a:lnSpc>
              <a:buFontTx/>
              <a:buNone/>
              <a:defRPr sz="1200" b="0" i="0" baseline="0">
                <a:solidFill>
                  <a:srgbClr val="1F576B"/>
                </a:solidFill>
              </a:defRPr>
            </a:lvl1pPr>
            <a:lvl2pPr marL="0" indent="0">
              <a:buFontTx/>
              <a:buNone/>
              <a:defRPr sz="1200" b="0" i="0" baseline="0"/>
            </a:lvl2pPr>
            <a:lvl3pPr marL="288000" indent="0">
              <a:buFontTx/>
              <a:buNone/>
              <a:defRPr sz="1200" b="0" i="0" baseline="0"/>
            </a:lvl3pPr>
            <a:lvl4pPr marL="576000" indent="0">
              <a:buFontTx/>
              <a:buNone/>
              <a:defRPr sz="1200" b="0" i="0" baseline="0"/>
            </a:lvl4pPr>
            <a:lvl5pPr marL="864000" indent="0">
              <a:buFontTx/>
              <a:buNone/>
              <a:defRPr sz="1200" b="0" i="0" baseline="0"/>
            </a:lvl5pPr>
          </a:lstStyle>
          <a:p>
            <a:pPr lvl="0"/>
            <a:r>
              <a:rPr lang="cs-CZ"/>
              <a:t>Po kliknutí můžete upravovat styly textu v předloze.</a:t>
            </a:r>
          </a:p>
        </p:txBody>
      </p:sp>
      <p:pic>
        <p:nvPicPr>
          <p:cNvPr id="18" name="Grafický objekt 17">
            <a:extLst>
              <a:ext uri="{FF2B5EF4-FFF2-40B4-BE49-F238E27FC236}">
                <a16:creationId xmlns:a16="http://schemas.microsoft.com/office/drawing/2014/main" id="{49B0EF7D-A9E2-4ED5-A67E-EB705BA4E0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671" y="5858504"/>
            <a:ext cx="1535142" cy="540000"/>
          </a:xfrm>
          <a:prstGeom prst="rect">
            <a:avLst/>
          </a:prstGeom>
        </p:spPr>
      </p:pic>
    </p:spTree>
    <p:extLst>
      <p:ext uri="{BB962C8B-B14F-4D97-AF65-F5344CB8AC3E}">
        <p14:creationId xmlns:p14="http://schemas.microsoft.com/office/powerpoint/2010/main" val="110949036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 sekce s odrážkami vedle sebe">
    <p:spTree>
      <p:nvGrpSpPr>
        <p:cNvPr id="1" name=""/>
        <p:cNvGrpSpPr/>
        <p:nvPr/>
      </p:nvGrpSpPr>
      <p:grpSpPr>
        <a:xfrm>
          <a:off x="0" y="0"/>
          <a:ext cx="0" cy="0"/>
          <a:chOff x="0" y="0"/>
          <a:chExt cx="0" cy="0"/>
        </a:xfrm>
      </p:grpSpPr>
      <p:pic>
        <p:nvPicPr>
          <p:cNvPr id="14" name="Grafický objekt 13">
            <a:extLst>
              <a:ext uri="{FF2B5EF4-FFF2-40B4-BE49-F238E27FC236}">
                <a16:creationId xmlns:a16="http://schemas.microsoft.com/office/drawing/2014/main" id="{318C9709-268C-465E-AF8F-85DEE26CFAF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671" y="5857200"/>
            <a:ext cx="1535142" cy="540000"/>
          </a:xfrm>
          <a:prstGeom prst="rect">
            <a:avLst/>
          </a:prstGeom>
        </p:spPr>
      </p:pic>
      <p:sp>
        <p:nvSpPr>
          <p:cNvPr id="4" name="Zástupný obsah 3">
            <a:extLst>
              <a:ext uri="{FF2B5EF4-FFF2-40B4-BE49-F238E27FC236}">
                <a16:creationId xmlns:a16="http://schemas.microsoft.com/office/drawing/2014/main" id="{6E227EC2-DDFF-4285-8002-B585D977BB8C}"/>
              </a:ext>
            </a:extLst>
          </p:cNvPr>
          <p:cNvSpPr>
            <a:spLocks noGrp="1"/>
          </p:cNvSpPr>
          <p:nvPr>
            <p:ph sz="half" idx="2"/>
          </p:nvPr>
        </p:nvSpPr>
        <p:spPr>
          <a:xfrm>
            <a:off x="6306447" y="2999881"/>
            <a:ext cx="5334169" cy="2373335"/>
          </a:xfrm>
          <a:prstGeom prst="rect">
            <a:avLst/>
          </a:prstGeom>
        </p:spPr>
        <p:txBody>
          <a:bodyPr vert="horz" lIns="0" tIns="0" rIns="0" bIns="0" rtlCol="0">
            <a:normAutofit/>
          </a:bodyPr>
          <a:lstStyle>
            <a:lvl1pPr>
              <a:defRPr lang="cs-CZ" sz="1600" dirty="0"/>
            </a:lvl1pPr>
            <a:lvl2pPr>
              <a:defRPr lang="cs-CZ" sz="1600" b="0" spc="20" dirty="0"/>
            </a:lvl2pPr>
            <a:lvl3pPr>
              <a:defRPr lang="cs-CZ" sz="1600" b="0" spc="20" dirty="0"/>
            </a:lvl3pPr>
            <a:lvl4pPr>
              <a:defRPr lang="cs-CZ" sz="1600" b="0" spc="20" dirty="0"/>
            </a:lvl4pPr>
            <a:lvl5pPr>
              <a:defRPr lang="cs-CZ" sz="1600" b="0" spc="20" dirty="0"/>
            </a:lvl5pPr>
          </a:lstStyle>
          <a:p>
            <a:pPr lvl="0">
              <a:spcAft>
                <a:spcPts val="1200"/>
              </a:spcAft>
            </a:pPr>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3" name="Zástupný obsah 2">
            <a:extLst>
              <a:ext uri="{FF2B5EF4-FFF2-40B4-BE49-F238E27FC236}">
                <a16:creationId xmlns:a16="http://schemas.microsoft.com/office/drawing/2014/main" id="{FF3BC60C-62D3-48FA-8EB4-FF3A52CD3D94}"/>
              </a:ext>
            </a:extLst>
          </p:cNvPr>
          <p:cNvSpPr>
            <a:spLocks noGrp="1"/>
          </p:cNvSpPr>
          <p:nvPr>
            <p:ph sz="half" idx="1"/>
          </p:nvPr>
        </p:nvSpPr>
        <p:spPr>
          <a:xfrm>
            <a:off x="514671" y="2989090"/>
            <a:ext cx="5221287" cy="2375621"/>
          </a:xfrm>
          <a:prstGeom prst="rect">
            <a:avLst/>
          </a:prstGeom>
        </p:spPr>
        <p:txBody>
          <a:bodyPr/>
          <a:lstStyle>
            <a:lvl1pPr>
              <a:spcAft>
                <a:spcPts val="1200"/>
              </a:spcAft>
              <a:defRPr sz="1600" b="1" i="0" baseline="0">
                <a:solidFill>
                  <a:schemeClr val="tx1"/>
                </a:solidFill>
              </a:defRPr>
            </a:lvl1pPr>
            <a:lvl2pPr>
              <a:defRPr sz="1600" b="0" i="0" spc="20" baseline="0"/>
            </a:lvl2pPr>
            <a:lvl3pPr>
              <a:defRPr sz="1600" b="0" i="0" spc="20" baseline="0"/>
            </a:lvl3pPr>
            <a:lvl4pPr>
              <a:defRPr sz="1600" b="0" i="0" spc="20" baseline="0"/>
            </a:lvl4pPr>
            <a:lvl5pPr>
              <a:defRPr sz="1600" b="0" i="0" spc="20" baseline="0"/>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22" name="Zástupný text 2">
            <a:extLst>
              <a:ext uri="{FF2B5EF4-FFF2-40B4-BE49-F238E27FC236}">
                <a16:creationId xmlns:a16="http://schemas.microsoft.com/office/drawing/2014/main" id="{C522861B-E4DE-48EA-B978-6EE5FF6D7211}"/>
              </a:ext>
            </a:extLst>
          </p:cNvPr>
          <p:cNvSpPr>
            <a:spLocks noGrp="1"/>
          </p:cNvSpPr>
          <p:nvPr>
            <p:ph idx="12"/>
          </p:nvPr>
        </p:nvSpPr>
        <p:spPr>
          <a:xfrm>
            <a:off x="514672" y="1620000"/>
            <a:ext cx="3485031" cy="952780"/>
          </a:xfrm>
          <a:prstGeom prst="rect">
            <a:avLst/>
          </a:prstGeom>
        </p:spPr>
        <p:txBody>
          <a:bodyPr vert="horz" lIns="0" tIns="0" rIns="0" bIns="0" rtlCol="0">
            <a:normAutofit/>
          </a:bodyPr>
          <a:lstStyle/>
          <a:p>
            <a:pPr lvl="0"/>
            <a:r>
              <a:rPr lang="cs-CZ"/>
              <a:t>Po kliknutí můžete upravovat styly textu v předloze.</a:t>
            </a:r>
          </a:p>
        </p:txBody>
      </p:sp>
      <p:sp>
        <p:nvSpPr>
          <p:cNvPr id="9" name="Nadpis 8">
            <a:extLst>
              <a:ext uri="{FF2B5EF4-FFF2-40B4-BE49-F238E27FC236}">
                <a16:creationId xmlns:a16="http://schemas.microsoft.com/office/drawing/2014/main" id="{294C25EC-0FD8-4A9F-9B7A-5F2738FB6116}"/>
              </a:ext>
            </a:extLst>
          </p:cNvPr>
          <p:cNvSpPr>
            <a:spLocks noGrp="1"/>
          </p:cNvSpPr>
          <p:nvPr>
            <p:ph type="title"/>
          </p:nvPr>
        </p:nvSpPr>
        <p:spPr>
          <a:xfrm>
            <a:off x="514671" y="583200"/>
            <a:ext cx="3485031" cy="900112"/>
          </a:xfrm>
        </p:spPr>
        <p:txBody>
          <a:bodyPr/>
          <a:lstStyle/>
          <a:p>
            <a:r>
              <a:rPr lang="cs-CZ"/>
              <a:t>Kliknutím lze upravit styl.</a:t>
            </a:r>
          </a:p>
        </p:txBody>
      </p:sp>
      <p:sp>
        <p:nvSpPr>
          <p:cNvPr id="2" name="Volný tvar: obrazec 1">
            <a:extLst>
              <a:ext uri="{FF2B5EF4-FFF2-40B4-BE49-F238E27FC236}">
                <a16:creationId xmlns:a16="http://schemas.microsoft.com/office/drawing/2014/main" id="{91345932-F701-A9AB-1615-8059F13439E9}"/>
              </a:ext>
            </a:extLst>
          </p:cNvPr>
          <p:cNvSpPr/>
          <p:nvPr userDrawn="1"/>
        </p:nvSpPr>
        <p:spPr>
          <a:xfrm>
            <a:off x="339234" y="458789"/>
            <a:ext cx="6817" cy="5939715"/>
          </a:xfrm>
          <a:custGeom>
            <a:avLst/>
            <a:gdLst>
              <a:gd name="connsiteX0" fmla="*/ -1633 w 6817"/>
              <a:gd name="connsiteY0" fmla="*/ -5760 h 5939715"/>
              <a:gd name="connsiteX1" fmla="*/ -1633 w 6817"/>
              <a:gd name="connsiteY1" fmla="*/ 5933956 h 5939715"/>
            </a:gdLst>
            <a:ahLst/>
            <a:cxnLst>
              <a:cxn ang="0">
                <a:pos x="connsiteX0" y="connsiteY0"/>
              </a:cxn>
              <a:cxn ang="0">
                <a:pos x="connsiteX1" y="connsiteY1"/>
              </a:cxn>
            </a:cxnLst>
            <a:rect l="l" t="t" r="r" b="b"/>
            <a:pathLst>
              <a:path w="6817" h="5939715">
                <a:moveTo>
                  <a:pt x="-1633" y="-5760"/>
                </a:moveTo>
                <a:lnTo>
                  <a:pt x="-1633" y="5933956"/>
                </a:lnTo>
              </a:path>
            </a:pathLst>
          </a:custGeom>
          <a:noFill/>
          <a:ln w="15875" cap="flat">
            <a:solidFill>
              <a:schemeClr val="tx1"/>
            </a:solidFill>
            <a:prstDash val="solid"/>
            <a:miter/>
          </a:ln>
        </p:spPr>
        <p:txBody>
          <a:bodyPr rtlCol="0" anchor="ctr"/>
          <a:lstStyle/>
          <a:p>
            <a:endParaRPr lang="cs-CZ"/>
          </a:p>
        </p:txBody>
      </p:sp>
      <p:sp>
        <p:nvSpPr>
          <p:cNvPr id="5" name="Volný tvar: obrazec 4">
            <a:extLst>
              <a:ext uri="{FF2B5EF4-FFF2-40B4-BE49-F238E27FC236}">
                <a16:creationId xmlns:a16="http://schemas.microsoft.com/office/drawing/2014/main" id="{64D33902-260F-C505-31E9-724B8C4D49E2}"/>
              </a:ext>
            </a:extLst>
          </p:cNvPr>
          <p:cNvSpPr/>
          <p:nvPr userDrawn="1"/>
        </p:nvSpPr>
        <p:spPr>
          <a:xfrm>
            <a:off x="11851948" y="458789"/>
            <a:ext cx="6817" cy="5939715"/>
          </a:xfrm>
          <a:custGeom>
            <a:avLst/>
            <a:gdLst>
              <a:gd name="connsiteX0" fmla="*/ -1633 w 6817"/>
              <a:gd name="connsiteY0" fmla="*/ -5760 h 5939715"/>
              <a:gd name="connsiteX1" fmla="*/ -1633 w 6817"/>
              <a:gd name="connsiteY1" fmla="*/ 5933956 h 5939715"/>
            </a:gdLst>
            <a:ahLst/>
            <a:cxnLst>
              <a:cxn ang="0">
                <a:pos x="connsiteX0" y="connsiteY0"/>
              </a:cxn>
              <a:cxn ang="0">
                <a:pos x="connsiteX1" y="connsiteY1"/>
              </a:cxn>
            </a:cxnLst>
            <a:rect l="l" t="t" r="r" b="b"/>
            <a:pathLst>
              <a:path w="6817" h="5939715">
                <a:moveTo>
                  <a:pt x="-1633" y="-5760"/>
                </a:moveTo>
                <a:lnTo>
                  <a:pt x="-1633" y="5933956"/>
                </a:lnTo>
              </a:path>
            </a:pathLst>
          </a:custGeom>
          <a:noFill/>
          <a:ln w="15875" cap="flat">
            <a:solidFill>
              <a:srgbClr val="1F576B"/>
            </a:solidFill>
            <a:prstDash val="solid"/>
            <a:miter/>
          </a:ln>
        </p:spPr>
        <p:txBody>
          <a:bodyPr rtlCol="0" anchor="ctr"/>
          <a:lstStyle/>
          <a:p>
            <a:endParaRPr lang="cs-CZ"/>
          </a:p>
        </p:txBody>
      </p:sp>
    </p:spTree>
    <p:extLst>
      <p:ext uri="{BB962C8B-B14F-4D97-AF65-F5344CB8AC3E}">
        <p14:creationId xmlns:p14="http://schemas.microsoft.com/office/powerpoint/2010/main" val="46939408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fický objekt 8">
            <a:extLst>
              <a:ext uri="{FF2B5EF4-FFF2-40B4-BE49-F238E27FC236}">
                <a16:creationId xmlns:a16="http://schemas.microsoft.com/office/drawing/2014/main" id="{970D2B24-EA1C-457A-A41D-447F16431D1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35225" y="437111"/>
            <a:ext cx="11521550" cy="5983779"/>
          </a:xfrm>
          <a:prstGeom prst="rect">
            <a:avLst/>
          </a:prstGeom>
        </p:spPr>
      </p:pic>
      <p:sp>
        <p:nvSpPr>
          <p:cNvPr id="2" name="Zástupný nadpis 1">
            <a:extLst>
              <a:ext uri="{FF2B5EF4-FFF2-40B4-BE49-F238E27FC236}">
                <a16:creationId xmlns:a16="http://schemas.microsoft.com/office/drawing/2014/main" id="{4BED11FF-3D59-468A-AAC4-B3B455528AF5}"/>
              </a:ext>
            </a:extLst>
          </p:cNvPr>
          <p:cNvSpPr>
            <a:spLocks noGrp="1"/>
          </p:cNvSpPr>
          <p:nvPr>
            <p:ph type="title"/>
          </p:nvPr>
        </p:nvSpPr>
        <p:spPr>
          <a:xfrm>
            <a:off x="514673" y="620688"/>
            <a:ext cx="3485031" cy="900112"/>
          </a:xfrm>
          <a:prstGeom prst="rect">
            <a:avLst/>
          </a:prstGeom>
        </p:spPr>
        <p:txBody>
          <a:bodyPr vert="horz" lIns="0" tIns="0" rIns="0" bIns="0" rtlCol="0" anchor="b" anchorCtr="0">
            <a:normAutofit/>
          </a:bodyPr>
          <a:lstStyle/>
          <a:p>
            <a:r>
              <a:rPr lang="cs-CZ"/>
              <a:t>Kliknutím lze</a:t>
            </a:r>
            <a:br>
              <a:rPr lang="cs-CZ"/>
            </a:br>
            <a:r>
              <a:rPr lang="cs-CZ"/>
              <a:t>upravit styl.</a:t>
            </a:r>
          </a:p>
        </p:txBody>
      </p:sp>
      <p:sp>
        <p:nvSpPr>
          <p:cNvPr id="6" name="Zástupný symbol pro datum 4">
            <a:extLst>
              <a:ext uri="{FF2B5EF4-FFF2-40B4-BE49-F238E27FC236}">
                <a16:creationId xmlns:a16="http://schemas.microsoft.com/office/drawing/2014/main" id="{C708A7B0-EF81-4144-9FB1-461FEC3D7D18}"/>
              </a:ext>
            </a:extLst>
          </p:cNvPr>
          <p:cNvSpPr txBox="1">
            <a:spLocks/>
          </p:cNvSpPr>
          <p:nvPr userDrawn="1"/>
        </p:nvSpPr>
        <p:spPr>
          <a:xfrm>
            <a:off x="8976320" y="6001378"/>
            <a:ext cx="2649537" cy="379950"/>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F9EB51-071C-49A6-BCF4-1B42A935EA1A}" type="datetime1">
              <a:rPr lang="cs-CZ" smtClean="0"/>
              <a:pPr/>
              <a:t>11.02.2026</a:t>
            </a:fld>
            <a:endParaRPr lang="cs-CZ"/>
          </a:p>
        </p:txBody>
      </p:sp>
      <p:pic>
        <p:nvPicPr>
          <p:cNvPr id="7" name="Grafický objekt 6">
            <a:extLst>
              <a:ext uri="{FF2B5EF4-FFF2-40B4-BE49-F238E27FC236}">
                <a16:creationId xmlns:a16="http://schemas.microsoft.com/office/drawing/2014/main" id="{F7991F76-3081-4DFE-B972-E81C3251D5D4}"/>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4671" y="5661248"/>
            <a:ext cx="2011281" cy="707486"/>
          </a:xfrm>
          <a:prstGeom prst="rect">
            <a:avLst/>
          </a:prstGeom>
        </p:spPr>
      </p:pic>
    </p:spTree>
    <p:extLst>
      <p:ext uri="{BB962C8B-B14F-4D97-AF65-F5344CB8AC3E}">
        <p14:creationId xmlns:p14="http://schemas.microsoft.com/office/powerpoint/2010/main" val="2331320041"/>
      </p:ext>
    </p:extLst>
  </p:cSld>
  <p:clrMap bg1="lt1" tx1="dk1" bg2="lt2" tx2="dk2" accent1="accent1" accent2="accent2" accent3="accent3" accent4="accent4" accent5="accent5" accent6="accent6" hlink="hlink" folHlink="folHlink"/>
  <p:sldLayoutIdLst>
    <p:sldLayoutId id="2147483713" r:id="rId1"/>
    <p:sldLayoutId id="2147483718" r:id="rId2"/>
    <p:sldLayoutId id="2147483723" r:id="rId3"/>
    <p:sldLayoutId id="2147483724" r:id="rId4"/>
    <p:sldLayoutId id="2147483652" r:id="rId5"/>
  </p:sldLayoutIdLst>
  <p:hf sldNum="0" hdr="0"/>
  <p:txStyles>
    <p:titleStyle>
      <a:lvl1pPr algn="l" defTabSz="914400" rtl="0" eaLnBrk="1" latinLnBrk="0" hangingPunct="1">
        <a:lnSpc>
          <a:spcPct val="90000"/>
        </a:lnSpc>
        <a:spcBef>
          <a:spcPct val="0"/>
        </a:spcBef>
        <a:buNone/>
        <a:defRPr sz="3200" b="1" kern="1200" spc="150" baseline="0">
          <a:solidFill>
            <a:schemeClr val="tx1"/>
          </a:solidFill>
          <a:latin typeface="Arial" panose="020B0604020202020204" pitchFamily="34" charset="0"/>
          <a:ea typeface="+mj-ea"/>
          <a:cs typeface="+mj-cs"/>
        </a:defRPr>
      </a:lvl1pPr>
    </p:titleStyle>
    <p:bodyStyle>
      <a:lvl1pPr marL="0" indent="0" algn="l" defTabSz="914400" rtl="0" eaLnBrk="1" latinLnBrk="0" hangingPunct="1">
        <a:lnSpc>
          <a:spcPct val="120000"/>
        </a:lnSpc>
        <a:spcBef>
          <a:spcPts val="0"/>
        </a:spcBef>
        <a:buFontTx/>
        <a:buNone/>
        <a:defRPr sz="1800" b="1" i="0" kern="1200" spc="30" baseline="0">
          <a:solidFill>
            <a:schemeClr val="tx1"/>
          </a:solidFill>
          <a:latin typeface="Arial" panose="020B0604020202020204" pitchFamily="34" charset="0"/>
          <a:ea typeface="+mn-ea"/>
          <a:cs typeface="+mn-cs"/>
        </a:defRPr>
      </a:lvl1pPr>
      <a:lvl2pPr marL="288000" indent="-288000" algn="l" defTabSz="914400" rtl="0" eaLnBrk="1" latinLnBrk="0" hangingPunct="1">
        <a:lnSpc>
          <a:spcPct val="114000"/>
        </a:lnSpc>
        <a:spcBef>
          <a:spcPts val="0"/>
        </a:spcBef>
        <a:buFont typeface="Arial" panose="020B0604020202020204" pitchFamily="34" charset="0"/>
        <a:buChar char="•"/>
        <a:defRPr sz="2400" b="1" i="0" kern="1200" spc="60" baseline="0">
          <a:solidFill>
            <a:schemeClr val="tx1"/>
          </a:solidFill>
          <a:latin typeface="Arial" panose="020B0604020202020204" pitchFamily="34" charset="0"/>
          <a:ea typeface="+mn-ea"/>
          <a:cs typeface="+mn-cs"/>
        </a:defRPr>
      </a:lvl2pPr>
      <a:lvl3pPr marL="576000" indent="-288000" algn="l" defTabSz="914400" rtl="0" eaLnBrk="1" latinLnBrk="0" hangingPunct="1">
        <a:lnSpc>
          <a:spcPct val="114000"/>
        </a:lnSpc>
        <a:spcBef>
          <a:spcPts val="0"/>
        </a:spcBef>
        <a:buClr>
          <a:schemeClr val="tx2"/>
        </a:buClr>
        <a:buFont typeface="Arial" panose="020B0604020202020204" pitchFamily="34" charset="0"/>
        <a:buChar char="•"/>
        <a:defRPr sz="2400" b="1" i="0" kern="1200" spc="60" baseline="0">
          <a:solidFill>
            <a:schemeClr val="tx1"/>
          </a:solidFill>
          <a:latin typeface="Arial" panose="020B0604020202020204" pitchFamily="34" charset="0"/>
          <a:ea typeface="+mn-ea"/>
          <a:cs typeface="+mn-cs"/>
        </a:defRPr>
      </a:lvl3pPr>
      <a:lvl4pPr marL="864000" indent="-288000" algn="l" defTabSz="914400" rtl="0" eaLnBrk="1" latinLnBrk="0" hangingPunct="1">
        <a:lnSpc>
          <a:spcPct val="114000"/>
        </a:lnSpc>
        <a:spcBef>
          <a:spcPts val="0"/>
        </a:spcBef>
        <a:buClr>
          <a:schemeClr val="tx2"/>
        </a:buClr>
        <a:buFont typeface="Arial" panose="020B0604020202020204" pitchFamily="34" charset="0"/>
        <a:buChar char="•"/>
        <a:defRPr sz="2400" b="1" i="0" kern="1200" spc="60" baseline="0">
          <a:solidFill>
            <a:schemeClr val="tx1"/>
          </a:solidFill>
          <a:latin typeface="Arial" panose="020B0604020202020204" pitchFamily="34" charset="0"/>
          <a:ea typeface="+mn-ea"/>
          <a:cs typeface="+mn-cs"/>
        </a:defRPr>
      </a:lvl4pPr>
      <a:lvl5pPr marL="1152000" indent="-288000" algn="l" defTabSz="914400" rtl="0" eaLnBrk="1" latinLnBrk="0" hangingPunct="1">
        <a:lnSpc>
          <a:spcPct val="114000"/>
        </a:lnSpc>
        <a:spcBef>
          <a:spcPts val="0"/>
        </a:spcBef>
        <a:buClr>
          <a:schemeClr val="tx2"/>
        </a:buClr>
        <a:buFont typeface="Arial" panose="020B0604020202020204" pitchFamily="34" charset="0"/>
        <a:buChar char="•"/>
        <a:defRPr sz="2400" b="1" i="0" kern="1200" spc="6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customXml" Target="../ink/ink1.xml"/><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40.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4.sv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8F4900-4ABE-4452-8331-CB34384FCDE9}"/>
              </a:ext>
            </a:extLst>
          </p:cNvPr>
          <p:cNvSpPr>
            <a:spLocks noGrp="1"/>
          </p:cNvSpPr>
          <p:nvPr>
            <p:ph type="title"/>
          </p:nvPr>
        </p:nvSpPr>
        <p:spPr>
          <a:xfrm>
            <a:off x="479425" y="3305175"/>
            <a:ext cx="11319048" cy="1859440"/>
          </a:xfrm>
        </p:spPr>
        <p:txBody>
          <a:bodyPr>
            <a:normAutofit/>
          </a:bodyPr>
          <a:lstStyle/>
          <a:p>
            <a:r>
              <a:rPr lang="cs-CZ" dirty="0"/>
              <a:t>MAKROEKONOMICKÁ PROGNÓZA ČBA</a:t>
            </a:r>
            <a:br>
              <a:rPr lang="cs-CZ" dirty="0"/>
            </a:br>
            <a:br>
              <a:rPr lang="cs-CZ" sz="2000" dirty="0"/>
            </a:br>
            <a:r>
              <a:rPr lang="cs-CZ" sz="1800" dirty="0"/>
              <a:t>aneb k vývoji českého hospodářství v letech 2024-2027 z pohledu bankovního sektoru</a:t>
            </a:r>
            <a:br>
              <a:rPr lang="cs-CZ" sz="3200" dirty="0"/>
            </a:br>
            <a:endParaRPr lang="cs-CZ" dirty="0"/>
          </a:p>
        </p:txBody>
      </p:sp>
      <p:sp>
        <p:nvSpPr>
          <p:cNvPr id="3" name="Nadpis 1">
            <a:extLst>
              <a:ext uri="{FF2B5EF4-FFF2-40B4-BE49-F238E27FC236}">
                <a16:creationId xmlns:a16="http://schemas.microsoft.com/office/drawing/2014/main" id="{38A0016A-1B71-5734-26F8-EB5A99B07173}"/>
              </a:ext>
            </a:extLst>
          </p:cNvPr>
          <p:cNvSpPr txBox="1">
            <a:spLocks/>
          </p:cNvSpPr>
          <p:nvPr/>
        </p:nvSpPr>
        <p:spPr>
          <a:xfrm>
            <a:off x="10230172" y="5867747"/>
            <a:ext cx="1440160" cy="347344"/>
          </a:xfrm>
          <a:prstGeom prst="rect">
            <a:avLst/>
          </a:prstGeom>
        </p:spPr>
        <p:txBody>
          <a:bodyPr vert="horz" lIns="0" tIns="0" rIns="0" bIns="0" rtlCol="0" anchor="b" anchorCtr="0">
            <a:normAutofit fontScale="92500"/>
          </a:bodyPr>
          <a:lstStyle>
            <a:lvl1pPr algn="l" defTabSz="914400" rtl="0" eaLnBrk="1" latinLnBrk="0" hangingPunct="1">
              <a:lnSpc>
                <a:spcPct val="90000"/>
              </a:lnSpc>
              <a:spcBef>
                <a:spcPct val="0"/>
              </a:spcBef>
              <a:buNone/>
              <a:defRPr lang="cs-CZ" sz="3200" b="1" kern="1200" spc="150" baseline="0" dirty="0">
                <a:solidFill>
                  <a:schemeClr val="bg1"/>
                </a:solidFill>
                <a:latin typeface="Arial" panose="020B0604020202020204" pitchFamily="34" charset="0"/>
                <a:ea typeface="+mj-ea"/>
                <a:cs typeface="+mj-cs"/>
              </a:defRPr>
            </a:lvl1pPr>
          </a:lstStyle>
          <a:p>
            <a:r>
              <a:rPr lang="cs-CZ" sz="1600" dirty="0"/>
              <a:t>11 / 02 / 2026</a:t>
            </a:r>
          </a:p>
        </p:txBody>
      </p:sp>
    </p:spTree>
    <p:extLst>
      <p:ext uri="{BB962C8B-B14F-4D97-AF65-F5344CB8AC3E}">
        <p14:creationId xmlns:p14="http://schemas.microsoft.com/office/powerpoint/2010/main" val="2436994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4">
            <a:extLst>
              <a:ext uri="{FF2B5EF4-FFF2-40B4-BE49-F238E27FC236}">
                <a16:creationId xmlns:a16="http://schemas.microsoft.com/office/drawing/2014/main" id="{CF4E1B48-2F1D-F2B9-BB36-0CFAA471B79A}"/>
              </a:ext>
            </a:extLst>
          </p:cNvPr>
          <p:cNvSpPr txBox="1">
            <a:spLocks/>
          </p:cNvSpPr>
          <p:nvPr/>
        </p:nvSpPr>
        <p:spPr>
          <a:xfrm>
            <a:off x="8976320" y="6021288"/>
            <a:ext cx="2649537" cy="379950"/>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F9EB51-071C-49A6-BCF4-1B42A935EA1A}" type="datetime1">
              <a:rPr lang="cs-CZ" smtClean="0">
                <a:solidFill>
                  <a:schemeClr val="bg1"/>
                </a:solidFill>
              </a:rPr>
              <a:pPr/>
              <a:t>11.02.2026</a:t>
            </a:fld>
            <a:endParaRPr lang="cs-CZ" dirty="0">
              <a:solidFill>
                <a:schemeClr val="bg1"/>
              </a:solidFill>
            </a:endParaRPr>
          </a:p>
        </p:txBody>
      </p:sp>
      <p:sp>
        <p:nvSpPr>
          <p:cNvPr id="8" name="TextovéPole 7">
            <a:extLst>
              <a:ext uri="{FF2B5EF4-FFF2-40B4-BE49-F238E27FC236}">
                <a16:creationId xmlns:a16="http://schemas.microsoft.com/office/drawing/2014/main" id="{C156BED7-94D1-EE89-A625-6A8A3D6FB748}"/>
              </a:ext>
            </a:extLst>
          </p:cNvPr>
          <p:cNvSpPr txBox="1"/>
          <p:nvPr/>
        </p:nvSpPr>
        <p:spPr>
          <a:xfrm>
            <a:off x="525250" y="603297"/>
            <a:ext cx="5660046" cy="969496"/>
          </a:xfrm>
          <a:prstGeom prst="rect">
            <a:avLst/>
          </a:prstGeom>
          <a:noFill/>
        </p:spPr>
        <p:txBody>
          <a:bodyPr wrap="square" rtlCol="0">
            <a:spAutoFit/>
          </a:bodyPr>
          <a:lstStyle/>
          <a:p>
            <a:r>
              <a:rPr lang="cs-CZ" sz="1900" b="1" dirty="0">
                <a:solidFill>
                  <a:srgbClr val="0F5969"/>
                </a:solidFill>
                <a:latin typeface="Poppins" panose="00000500000000000000" pitchFamily="2" charset="-18"/>
                <a:cs typeface="Poppins" panose="00000500000000000000" pitchFamily="2" charset="-18"/>
              </a:rPr>
              <a:t>Postupná normalizace trhu práce se stabilizací nezaměstnanosti v horizontu 1–2 čtvrtletí</a:t>
            </a:r>
          </a:p>
        </p:txBody>
      </p:sp>
      <p:sp>
        <p:nvSpPr>
          <p:cNvPr id="9" name="TextovéPole 2">
            <a:extLst>
              <a:ext uri="{FF2B5EF4-FFF2-40B4-BE49-F238E27FC236}">
                <a16:creationId xmlns:a16="http://schemas.microsoft.com/office/drawing/2014/main" id="{AFE3BAF0-6FE8-5325-2EA9-910A9EB0C74A}"/>
              </a:ext>
            </a:extLst>
          </p:cNvPr>
          <p:cNvSpPr txBox="1"/>
          <p:nvPr/>
        </p:nvSpPr>
        <p:spPr>
          <a:xfrm>
            <a:off x="6126480" y="603297"/>
            <a:ext cx="5730240" cy="677108"/>
          </a:xfrm>
          <a:prstGeom prst="rect">
            <a:avLst/>
          </a:prstGeom>
          <a:noFill/>
        </p:spPr>
        <p:txBody>
          <a:bodyPr wrap="square" rtlCol="0">
            <a:spAutoFit/>
          </a:bodyPr>
          <a:lstStyle/>
          <a:p>
            <a:r>
              <a:rPr lang="cs-CZ" sz="1900" b="1" dirty="0">
                <a:solidFill>
                  <a:srgbClr val="0F5969"/>
                </a:solidFill>
                <a:latin typeface="Poppins" panose="00000500000000000000" pitchFamily="2" charset="-18"/>
                <a:cs typeface="Poppins" panose="00000500000000000000" pitchFamily="2" charset="-18"/>
              </a:rPr>
              <a:t>Růst nominálních mezd zpomaluje, reálné mzdy zůstávají silné díky nižší inflaci</a:t>
            </a:r>
          </a:p>
        </p:txBody>
      </p:sp>
      <p:sp>
        <p:nvSpPr>
          <p:cNvPr id="12" name="Zástupný symbol pro datum 4">
            <a:extLst>
              <a:ext uri="{FF2B5EF4-FFF2-40B4-BE49-F238E27FC236}">
                <a16:creationId xmlns:a16="http://schemas.microsoft.com/office/drawing/2014/main" id="{F9CEAA27-0BBB-64C1-07B6-4EEC2FF08675}"/>
              </a:ext>
            </a:extLst>
          </p:cNvPr>
          <p:cNvSpPr txBox="1">
            <a:spLocks/>
          </p:cNvSpPr>
          <p:nvPr/>
        </p:nvSpPr>
        <p:spPr>
          <a:xfrm>
            <a:off x="6554086" y="6144012"/>
            <a:ext cx="5015917" cy="283242"/>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a:solidFill>
                  <a:srgbClr val="1F576B"/>
                </a:solidFill>
              </a:rPr>
              <a:t>Zdroj: MPSV, ČSÚ, ČBA</a:t>
            </a:r>
          </a:p>
        </p:txBody>
      </p:sp>
      <p:pic>
        <p:nvPicPr>
          <p:cNvPr id="5" name="Picture 4">
            <a:extLst>
              <a:ext uri="{FF2B5EF4-FFF2-40B4-BE49-F238E27FC236}">
                <a16:creationId xmlns:a16="http://schemas.microsoft.com/office/drawing/2014/main" id="{84319824-AE70-BCF8-824C-A09805BE8A5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44165" y="2087880"/>
            <a:ext cx="5422085" cy="3684434"/>
          </a:xfrm>
          <a:prstGeom prst="rect">
            <a:avLst/>
          </a:prstGeom>
        </p:spPr>
      </p:pic>
      <p:pic>
        <p:nvPicPr>
          <p:cNvPr id="10" name="Picture 9">
            <a:extLst>
              <a:ext uri="{FF2B5EF4-FFF2-40B4-BE49-F238E27FC236}">
                <a16:creationId xmlns:a16="http://schemas.microsoft.com/office/drawing/2014/main" id="{2CC38DEB-D0EF-2111-1284-D85E79A10D7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134851" y="2087880"/>
            <a:ext cx="5618190" cy="3684434"/>
          </a:xfrm>
          <a:prstGeom prst="rect">
            <a:avLst/>
          </a:prstGeom>
        </p:spPr>
      </p:pic>
    </p:spTree>
    <p:extLst>
      <p:ext uri="{BB962C8B-B14F-4D97-AF65-F5344CB8AC3E}">
        <p14:creationId xmlns:p14="http://schemas.microsoft.com/office/powerpoint/2010/main" val="3379701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3F6E9-7283-237D-16D6-E44D15933B3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C7CE82A-3665-09CF-B72C-0586B7534C9E}"/>
              </a:ext>
            </a:extLst>
          </p:cNvPr>
          <p:cNvPicPr>
            <a:picLocks noChangeAspect="1"/>
          </p:cNvPicPr>
          <p:nvPr/>
        </p:nvPicPr>
        <p:blipFill>
          <a:blip r:embed="rId3"/>
          <a:stretch>
            <a:fillRect/>
          </a:stretch>
        </p:blipFill>
        <p:spPr>
          <a:xfrm>
            <a:off x="6218014" y="1946125"/>
            <a:ext cx="5481618" cy="3633531"/>
          </a:xfrm>
          <a:prstGeom prst="rect">
            <a:avLst/>
          </a:prstGeom>
        </p:spPr>
      </p:pic>
      <p:sp>
        <p:nvSpPr>
          <p:cNvPr id="2" name="Zástupný symbol pro datum 4">
            <a:extLst>
              <a:ext uri="{FF2B5EF4-FFF2-40B4-BE49-F238E27FC236}">
                <a16:creationId xmlns:a16="http://schemas.microsoft.com/office/drawing/2014/main" id="{0D0148B5-2505-32C5-CD87-F486FE5ED16C}"/>
              </a:ext>
            </a:extLst>
          </p:cNvPr>
          <p:cNvSpPr txBox="1">
            <a:spLocks/>
          </p:cNvSpPr>
          <p:nvPr/>
        </p:nvSpPr>
        <p:spPr>
          <a:xfrm>
            <a:off x="8976320" y="6021288"/>
            <a:ext cx="2649537" cy="379950"/>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F9EB51-071C-49A6-BCF4-1B42A935EA1A}" type="datetime1">
              <a:rPr lang="cs-CZ" smtClean="0">
                <a:solidFill>
                  <a:schemeClr val="bg1"/>
                </a:solidFill>
              </a:rPr>
              <a:pPr/>
              <a:t>11.02.2026</a:t>
            </a:fld>
            <a:endParaRPr lang="cs-CZ" dirty="0">
              <a:solidFill>
                <a:schemeClr val="bg1"/>
              </a:solidFill>
            </a:endParaRPr>
          </a:p>
        </p:txBody>
      </p:sp>
      <p:sp>
        <p:nvSpPr>
          <p:cNvPr id="9" name="TextovéPole 2">
            <a:extLst>
              <a:ext uri="{FF2B5EF4-FFF2-40B4-BE49-F238E27FC236}">
                <a16:creationId xmlns:a16="http://schemas.microsoft.com/office/drawing/2014/main" id="{7033DED1-AF03-A50C-8CA0-5AFB9F2C14D9}"/>
              </a:ext>
            </a:extLst>
          </p:cNvPr>
          <p:cNvSpPr txBox="1"/>
          <p:nvPr/>
        </p:nvSpPr>
        <p:spPr>
          <a:xfrm>
            <a:off x="387240" y="509779"/>
            <a:ext cx="5756853" cy="969496"/>
          </a:xfrm>
          <a:prstGeom prst="rect">
            <a:avLst/>
          </a:prstGeom>
          <a:noFill/>
        </p:spPr>
        <p:txBody>
          <a:bodyPr wrap="square" rtlCol="0">
            <a:spAutoFit/>
          </a:bodyPr>
          <a:lstStyle/>
          <a:p>
            <a:r>
              <a:rPr lang="cs-CZ" sz="1900" b="1" dirty="0">
                <a:solidFill>
                  <a:srgbClr val="0F5969"/>
                </a:solidFill>
                <a:latin typeface="Poppins" panose="00000500000000000000" pitchFamily="2" charset="-18"/>
                <a:cs typeface="Poppins" panose="00000500000000000000" pitchFamily="2" charset="-18"/>
              </a:rPr>
              <a:t>Mírnější zpomalení nominálních mezd při nízké inflaci znamená silnější růst reálných mezd v roce 2026 …</a:t>
            </a:r>
          </a:p>
        </p:txBody>
      </p:sp>
      <p:sp>
        <p:nvSpPr>
          <p:cNvPr id="12" name="Zástupný symbol pro datum 4">
            <a:extLst>
              <a:ext uri="{FF2B5EF4-FFF2-40B4-BE49-F238E27FC236}">
                <a16:creationId xmlns:a16="http://schemas.microsoft.com/office/drawing/2014/main" id="{0BF9A4E6-00F6-EBBB-FA00-8B12812A430B}"/>
              </a:ext>
            </a:extLst>
          </p:cNvPr>
          <p:cNvSpPr txBox="1">
            <a:spLocks/>
          </p:cNvSpPr>
          <p:nvPr/>
        </p:nvSpPr>
        <p:spPr>
          <a:xfrm>
            <a:off x="6554086" y="6144012"/>
            <a:ext cx="5015917" cy="283242"/>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a:solidFill>
                  <a:srgbClr val="1F576B"/>
                </a:solidFill>
              </a:rPr>
              <a:t>Zdroj: ČSÚ, ČBA</a:t>
            </a:r>
          </a:p>
        </p:txBody>
      </p:sp>
      <p:sp>
        <p:nvSpPr>
          <p:cNvPr id="16" name="TextovéPole 2">
            <a:extLst>
              <a:ext uri="{FF2B5EF4-FFF2-40B4-BE49-F238E27FC236}">
                <a16:creationId xmlns:a16="http://schemas.microsoft.com/office/drawing/2014/main" id="{EFA55D03-0B10-7D1D-E519-A7ADF4285708}"/>
              </a:ext>
            </a:extLst>
          </p:cNvPr>
          <p:cNvSpPr txBox="1"/>
          <p:nvPr/>
        </p:nvSpPr>
        <p:spPr>
          <a:xfrm>
            <a:off x="6554086" y="1946125"/>
            <a:ext cx="2177763" cy="261610"/>
          </a:xfrm>
          <a:prstGeom prst="rect">
            <a:avLst/>
          </a:prstGeom>
          <a:noFill/>
        </p:spPr>
        <p:txBody>
          <a:bodyPr wrap="square" rtlCol="0">
            <a:spAutoFit/>
          </a:bodyPr>
          <a:lstStyle/>
          <a:p>
            <a:r>
              <a:rPr lang="cs-CZ" sz="1050" dirty="0">
                <a:solidFill>
                  <a:srgbClr val="0F5969"/>
                </a:solidFill>
                <a:latin typeface="Poppins" panose="00000500000000000000" pitchFamily="2" charset="-18"/>
                <a:cs typeface="Poppins" panose="00000500000000000000" pitchFamily="2" charset="-18"/>
              </a:rPr>
              <a:t>index (s. o.), Q4 2019 = 100 %</a:t>
            </a:r>
          </a:p>
        </p:txBody>
      </p:sp>
      <p:pic>
        <p:nvPicPr>
          <p:cNvPr id="19" name="Picture 18">
            <a:extLst>
              <a:ext uri="{FF2B5EF4-FFF2-40B4-BE49-F238E27FC236}">
                <a16:creationId xmlns:a16="http://schemas.microsoft.com/office/drawing/2014/main" id="{668BED84-D32A-E21B-A7EB-E0ACB664D91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7240" y="1946126"/>
            <a:ext cx="5586840" cy="3633530"/>
          </a:xfrm>
          <a:prstGeom prst="rect">
            <a:avLst/>
          </a:prstGeom>
        </p:spPr>
      </p:pic>
      <p:sp>
        <p:nvSpPr>
          <p:cNvPr id="3" name="TextovéPole 2">
            <a:extLst>
              <a:ext uri="{FF2B5EF4-FFF2-40B4-BE49-F238E27FC236}">
                <a16:creationId xmlns:a16="http://schemas.microsoft.com/office/drawing/2014/main" id="{7AAB0ECC-162F-619A-DDCA-3B9BCED01861}"/>
              </a:ext>
            </a:extLst>
          </p:cNvPr>
          <p:cNvSpPr txBox="1"/>
          <p:nvPr/>
        </p:nvSpPr>
        <p:spPr>
          <a:xfrm>
            <a:off x="6126480" y="603297"/>
            <a:ext cx="5730240" cy="677108"/>
          </a:xfrm>
          <a:prstGeom prst="rect">
            <a:avLst/>
          </a:prstGeom>
          <a:noFill/>
        </p:spPr>
        <p:txBody>
          <a:bodyPr wrap="square" rtlCol="0">
            <a:spAutoFit/>
          </a:bodyPr>
          <a:lstStyle/>
          <a:p>
            <a:r>
              <a:rPr lang="cs-CZ" sz="1900" b="1" dirty="0">
                <a:solidFill>
                  <a:srgbClr val="0F5969"/>
                </a:solidFill>
                <a:latin typeface="Poppins" panose="00000500000000000000" pitchFamily="2" charset="-18"/>
                <a:cs typeface="Poppins" panose="00000500000000000000" pitchFamily="2" charset="-18"/>
              </a:rPr>
              <a:t>… a uvolněnější fiskální politika by měla více podpořit disponibilní důchod</a:t>
            </a:r>
          </a:p>
        </p:txBody>
      </p:sp>
    </p:spTree>
    <p:extLst>
      <p:ext uri="{BB962C8B-B14F-4D97-AF65-F5344CB8AC3E}">
        <p14:creationId xmlns:p14="http://schemas.microsoft.com/office/powerpoint/2010/main" val="2757734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6921EFC-2D1F-488F-889E-88124CCD7820}"/>
              </a:ext>
            </a:extLst>
          </p:cNvPr>
          <p:cNvSpPr>
            <a:spLocks noGrp="1"/>
          </p:cNvSpPr>
          <p:nvPr>
            <p:ph type="title"/>
          </p:nvPr>
        </p:nvSpPr>
        <p:spPr>
          <a:xfrm>
            <a:off x="604582" y="562066"/>
            <a:ext cx="11230486" cy="534873"/>
          </a:xfrm>
        </p:spPr>
        <p:txBody>
          <a:bodyPr>
            <a:normAutofit/>
          </a:bodyPr>
          <a:lstStyle/>
          <a:p>
            <a:r>
              <a:rPr lang="cs-CZ" dirty="0"/>
              <a:t>SPOTŘEBITELSKÁ INFLACE</a:t>
            </a:r>
          </a:p>
        </p:txBody>
      </p:sp>
      <p:sp>
        <p:nvSpPr>
          <p:cNvPr id="2" name="Nadpis 3">
            <a:extLst>
              <a:ext uri="{FF2B5EF4-FFF2-40B4-BE49-F238E27FC236}">
                <a16:creationId xmlns:a16="http://schemas.microsoft.com/office/drawing/2014/main" id="{12E2C37E-6422-3A86-034D-2C6D98D72E22}"/>
              </a:ext>
            </a:extLst>
          </p:cNvPr>
          <p:cNvSpPr txBox="1">
            <a:spLocks/>
          </p:cNvSpPr>
          <p:nvPr/>
        </p:nvSpPr>
        <p:spPr>
          <a:xfrm>
            <a:off x="645142" y="1598012"/>
            <a:ext cx="11149366" cy="1620855"/>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200" b="1" kern="1200" spc="150" baseline="0">
                <a:solidFill>
                  <a:schemeClr val="bg1"/>
                </a:solidFill>
                <a:latin typeface="Arial" panose="020B0604020202020204" pitchFamily="34" charset="0"/>
                <a:ea typeface="+mj-ea"/>
                <a:cs typeface="+mj-cs"/>
              </a:defRPr>
            </a:lvl1pPr>
          </a:lstStyle>
          <a:p>
            <a:pPr marL="342900" indent="-342900">
              <a:lnSpc>
                <a:spcPct val="150000"/>
              </a:lnSpc>
              <a:buFontTx/>
              <a:buChar char="-"/>
            </a:pPr>
            <a:r>
              <a:rPr lang="cs-CZ" sz="2300" dirty="0">
                <a:latin typeface="Poppins" panose="00000500000000000000" pitchFamily="2" charset="-18"/>
                <a:cs typeface="Poppins" panose="00000500000000000000" pitchFamily="2" charset="-18"/>
              </a:rPr>
              <a:t>výrazné zpomalení inflace v roce 2026 na 1,7 %</a:t>
            </a:r>
          </a:p>
          <a:p>
            <a:pPr marL="342900" indent="-342900">
              <a:lnSpc>
                <a:spcPct val="150000"/>
              </a:lnSpc>
              <a:buFontTx/>
              <a:buChar char="-"/>
            </a:pPr>
            <a:r>
              <a:rPr lang="cs-CZ" sz="2300" dirty="0">
                <a:latin typeface="Poppins" panose="00000500000000000000" pitchFamily="2" charset="-18"/>
                <a:cs typeface="Poppins" panose="00000500000000000000" pitchFamily="2" charset="-18"/>
              </a:rPr>
              <a:t>návrat inflace blíže cíli v roce 2027 (možná k němu) </a:t>
            </a:r>
          </a:p>
          <a:p>
            <a:pPr marL="342900" indent="-342900">
              <a:lnSpc>
                <a:spcPct val="150000"/>
              </a:lnSpc>
              <a:buFontTx/>
              <a:buChar char="-"/>
            </a:pPr>
            <a:r>
              <a:rPr lang="cs-CZ" sz="2300" dirty="0">
                <a:latin typeface="Poppins" panose="00000500000000000000" pitchFamily="2" charset="-18"/>
                <a:cs typeface="Poppins" panose="00000500000000000000" pitchFamily="2" charset="-18"/>
              </a:rPr>
              <a:t>jádrová inflace zůstává zvýšená s cenami služeb jako hlavním rizikem</a:t>
            </a:r>
          </a:p>
        </p:txBody>
      </p:sp>
      <p:pic>
        <p:nvPicPr>
          <p:cNvPr id="13" name="Picture 12">
            <a:extLst>
              <a:ext uri="{FF2B5EF4-FFF2-40B4-BE49-F238E27FC236}">
                <a16:creationId xmlns:a16="http://schemas.microsoft.com/office/drawing/2014/main" id="{9BC5106B-7F80-7281-B0FF-3FCA84C593F8}"/>
              </a:ext>
            </a:extLst>
          </p:cNvPr>
          <p:cNvPicPr>
            <a:picLocks noChangeAspect="1"/>
          </p:cNvPicPr>
          <p:nvPr/>
        </p:nvPicPr>
        <p:blipFill>
          <a:blip r:embed="rId3"/>
          <a:stretch>
            <a:fillRect/>
          </a:stretch>
        </p:blipFill>
        <p:spPr>
          <a:xfrm>
            <a:off x="2880256" y="3386898"/>
            <a:ext cx="7091429" cy="3471102"/>
          </a:xfrm>
          <a:prstGeom prst="rect">
            <a:avLst/>
          </a:prstGeom>
        </p:spPr>
      </p:pic>
    </p:spTree>
    <p:extLst>
      <p:ext uri="{BB962C8B-B14F-4D97-AF65-F5344CB8AC3E}">
        <p14:creationId xmlns:p14="http://schemas.microsoft.com/office/powerpoint/2010/main" val="736191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6921EFC-2D1F-488F-889E-88124CCD7820}"/>
              </a:ext>
            </a:extLst>
          </p:cNvPr>
          <p:cNvSpPr>
            <a:spLocks noGrp="1"/>
          </p:cNvSpPr>
          <p:nvPr>
            <p:ph type="title"/>
          </p:nvPr>
        </p:nvSpPr>
        <p:spPr>
          <a:xfrm>
            <a:off x="602561" y="316854"/>
            <a:ext cx="5400000" cy="1157370"/>
          </a:xfrm>
        </p:spPr>
        <p:txBody>
          <a:bodyPr>
            <a:noAutofit/>
          </a:bodyPr>
          <a:lstStyle/>
          <a:p>
            <a:pPr>
              <a:lnSpc>
                <a:spcPct val="100000"/>
              </a:lnSpc>
            </a:pPr>
            <a:r>
              <a:rPr lang="cs-CZ" sz="2000" spc="0" dirty="0">
                <a:solidFill>
                  <a:srgbClr val="0F5969"/>
                </a:solidFill>
                <a:latin typeface="Poppins" panose="00000500000000000000" pitchFamily="2" charset="-18"/>
                <a:cs typeface="Poppins" panose="00000500000000000000" pitchFamily="2" charset="-18"/>
              </a:rPr>
              <a:t>Rok 2026 přináší nižší inflaci kvůli fiskálním opatřením a cenám potravin v závěru loňského roku </a:t>
            </a:r>
            <a:endParaRPr lang="cs-CZ" sz="2000" b="1" spc="0" dirty="0">
              <a:solidFill>
                <a:srgbClr val="0F5969"/>
              </a:solidFill>
              <a:latin typeface="Poppins" panose="00000500000000000000" pitchFamily="2" charset="-18"/>
              <a:cs typeface="Poppins" panose="00000500000000000000" pitchFamily="2" charset="-18"/>
            </a:endParaRPr>
          </a:p>
        </p:txBody>
      </p:sp>
      <p:sp>
        <p:nvSpPr>
          <p:cNvPr id="2" name="Zástupný symbol pro datum 4">
            <a:extLst>
              <a:ext uri="{FF2B5EF4-FFF2-40B4-BE49-F238E27FC236}">
                <a16:creationId xmlns:a16="http://schemas.microsoft.com/office/drawing/2014/main" id="{CF4E1B48-2F1D-F2B9-BB36-0CFAA471B79A}"/>
              </a:ext>
            </a:extLst>
          </p:cNvPr>
          <p:cNvSpPr txBox="1">
            <a:spLocks/>
          </p:cNvSpPr>
          <p:nvPr/>
        </p:nvSpPr>
        <p:spPr>
          <a:xfrm>
            <a:off x="8976320" y="6021288"/>
            <a:ext cx="2649537" cy="379950"/>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F9EB51-071C-49A6-BCF4-1B42A935EA1A}" type="datetime1">
              <a:rPr lang="cs-CZ" smtClean="0">
                <a:solidFill>
                  <a:schemeClr val="bg1"/>
                </a:solidFill>
              </a:rPr>
              <a:pPr/>
              <a:t>11.02.2026</a:t>
            </a:fld>
            <a:endParaRPr lang="cs-CZ" dirty="0">
              <a:solidFill>
                <a:schemeClr val="bg1"/>
              </a:solidFill>
            </a:endParaRPr>
          </a:p>
        </p:txBody>
      </p:sp>
      <p:sp>
        <p:nvSpPr>
          <p:cNvPr id="6" name="Zástupný symbol pro datum 4">
            <a:extLst>
              <a:ext uri="{FF2B5EF4-FFF2-40B4-BE49-F238E27FC236}">
                <a16:creationId xmlns:a16="http://schemas.microsoft.com/office/drawing/2014/main" id="{60123DA1-4076-EFFC-95A4-3DFBBDF2DD9A}"/>
              </a:ext>
            </a:extLst>
          </p:cNvPr>
          <p:cNvSpPr txBox="1">
            <a:spLocks/>
          </p:cNvSpPr>
          <p:nvPr/>
        </p:nvSpPr>
        <p:spPr>
          <a:xfrm>
            <a:off x="7522099" y="6141061"/>
            <a:ext cx="4056133" cy="283242"/>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100" dirty="0">
                <a:solidFill>
                  <a:srgbClr val="1F576B"/>
                </a:solidFill>
              </a:rPr>
              <a:t>Zdroj: ČSÚ, ČNB, ČBA</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6D23F68A-DD6E-4CCA-FAD7-A967408147E2}"/>
                  </a:ext>
                </a:extLst>
              </p14:cNvPr>
              <p14:cNvContentPartPr/>
              <p14:nvPr/>
            </p14:nvContentPartPr>
            <p14:xfrm>
              <a:off x="7978201" y="4370661"/>
              <a:ext cx="360" cy="360"/>
            </p14:xfrm>
          </p:contentPart>
        </mc:Choice>
        <mc:Fallback xmlns="">
          <p:pic>
            <p:nvPicPr>
              <p:cNvPr id="5" name="Ink 4">
                <a:extLst>
                  <a:ext uri="{FF2B5EF4-FFF2-40B4-BE49-F238E27FC236}">
                    <a16:creationId xmlns:a16="http://schemas.microsoft.com/office/drawing/2014/main" id="{6D23F68A-DD6E-4CCA-FAD7-A967408147E2}"/>
                  </a:ext>
                </a:extLst>
              </p:cNvPr>
              <p:cNvPicPr/>
              <p:nvPr/>
            </p:nvPicPr>
            <p:blipFill>
              <a:blip r:embed="rId4"/>
              <a:stretch>
                <a:fillRect/>
              </a:stretch>
            </p:blipFill>
            <p:spPr>
              <a:xfrm>
                <a:off x="7972081" y="4364541"/>
                <a:ext cx="12600" cy="12600"/>
              </a:xfrm>
              <a:prstGeom prst="rect">
                <a:avLst/>
              </a:prstGeom>
            </p:spPr>
          </p:pic>
        </mc:Fallback>
      </mc:AlternateContent>
      <p:sp>
        <p:nvSpPr>
          <p:cNvPr id="48" name="Nadpis 3">
            <a:extLst>
              <a:ext uri="{FF2B5EF4-FFF2-40B4-BE49-F238E27FC236}">
                <a16:creationId xmlns:a16="http://schemas.microsoft.com/office/drawing/2014/main" id="{5E04FF15-7984-63FD-8FDF-B24FD1491A66}"/>
              </a:ext>
            </a:extLst>
          </p:cNvPr>
          <p:cNvSpPr txBox="1">
            <a:spLocks/>
          </p:cNvSpPr>
          <p:nvPr/>
        </p:nvSpPr>
        <p:spPr>
          <a:xfrm>
            <a:off x="6335853" y="316854"/>
            <a:ext cx="5400000" cy="115737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200" b="1" kern="1200" spc="150" baseline="0">
                <a:solidFill>
                  <a:srgbClr val="1F576B"/>
                </a:solidFill>
                <a:latin typeface="Arial" panose="020B0604020202020204" pitchFamily="34" charset="0"/>
                <a:ea typeface="+mj-ea"/>
                <a:cs typeface="+mj-cs"/>
              </a:defRPr>
            </a:lvl1pPr>
          </a:lstStyle>
          <a:p>
            <a:pPr>
              <a:lnSpc>
                <a:spcPct val="100000"/>
              </a:lnSpc>
            </a:pPr>
            <a:r>
              <a:rPr lang="cs-CZ" sz="2000" spc="0" dirty="0">
                <a:solidFill>
                  <a:srgbClr val="0F5969"/>
                </a:solidFill>
                <a:latin typeface="Poppins" panose="00000500000000000000" pitchFamily="2" charset="-18"/>
                <a:cs typeface="Poppins" panose="00000500000000000000" pitchFamily="2" charset="-18"/>
              </a:rPr>
              <a:t>Výraznějšímu zpomalení růstu jádrové inflace brání ceny nemovitostí a pokračující růst mezd</a:t>
            </a:r>
          </a:p>
        </p:txBody>
      </p:sp>
      <p:pic>
        <p:nvPicPr>
          <p:cNvPr id="7" name="Picture 6">
            <a:extLst>
              <a:ext uri="{FF2B5EF4-FFF2-40B4-BE49-F238E27FC236}">
                <a16:creationId xmlns:a16="http://schemas.microsoft.com/office/drawing/2014/main" id="{1DD53A95-F208-8A7E-90F3-19078A0B3C8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139778" y="2130561"/>
            <a:ext cx="5596075" cy="3586373"/>
          </a:xfrm>
          <a:prstGeom prst="rect">
            <a:avLst/>
          </a:prstGeom>
        </p:spPr>
      </p:pic>
      <p:pic>
        <p:nvPicPr>
          <p:cNvPr id="8" name="Picture 7">
            <a:extLst>
              <a:ext uri="{FF2B5EF4-FFF2-40B4-BE49-F238E27FC236}">
                <a16:creationId xmlns:a16="http://schemas.microsoft.com/office/drawing/2014/main" id="{BDEE4C18-ED8F-1B53-56D9-70790F6F96E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56147" y="2130561"/>
            <a:ext cx="5596075" cy="3586373"/>
          </a:xfrm>
          <a:prstGeom prst="rect">
            <a:avLst/>
          </a:prstGeom>
        </p:spPr>
      </p:pic>
    </p:spTree>
    <p:extLst>
      <p:ext uri="{BB962C8B-B14F-4D97-AF65-F5344CB8AC3E}">
        <p14:creationId xmlns:p14="http://schemas.microsoft.com/office/powerpoint/2010/main" val="1142019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672AB-0EB7-AEE9-1971-DDFC0BC81BA2}"/>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37E043FB-3A2B-5F14-EFA5-FBE1B207DFB4}"/>
              </a:ext>
            </a:extLst>
          </p:cNvPr>
          <p:cNvSpPr>
            <a:spLocks noGrp="1"/>
          </p:cNvSpPr>
          <p:nvPr>
            <p:ph type="title"/>
          </p:nvPr>
        </p:nvSpPr>
        <p:spPr>
          <a:xfrm>
            <a:off x="604582" y="543212"/>
            <a:ext cx="11230486" cy="534873"/>
          </a:xfrm>
        </p:spPr>
        <p:txBody>
          <a:bodyPr>
            <a:normAutofit/>
          </a:bodyPr>
          <a:lstStyle/>
          <a:p>
            <a:r>
              <a:rPr lang="cs-CZ" dirty="0"/>
              <a:t>MĚNOVÁ POLITIKA A MĚNOVÝ KURZ</a:t>
            </a:r>
          </a:p>
        </p:txBody>
      </p:sp>
      <p:sp>
        <p:nvSpPr>
          <p:cNvPr id="2" name="Nadpis 3">
            <a:extLst>
              <a:ext uri="{FF2B5EF4-FFF2-40B4-BE49-F238E27FC236}">
                <a16:creationId xmlns:a16="http://schemas.microsoft.com/office/drawing/2014/main" id="{87BBA9B9-C018-66E0-D061-4ABF010A0BDD}"/>
              </a:ext>
            </a:extLst>
          </p:cNvPr>
          <p:cNvSpPr txBox="1">
            <a:spLocks/>
          </p:cNvSpPr>
          <p:nvPr/>
        </p:nvSpPr>
        <p:spPr>
          <a:xfrm>
            <a:off x="604582" y="2135266"/>
            <a:ext cx="11230485" cy="11563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200" b="1" kern="1200" spc="150" baseline="0">
                <a:solidFill>
                  <a:schemeClr val="bg1"/>
                </a:solidFill>
                <a:latin typeface="Arial" panose="020B0604020202020204" pitchFamily="34" charset="0"/>
                <a:ea typeface="+mj-ea"/>
                <a:cs typeface="+mj-cs"/>
              </a:defRPr>
            </a:lvl1pPr>
          </a:lstStyle>
          <a:p>
            <a:pPr marL="342900" indent="-342900">
              <a:lnSpc>
                <a:spcPct val="170000"/>
              </a:lnSpc>
              <a:buFontTx/>
              <a:buChar char="-"/>
            </a:pPr>
            <a:r>
              <a:rPr lang="cs-CZ" sz="2300" dirty="0">
                <a:latin typeface="Poppins" panose="00000500000000000000" pitchFamily="2" charset="-18"/>
                <a:cs typeface="Poppins" panose="00000500000000000000" pitchFamily="2" charset="-18"/>
              </a:rPr>
              <a:t>stabilita úrokové sazby ČNB na 3,50 % po celý horizont prognózy, ale s rizikem mírného doladění</a:t>
            </a:r>
          </a:p>
          <a:p>
            <a:pPr marL="342900" indent="-342900">
              <a:lnSpc>
                <a:spcPct val="170000"/>
              </a:lnSpc>
              <a:buFontTx/>
              <a:buChar char="-"/>
            </a:pPr>
            <a:r>
              <a:rPr lang="cs-CZ" sz="2300" dirty="0">
                <a:latin typeface="Poppins" panose="00000500000000000000" pitchFamily="2" charset="-18"/>
                <a:cs typeface="Poppins" panose="00000500000000000000" pitchFamily="2" charset="-18"/>
              </a:rPr>
              <a:t>měnové podmínky zůstávají relativně přísné i kvůli měnovému kurzu a nižší inflaci</a:t>
            </a:r>
          </a:p>
        </p:txBody>
      </p:sp>
      <p:pic>
        <p:nvPicPr>
          <p:cNvPr id="3" name="Picture 2">
            <a:extLst>
              <a:ext uri="{FF2B5EF4-FFF2-40B4-BE49-F238E27FC236}">
                <a16:creationId xmlns:a16="http://schemas.microsoft.com/office/drawing/2014/main" id="{4E27268D-CFC8-F86A-ED82-3708B5E3B1A6}"/>
              </a:ext>
            </a:extLst>
          </p:cNvPr>
          <p:cNvPicPr>
            <a:picLocks noChangeAspect="1"/>
          </p:cNvPicPr>
          <p:nvPr/>
        </p:nvPicPr>
        <p:blipFill>
          <a:blip r:embed="rId3"/>
          <a:stretch>
            <a:fillRect/>
          </a:stretch>
        </p:blipFill>
        <p:spPr>
          <a:xfrm>
            <a:off x="2490304" y="3352271"/>
            <a:ext cx="7211392" cy="3372234"/>
          </a:xfrm>
          <a:prstGeom prst="rect">
            <a:avLst/>
          </a:prstGeom>
        </p:spPr>
      </p:pic>
    </p:spTree>
    <p:extLst>
      <p:ext uri="{BB962C8B-B14F-4D97-AF65-F5344CB8AC3E}">
        <p14:creationId xmlns:p14="http://schemas.microsoft.com/office/powerpoint/2010/main" val="811420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4">
            <a:extLst>
              <a:ext uri="{FF2B5EF4-FFF2-40B4-BE49-F238E27FC236}">
                <a16:creationId xmlns:a16="http://schemas.microsoft.com/office/drawing/2014/main" id="{CF4E1B48-2F1D-F2B9-BB36-0CFAA471B79A}"/>
              </a:ext>
            </a:extLst>
          </p:cNvPr>
          <p:cNvSpPr txBox="1">
            <a:spLocks/>
          </p:cNvSpPr>
          <p:nvPr/>
        </p:nvSpPr>
        <p:spPr>
          <a:xfrm>
            <a:off x="8976320" y="6021288"/>
            <a:ext cx="2649537" cy="379950"/>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F9EB51-071C-49A6-BCF4-1B42A935EA1A}" type="datetime1">
              <a:rPr lang="cs-CZ" smtClean="0">
                <a:solidFill>
                  <a:schemeClr val="bg1"/>
                </a:solidFill>
              </a:rPr>
              <a:pPr/>
              <a:t>11.02.2026</a:t>
            </a:fld>
            <a:endParaRPr lang="cs-CZ" dirty="0">
              <a:solidFill>
                <a:schemeClr val="bg1"/>
              </a:solidFill>
            </a:endParaRPr>
          </a:p>
        </p:txBody>
      </p:sp>
      <p:sp>
        <p:nvSpPr>
          <p:cNvPr id="8" name="TextovéPole 7">
            <a:extLst>
              <a:ext uri="{FF2B5EF4-FFF2-40B4-BE49-F238E27FC236}">
                <a16:creationId xmlns:a16="http://schemas.microsoft.com/office/drawing/2014/main" id="{C156BED7-94D1-EE89-A625-6A8A3D6FB748}"/>
              </a:ext>
            </a:extLst>
          </p:cNvPr>
          <p:cNvSpPr txBox="1"/>
          <p:nvPr/>
        </p:nvSpPr>
        <p:spPr>
          <a:xfrm>
            <a:off x="502920" y="655195"/>
            <a:ext cx="5475849" cy="923330"/>
          </a:xfrm>
          <a:prstGeom prst="rect">
            <a:avLst/>
          </a:prstGeom>
          <a:noFill/>
        </p:spPr>
        <p:txBody>
          <a:bodyPr wrap="square" rtlCol="0">
            <a:spAutoFit/>
          </a:bodyPr>
          <a:lstStyle/>
          <a:p>
            <a:r>
              <a:rPr lang="cs-CZ" b="1" dirty="0">
                <a:solidFill>
                  <a:srgbClr val="0F5969"/>
                </a:solidFill>
                <a:latin typeface="Poppins" panose="00000500000000000000" pitchFamily="2" charset="-18"/>
                <a:cs typeface="Poppins" panose="00000500000000000000" pitchFamily="2" charset="-18"/>
              </a:rPr>
              <a:t>Stabilita sazby ČNB na 3,50 %, polovina panelu připouští snížení o 25 bb v letech 2026–2027</a:t>
            </a:r>
          </a:p>
        </p:txBody>
      </p:sp>
      <p:sp>
        <p:nvSpPr>
          <p:cNvPr id="9" name="TextovéPole 2">
            <a:extLst>
              <a:ext uri="{FF2B5EF4-FFF2-40B4-BE49-F238E27FC236}">
                <a16:creationId xmlns:a16="http://schemas.microsoft.com/office/drawing/2014/main" id="{AFE3BAF0-6FE8-5325-2EA9-910A9EB0C74A}"/>
              </a:ext>
            </a:extLst>
          </p:cNvPr>
          <p:cNvSpPr txBox="1"/>
          <p:nvPr/>
        </p:nvSpPr>
        <p:spPr>
          <a:xfrm>
            <a:off x="6035040" y="655195"/>
            <a:ext cx="5590817" cy="923330"/>
          </a:xfrm>
          <a:prstGeom prst="rect">
            <a:avLst/>
          </a:prstGeom>
          <a:noFill/>
        </p:spPr>
        <p:txBody>
          <a:bodyPr wrap="square" rtlCol="0">
            <a:spAutoFit/>
          </a:bodyPr>
          <a:lstStyle/>
          <a:p>
            <a:r>
              <a:rPr lang="cs-CZ" b="1" dirty="0">
                <a:solidFill>
                  <a:srgbClr val="0F5969"/>
                </a:solidFill>
                <a:latin typeface="Poppins" panose="00000500000000000000" pitchFamily="2" charset="-18"/>
                <a:cs typeface="Poppins" panose="00000500000000000000" pitchFamily="2" charset="-18"/>
              </a:rPr>
              <a:t>Relativně silná koruna odráží úrokový diferenciál a lepší exporty, přičemž tlumí dovážené inflační tlaky</a:t>
            </a:r>
          </a:p>
        </p:txBody>
      </p:sp>
      <p:sp>
        <p:nvSpPr>
          <p:cNvPr id="12" name="Zástupný symbol pro datum 4">
            <a:extLst>
              <a:ext uri="{FF2B5EF4-FFF2-40B4-BE49-F238E27FC236}">
                <a16:creationId xmlns:a16="http://schemas.microsoft.com/office/drawing/2014/main" id="{F9CEAA27-0BBB-64C1-07B6-4EEC2FF08675}"/>
              </a:ext>
            </a:extLst>
          </p:cNvPr>
          <p:cNvSpPr txBox="1">
            <a:spLocks/>
          </p:cNvSpPr>
          <p:nvPr/>
        </p:nvSpPr>
        <p:spPr>
          <a:xfrm>
            <a:off x="6562315" y="6144013"/>
            <a:ext cx="5015917" cy="283242"/>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100" dirty="0">
                <a:solidFill>
                  <a:srgbClr val="1F576B"/>
                </a:solidFill>
              </a:rPr>
              <a:t>Zdroj: ČNB, ČBA</a:t>
            </a:r>
          </a:p>
        </p:txBody>
      </p:sp>
      <p:pic>
        <p:nvPicPr>
          <p:cNvPr id="4" name="Picture 3">
            <a:extLst>
              <a:ext uri="{FF2B5EF4-FFF2-40B4-BE49-F238E27FC236}">
                <a16:creationId xmlns:a16="http://schemas.microsoft.com/office/drawing/2014/main" id="{74B868A7-B0E3-FE8F-34D4-936F5F166DE3}"/>
              </a:ext>
            </a:extLst>
          </p:cNvPr>
          <p:cNvPicPr>
            <a:picLocks noChangeAspect="1"/>
          </p:cNvPicPr>
          <p:nvPr/>
        </p:nvPicPr>
        <p:blipFill>
          <a:blip r:embed="rId3"/>
          <a:stretch>
            <a:fillRect/>
          </a:stretch>
        </p:blipFill>
        <p:spPr>
          <a:xfrm>
            <a:off x="422031" y="2040090"/>
            <a:ext cx="5742550" cy="3650320"/>
          </a:xfrm>
          <a:prstGeom prst="rect">
            <a:avLst/>
          </a:prstGeom>
        </p:spPr>
      </p:pic>
      <p:graphicFrame>
        <p:nvGraphicFramePr>
          <p:cNvPr id="6" name="Chart 5">
            <a:extLst>
              <a:ext uri="{FF2B5EF4-FFF2-40B4-BE49-F238E27FC236}">
                <a16:creationId xmlns:a16="http://schemas.microsoft.com/office/drawing/2014/main" id="{EFF1A50D-DFE7-4F1A-A0C8-C846C4BF1FE2}"/>
              </a:ext>
            </a:extLst>
          </p:cNvPr>
          <p:cNvGraphicFramePr>
            <a:graphicFrameLocks/>
          </p:cNvGraphicFramePr>
          <p:nvPr>
            <p:extLst>
              <p:ext uri="{D42A27DB-BD31-4B8C-83A1-F6EECF244321}">
                <p14:modId xmlns:p14="http://schemas.microsoft.com/office/powerpoint/2010/main" val="3671722636"/>
              </p:ext>
            </p:extLst>
          </p:nvPr>
        </p:nvGraphicFramePr>
        <p:xfrm>
          <a:off x="6067240" y="2125784"/>
          <a:ext cx="5702730" cy="35654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73788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6921EFC-2D1F-488F-889E-88124CCD7820}"/>
              </a:ext>
            </a:extLst>
          </p:cNvPr>
          <p:cNvSpPr>
            <a:spLocks noGrp="1"/>
          </p:cNvSpPr>
          <p:nvPr>
            <p:ph type="title"/>
          </p:nvPr>
        </p:nvSpPr>
        <p:spPr>
          <a:xfrm>
            <a:off x="604582" y="571591"/>
            <a:ext cx="11230486" cy="534873"/>
          </a:xfrm>
        </p:spPr>
        <p:txBody>
          <a:bodyPr>
            <a:normAutofit/>
          </a:bodyPr>
          <a:lstStyle/>
          <a:p>
            <a:r>
              <a:rPr lang="cs-CZ" dirty="0"/>
              <a:t>FISKÁLNÍ POLITIKA</a:t>
            </a:r>
          </a:p>
        </p:txBody>
      </p:sp>
      <p:sp>
        <p:nvSpPr>
          <p:cNvPr id="2" name="Nadpis 3">
            <a:extLst>
              <a:ext uri="{FF2B5EF4-FFF2-40B4-BE49-F238E27FC236}">
                <a16:creationId xmlns:a16="http://schemas.microsoft.com/office/drawing/2014/main" id="{57E680C1-0BD3-A598-65B6-B3CFB5BA3ADE}"/>
              </a:ext>
            </a:extLst>
          </p:cNvPr>
          <p:cNvSpPr txBox="1">
            <a:spLocks/>
          </p:cNvSpPr>
          <p:nvPr/>
        </p:nvSpPr>
        <p:spPr>
          <a:xfrm>
            <a:off x="604582" y="1030264"/>
            <a:ext cx="11230486" cy="2101957"/>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200" b="1" kern="1200" spc="150" baseline="0">
                <a:solidFill>
                  <a:schemeClr val="bg1"/>
                </a:solidFill>
                <a:latin typeface="Arial" panose="020B0604020202020204" pitchFamily="34" charset="0"/>
                <a:ea typeface="+mj-ea"/>
                <a:cs typeface="+mj-cs"/>
              </a:defRPr>
            </a:lvl1pPr>
          </a:lstStyle>
          <a:p>
            <a:pPr marL="342900" indent="-342900">
              <a:lnSpc>
                <a:spcPct val="160000"/>
              </a:lnSpc>
              <a:buFontTx/>
              <a:buChar char="-"/>
            </a:pPr>
            <a:r>
              <a:rPr lang="cs-CZ" sz="2300" dirty="0">
                <a:latin typeface="Poppins" panose="00000500000000000000" pitchFamily="2" charset="-18"/>
                <a:cs typeface="Poppins" panose="00000500000000000000" pitchFamily="2" charset="-18"/>
              </a:rPr>
              <a:t>uvolněnější fiskální politika vstupuje do výhledu</a:t>
            </a:r>
          </a:p>
          <a:p>
            <a:pPr marL="342900" indent="-342900">
              <a:lnSpc>
                <a:spcPct val="160000"/>
              </a:lnSpc>
              <a:buFontTx/>
              <a:buChar char="-"/>
            </a:pPr>
            <a:r>
              <a:rPr lang="cs-CZ" sz="2300" dirty="0">
                <a:latin typeface="Poppins" panose="00000500000000000000" pitchFamily="2" charset="-18"/>
                <a:cs typeface="Poppins" panose="00000500000000000000" pitchFamily="2" charset="-18"/>
              </a:rPr>
              <a:t>vládní deficit kolem 2,7 % HDP v průměru v letech 2026–2027</a:t>
            </a:r>
          </a:p>
          <a:p>
            <a:pPr marL="342900" indent="-342900">
              <a:lnSpc>
                <a:spcPct val="160000"/>
              </a:lnSpc>
              <a:buFontTx/>
              <a:buChar char="-"/>
            </a:pPr>
            <a:r>
              <a:rPr lang="cs-CZ" sz="2300" dirty="0">
                <a:latin typeface="Poppins" panose="00000500000000000000" pitchFamily="2" charset="-18"/>
                <a:cs typeface="Poppins" panose="00000500000000000000" pitchFamily="2" charset="-18"/>
              </a:rPr>
              <a:t>fiskál s trhem práce představuje proinflační riziko</a:t>
            </a:r>
          </a:p>
        </p:txBody>
      </p:sp>
      <p:pic>
        <p:nvPicPr>
          <p:cNvPr id="3" name="Picture 2">
            <a:extLst>
              <a:ext uri="{FF2B5EF4-FFF2-40B4-BE49-F238E27FC236}">
                <a16:creationId xmlns:a16="http://schemas.microsoft.com/office/drawing/2014/main" id="{0F770BE0-1096-46F0-C6D4-DBC5B431245E}"/>
              </a:ext>
            </a:extLst>
          </p:cNvPr>
          <p:cNvPicPr>
            <a:picLocks noChangeAspect="1"/>
          </p:cNvPicPr>
          <p:nvPr/>
        </p:nvPicPr>
        <p:blipFill>
          <a:blip r:embed="rId3"/>
          <a:stretch>
            <a:fillRect/>
          </a:stretch>
        </p:blipFill>
        <p:spPr>
          <a:xfrm>
            <a:off x="2463730" y="3534617"/>
            <a:ext cx="6998815" cy="2883658"/>
          </a:xfrm>
          <a:prstGeom prst="rect">
            <a:avLst/>
          </a:prstGeom>
        </p:spPr>
      </p:pic>
    </p:spTree>
    <p:extLst>
      <p:ext uri="{BB962C8B-B14F-4D97-AF65-F5344CB8AC3E}">
        <p14:creationId xmlns:p14="http://schemas.microsoft.com/office/powerpoint/2010/main" val="262134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4">
            <a:extLst>
              <a:ext uri="{FF2B5EF4-FFF2-40B4-BE49-F238E27FC236}">
                <a16:creationId xmlns:a16="http://schemas.microsoft.com/office/drawing/2014/main" id="{CF4E1B48-2F1D-F2B9-BB36-0CFAA471B79A}"/>
              </a:ext>
            </a:extLst>
          </p:cNvPr>
          <p:cNvSpPr txBox="1">
            <a:spLocks/>
          </p:cNvSpPr>
          <p:nvPr/>
        </p:nvSpPr>
        <p:spPr>
          <a:xfrm>
            <a:off x="8976320" y="6021288"/>
            <a:ext cx="2649537" cy="379950"/>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F9EB51-071C-49A6-BCF4-1B42A935EA1A}" type="datetime1">
              <a:rPr lang="cs-CZ" smtClean="0">
                <a:solidFill>
                  <a:schemeClr val="bg1"/>
                </a:solidFill>
              </a:rPr>
              <a:pPr/>
              <a:t>11.02.2026</a:t>
            </a:fld>
            <a:endParaRPr lang="cs-CZ" dirty="0">
              <a:solidFill>
                <a:schemeClr val="bg1"/>
              </a:solidFill>
            </a:endParaRPr>
          </a:p>
        </p:txBody>
      </p:sp>
      <p:sp>
        <p:nvSpPr>
          <p:cNvPr id="6" name="Zástupný symbol pro datum 4">
            <a:extLst>
              <a:ext uri="{FF2B5EF4-FFF2-40B4-BE49-F238E27FC236}">
                <a16:creationId xmlns:a16="http://schemas.microsoft.com/office/drawing/2014/main" id="{60123DA1-4076-EFFC-95A4-3DFBBDF2DD9A}"/>
              </a:ext>
            </a:extLst>
          </p:cNvPr>
          <p:cNvSpPr txBox="1">
            <a:spLocks/>
          </p:cNvSpPr>
          <p:nvPr/>
        </p:nvSpPr>
        <p:spPr>
          <a:xfrm>
            <a:off x="5555517" y="4572176"/>
            <a:ext cx="4056133" cy="283242"/>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100" dirty="0">
                <a:solidFill>
                  <a:srgbClr val="1F576B"/>
                </a:solidFill>
              </a:rPr>
              <a:t>Zdroj: ČSÚ, MF ČR, ČBA</a:t>
            </a:r>
          </a:p>
        </p:txBody>
      </p:sp>
      <p:sp>
        <p:nvSpPr>
          <p:cNvPr id="3" name="TextBox 12">
            <a:extLst>
              <a:ext uri="{FF2B5EF4-FFF2-40B4-BE49-F238E27FC236}">
                <a16:creationId xmlns:a16="http://schemas.microsoft.com/office/drawing/2014/main" id="{434FBD05-EFE6-53A6-D65A-D9377ACC4AC9}"/>
              </a:ext>
            </a:extLst>
          </p:cNvPr>
          <p:cNvSpPr txBox="1"/>
          <p:nvPr/>
        </p:nvSpPr>
        <p:spPr>
          <a:xfrm>
            <a:off x="2019660" y="5328042"/>
            <a:ext cx="9877931" cy="338554"/>
          </a:xfrm>
          <a:prstGeom prst="rect">
            <a:avLst/>
          </a:prstGeom>
          <a:noFill/>
        </p:spPr>
        <p:txBody>
          <a:bodyPr wrap="square" rtlCol="0">
            <a:spAutoFit/>
          </a:bodyPr>
          <a:lstStyle/>
          <a:p>
            <a:pPr marL="285750" indent="-285750">
              <a:spcBef>
                <a:spcPts val="600"/>
              </a:spcBef>
              <a:buClr>
                <a:srgbClr val="007E78"/>
              </a:buClr>
              <a:buSzPct val="150000"/>
              <a:buFont typeface="Arial" panose="020B0604020202020204" pitchFamily="34" charset="0"/>
              <a:buChar char="•"/>
            </a:pPr>
            <a:r>
              <a:rPr lang="cs-CZ" sz="1600" dirty="0">
                <a:solidFill>
                  <a:srgbClr val="0F5969"/>
                </a:solidFill>
                <a:latin typeface="Poppins" panose="00000500000000000000" pitchFamily="2" charset="-18"/>
                <a:cs typeface="Poppins" panose="00000500000000000000" pitchFamily="2" charset="-18"/>
              </a:rPr>
              <a:t>Deficit se v roce 2026 prohlubuje a dluh roste k 45,7 % HDP v roce 2027.</a:t>
            </a:r>
          </a:p>
        </p:txBody>
      </p:sp>
      <p:sp>
        <p:nvSpPr>
          <p:cNvPr id="5" name="Nadpis 3">
            <a:extLst>
              <a:ext uri="{FF2B5EF4-FFF2-40B4-BE49-F238E27FC236}">
                <a16:creationId xmlns:a16="http://schemas.microsoft.com/office/drawing/2014/main" id="{A4BB6F25-F759-E0D8-020E-BE92DFDC0D95}"/>
              </a:ext>
            </a:extLst>
          </p:cNvPr>
          <p:cNvSpPr txBox="1">
            <a:spLocks/>
          </p:cNvSpPr>
          <p:nvPr/>
        </p:nvSpPr>
        <p:spPr>
          <a:xfrm>
            <a:off x="604582" y="571591"/>
            <a:ext cx="11230486" cy="534873"/>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200" b="1" kern="1200" spc="150" baseline="0">
                <a:solidFill>
                  <a:srgbClr val="1F576B"/>
                </a:solidFill>
                <a:latin typeface="Arial" panose="020B0604020202020204" pitchFamily="34" charset="0"/>
                <a:ea typeface="+mj-ea"/>
                <a:cs typeface="+mj-cs"/>
              </a:defRPr>
            </a:lvl1pPr>
          </a:lstStyle>
          <a:p>
            <a:r>
              <a:rPr lang="cs-CZ" dirty="0"/>
              <a:t>VÝVOJ VLÁDNÍHO DEFICITU A ZADLUŽENÍ</a:t>
            </a:r>
          </a:p>
        </p:txBody>
      </p:sp>
      <p:pic>
        <p:nvPicPr>
          <p:cNvPr id="4" name="Picture 3">
            <a:extLst>
              <a:ext uri="{FF2B5EF4-FFF2-40B4-BE49-F238E27FC236}">
                <a16:creationId xmlns:a16="http://schemas.microsoft.com/office/drawing/2014/main" id="{F455123A-DECE-E038-1329-70FA6626EE35}"/>
              </a:ext>
            </a:extLst>
          </p:cNvPr>
          <p:cNvPicPr>
            <a:picLocks noChangeAspect="1"/>
          </p:cNvPicPr>
          <p:nvPr/>
        </p:nvPicPr>
        <p:blipFill>
          <a:blip r:embed="rId3"/>
          <a:stretch>
            <a:fillRect/>
          </a:stretch>
        </p:blipFill>
        <p:spPr>
          <a:xfrm>
            <a:off x="2131913" y="1385246"/>
            <a:ext cx="7602371" cy="3664014"/>
          </a:xfrm>
          <a:prstGeom prst="rect">
            <a:avLst/>
          </a:prstGeom>
        </p:spPr>
      </p:pic>
    </p:spTree>
    <p:extLst>
      <p:ext uri="{BB962C8B-B14F-4D97-AF65-F5344CB8AC3E}">
        <p14:creationId xmlns:p14="http://schemas.microsoft.com/office/powerpoint/2010/main" val="521126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4">
            <a:extLst>
              <a:ext uri="{FF2B5EF4-FFF2-40B4-BE49-F238E27FC236}">
                <a16:creationId xmlns:a16="http://schemas.microsoft.com/office/drawing/2014/main" id="{CF4E1B48-2F1D-F2B9-BB36-0CFAA471B79A}"/>
              </a:ext>
            </a:extLst>
          </p:cNvPr>
          <p:cNvSpPr txBox="1">
            <a:spLocks/>
          </p:cNvSpPr>
          <p:nvPr/>
        </p:nvSpPr>
        <p:spPr>
          <a:xfrm>
            <a:off x="8976320" y="6021288"/>
            <a:ext cx="2649537" cy="379950"/>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F9EB51-071C-49A6-BCF4-1B42A935EA1A}" type="datetime1">
              <a:rPr lang="cs-CZ" smtClean="0">
                <a:solidFill>
                  <a:schemeClr val="bg1"/>
                </a:solidFill>
              </a:rPr>
              <a:pPr/>
              <a:t>11.02.2026</a:t>
            </a:fld>
            <a:endParaRPr lang="cs-CZ" dirty="0">
              <a:solidFill>
                <a:schemeClr val="bg1"/>
              </a:solidFill>
            </a:endParaRPr>
          </a:p>
        </p:txBody>
      </p:sp>
      <p:sp>
        <p:nvSpPr>
          <p:cNvPr id="13" name="TextovéPole 2">
            <a:extLst>
              <a:ext uri="{FF2B5EF4-FFF2-40B4-BE49-F238E27FC236}">
                <a16:creationId xmlns:a16="http://schemas.microsoft.com/office/drawing/2014/main" id="{7D1BBE44-5764-1566-5701-7088F3101B06}"/>
              </a:ext>
            </a:extLst>
          </p:cNvPr>
          <p:cNvSpPr txBox="1"/>
          <p:nvPr/>
        </p:nvSpPr>
        <p:spPr>
          <a:xfrm>
            <a:off x="609601" y="469227"/>
            <a:ext cx="10105291" cy="461665"/>
          </a:xfrm>
          <a:prstGeom prst="rect">
            <a:avLst/>
          </a:prstGeom>
          <a:noFill/>
        </p:spPr>
        <p:txBody>
          <a:bodyPr wrap="square" rtlCol="0">
            <a:spAutoFit/>
          </a:bodyPr>
          <a:lstStyle/>
          <a:p>
            <a:r>
              <a:rPr lang="cs-CZ" sz="2400" b="1" dirty="0">
                <a:solidFill>
                  <a:srgbClr val="FF0000"/>
                </a:solidFill>
              </a:rPr>
              <a:t>Anketa ČBA</a:t>
            </a:r>
            <a:r>
              <a:rPr lang="cs-CZ" sz="2400" b="1" dirty="0">
                <a:solidFill>
                  <a:srgbClr val="0F5969"/>
                </a:solidFill>
              </a:rPr>
              <a:t>: Potenciální růst české ekonomiky? </a:t>
            </a:r>
            <a:endParaRPr lang="cs-CZ" sz="1600" dirty="0">
              <a:solidFill>
                <a:srgbClr val="0F5969"/>
              </a:solidFill>
            </a:endParaRPr>
          </a:p>
        </p:txBody>
      </p:sp>
      <p:sp>
        <p:nvSpPr>
          <p:cNvPr id="9" name="Oval 8">
            <a:extLst>
              <a:ext uri="{FF2B5EF4-FFF2-40B4-BE49-F238E27FC236}">
                <a16:creationId xmlns:a16="http://schemas.microsoft.com/office/drawing/2014/main" id="{0AA749FF-369A-7C67-40C3-EE21E78CE38D}"/>
              </a:ext>
            </a:extLst>
          </p:cNvPr>
          <p:cNvSpPr/>
          <p:nvPr/>
        </p:nvSpPr>
        <p:spPr>
          <a:xfrm>
            <a:off x="11178540" y="3947378"/>
            <a:ext cx="590844" cy="70844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ln>
                <a:solidFill>
                  <a:schemeClr val="bg1"/>
                </a:solidFill>
              </a:ln>
              <a:solidFill>
                <a:schemeClr val="bg1"/>
              </a:solidFill>
            </a:endParaRPr>
          </a:p>
        </p:txBody>
      </p:sp>
      <p:sp>
        <p:nvSpPr>
          <p:cNvPr id="3" name="TextBox 12">
            <a:extLst>
              <a:ext uri="{FF2B5EF4-FFF2-40B4-BE49-F238E27FC236}">
                <a16:creationId xmlns:a16="http://schemas.microsoft.com/office/drawing/2014/main" id="{85CCCE05-4438-0F3C-B5DB-EEF09324A0C1}"/>
              </a:ext>
            </a:extLst>
          </p:cNvPr>
          <p:cNvSpPr txBox="1"/>
          <p:nvPr/>
        </p:nvSpPr>
        <p:spPr>
          <a:xfrm>
            <a:off x="836961" y="1378292"/>
            <a:ext cx="9877931" cy="1554272"/>
          </a:xfrm>
          <a:prstGeom prst="rect">
            <a:avLst/>
          </a:prstGeom>
          <a:noFill/>
        </p:spPr>
        <p:txBody>
          <a:bodyPr wrap="square" rtlCol="0">
            <a:spAutoFit/>
          </a:bodyPr>
          <a:lstStyle/>
          <a:p>
            <a:pPr marL="285750" indent="-285750">
              <a:spcBef>
                <a:spcPts val="600"/>
              </a:spcBef>
              <a:buClr>
                <a:srgbClr val="007E78"/>
              </a:buClr>
              <a:buSzPct val="150000"/>
              <a:buFont typeface="Arial" panose="020B0604020202020204" pitchFamily="34" charset="0"/>
              <a:buChar char="•"/>
            </a:pPr>
            <a:r>
              <a:rPr lang="cs-CZ" sz="2000" dirty="0" err="1">
                <a:solidFill>
                  <a:srgbClr val="0F5969"/>
                </a:solidFill>
                <a:latin typeface="Poppins" panose="00000500000000000000" pitchFamily="2" charset="-18"/>
                <a:cs typeface="Poppins" panose="00000500000000000000" pitchFamily="2" charset="-18"/>
              </a:rPr>
              <a:t>Panelisté</a:t>
            </a:r>
            <a:r>
              <a:rPr lang="cs-CZ" sz="2000" dirty="0">
                <a:solidFill>
                  <a:srgbClr val="0F5969"/>
                </a:solidFill>
                <a:latin typeface="Poppins" panose="00000500000000000000" pitchFamily="2" charset="-18"/>
                <a:cs typeface="Poppins" panose="00000500000000000000" pitchFamily="2" charset="-18"/>
              </a:rPr>
              <a:t> jej v průměru pro tento rok odhadují okolo 2,4 % meziročně</a:t>
            </a:r>
          </a:p>
          <a:p>
            <a:pPr marL="285750" indent="-285750">
              <a:spcBef>
                <a:spcPts val="600"/>
              </a:spcBef>
              <a:buClr>
                <a:srgbClr val="007E78"/>
              </a:buClr>
              <a:buSzPct val="150000"/>
              <a:buFont typeface="Arial" panose="020B0604020202020204" pitchFamily="34" charset="0"/>
              <a:buChar char="•"/>
            </a:pPr>
            <a:r>
              <a:rPr lang="cs-CZ" sz="2000" dirty="0">
                <a:solidFill>
                  <a:srgbClr val="0F5969"/>
                </a:solidFill>
                <a:latin typeface="Poppins" panose="00000500000000000000" pitchFamily="2" charset="-18"/>
                <a:cs typeface="Poppins" panose="00000500000000000000" pitchFamily="2" charset="-18"/>
              </a:rPr>
              <a:t>Polovina jejich odhadů je v rozmezí 2,2 – 2,5 %. </a:t>
            </a:r>
          </a:p>
          <a:p>
            <a:pPr marL="285750" indent="-285750">
              <a:spcBef>
                <a:spcPts val="600"/>
              </a:spcBef>
              <a:buClr>
                <a:srgbClr val="007E78"/>
              </a:buClr>
              <a:buSzPct val="150000"/>
              <a:buFont typeface="Arial" panose="020B0604020202020204" pitchFamily="34" charset="0"/>
              <a:buChar char="•"/>
            </a:pPr>
            <a:r>
              <a:rPr lang="cs-CZ" sz="2000" dirty="0">
                <a:solidFill>
                  <a:srgbClr val="0F5969"/>
                </a:solidFill>
                <a:latin typeface="Poppins" panose="00000500000000000000" pitchFamily="2" charset="-18"/>
                <a:cs typeface="Poppins" panose="00000500000000000000" pitchFamily="2" charset="-18"/>
              </a:rPr>
              <a:t>Očekávají jeho mírné zrychlení na 2,5 %. </a:t>
            </a:r>
          </a:p>
          <a:p>
            <a:pPr marL="285750" indent="-285750">
              <a:spcBef>
                <a:spcPts val="600"/>
              </a:spcBef>
              <a:buClr>
                <a:srgbClr val="007E78"/>
              </a:buClr>
              <a:buSzPct val="150000"/>
              <a:buFont typeface="Arial" panose="020B0604020202020204" pitchFamily="34" charset="0"/>
              <a:buChar char="•"/>
            </a:pPr>
            <a:r>
              <a:rPr lang="cs-CZ" sz="2000" dirty="0">
                <a:solidFill>
                  <a:srgbClr val="0F5969"/>
                </a:solidFill>
                <a:latin typeface="Poppins" panose="00000500000000000000" pitchFamily="2" charset="-18"/>
                <a:cs typeface="Poppins" panose="00000500000000000000" pitchFamily="2" charset="-18"/>
              </a:rPr>
              <a:t>To je nepatrně o 0,1 </a:t>
            </a:r>
            <a:r>
              <a:rPr lang="cs-CZ" sz="2000" dirty="0" err="1">
                <a:solidFill>
                  <a:srgbClr val="0F5969"/>
                </a:solidFill>
                <a:latin typeface="Poppins" panose="00000500000000000000" pitchFamily="2" charset="-18"/>
                <a:cs typeface="Poppins" panose="00000500000000000000" pitchFamily="2" charset="-18"/>
              </a:rPr>
              <a:t>p.b</a:t>
            </a:r>
            <a:r>
              <a:rPr lang="cs-CZ" sz="2000" dirty="0">
                <a:solidFill>
                  <a:srgbClr val="0F5969"/>
                </a:solidFill>
                <a:latin typeface="Poppins" panose="00000500000000000000" pitchFamily="2" charset="-18"/>
                <a:cs typeface="Poppins" panose="00000500000000000000" pitchFamily="2" charset="-18"/>
              </a:rPr>
              <a:t>. výše než odhad pro rok 2027 z léta minulého roku. </a:t>
            </a:r>
          </a:p>
        </p:txBody>
      </p:sp>
    </p:spTree>
    <p:extLst>
      <p:ext uri="{BB962C8B-B14F-4D97-AF65-F5344CB8AC3E}">
        <p14:creationId xmlns:p14="http://schemas.microsoft.com/office/powerpoint/2010/main" val="457907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6921EFC-2D1F-488F-889E-88124CCD7820}"/>
              </a:ext>
            </a:extLst>
          </p:cNvPr>
          <p:cNvSpPr>
            <a:spLocks noGrp="1"/>
          </p:cNvSpPr>
          <p:nvPr>
            <p:ph type="title"/>
          </p:nvPr>
        </p:nvSpPr>
        <p:spPr>
          <a:xfrm>
            <a:off x="642682" y="562066"/>
            <a:ext cx="11230486" cy="534873"/>
          </a:xfrm>
        </p:spPr>
        <p:txBody>
          <a:bodyPr>
            <a:normAutofit/>
          </a:bodyPr>
          <a:lstStyle/>
          <a:p>
            <a:r>
              <a:rPr lang="cs-CZ" dirty="0"/>
              <a:t>VÝVOJ VKLADŮ A ÚVĚROVÉ EMISE</a:t>
            </a:r>
          </a:p>
        </p:txBody>
      </p:sp>
      <p:sp>
        <p:nvSpPr>
          <p:cNvPr id="2" name="Nadpis 3">
            <a:extLst>
              <a:ext uri="{FF2B5EF4-FFF2-40B4-BE49-F238E27FC236}">
                <a16:creationId xmlns:a16="http://schemas.microsoft.com/office/drawing/2014/main" id="{509A4CDB-B10B-F888-AA7C-0F29DA9774D7}"/>
              </a:ext>
            </a:extLst>
          </p:cNvPr>
          <p:cNvSpPr txBox="1">
            <a:spLocks/>
          </p:cNvSpPr>
          <p:nvPr/>
        </p:nvSpPr>
        <p:spPr>
          <a:xfrm>
            <a:off x="781050" y="1192957"/>
            <a:ext cx="10637227" cy="1725082"/>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200" b="1" kern="1200" spc="150" baseline="0">
                <a:solidFill>
                  <a:schemeClr val="bg1"/>
                </a:solidFill>
                <a:latin typeface="Arial" panose="020B0604020202020204" pitchFamily="34" charset="0"/>
                <a:ea typeface="+mj-ea"/>
                <a:cs typeface="+mj-cs"/>
              </a:defRPr>
            </a:lvl1pPr>
          </a:lstStyle>
          <a:p>
            <a:pPr marL="342900" indent="-342900">
              <a:lnSpc>
                <a:spcPct val="150000"/>
              </a:lnSpc>
              <a:buFontTx/>
              <a:buChar char="-"/>
            </a:pPr>
            <a:r>
              <a:rPr lang="cs-CZ" sz="2300" dirty="0">
                <a:latin typeface="Poppins" panose="00000500000000000000" pitchFamily="2" charset="-18"/>
                <a:cs typeface="Poppins" panose="00000500000000000000" pitchFamily="2" charset="-18"/>
              </a:rPr>
              <a:t>do celkové dynamiky se odráží nejen soustavně silné objemy nově sjednaných úvěrů na bydlení, ale i výrazné oživení nových úvěrů pro korporátní sektor</a:t>
            </a:r>
          </a:p>
        </p:txBody>
      </p:sp>
      <p:pic>
        <p:nvPicPr>
          <p:cNvPr id="3" name="Picture 2">
            <a:extLst>
              <a:ext uri="{FF2B5EF4-FFF2-40B4-BE49-F238E27FC236}">
                <a16:creationId xmlns:a16="http://schemas.microsoft.com/office/drawing/2014/main" id="{AB849E29-85D5-500B-CAE5-848834E009FB}"/>
              </a:ext>
            </a:extLst>
          </p:cNvPr>
          <p:cNvPicPr>
            <a:picLocks noChangeAspect="1"/>
          </p:cNvPicPr>
          <p:nvPr/>
        </p:nvPicPr>
        <p:blipFill>
          <a:blip r:embed="rId3"/>
          <a:stretch>
            <a:fillRect/>
          </a:stretch>
        </p:blipFill>
        <p:spPr>
          <a:xfrm>
            <a:off x="642682" y="3187215"/>
            <a:ext cx="11092118" cy="3108719"/>
          </a:xfrm>
          <a:prstGeom prst="rect">
            <a:avLst/>
          </a:prstGeom>
        </p:spPr>
      </p:pic>
    </p:spTree>
    <p:extLst>
      <p:ext uri="{BB962C8B-B14F-4D97-AF65-F5344CB8AC3E}">
        <p14:creationId xmlns:p14="http://schemas.microsoft.com/office/powerpoint/2010/main" val="3037833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6921EFC-2D1F-488F-889E-88124CCD7820}"/>
              </a:ext>
            </a:extLst>
          </p:cNvPr>
          <p:cNvSpPr>
            <a:spLocks noGrp="1"/>
          </p:cNvSpPr>
          <p:nvPr>
            <p:ph type="title"/>
          </p:nvPr>
        </p:nvSpPr>
        <p:spPr>
          <a:xfrm>
            <a:off x="514671" y="447667"/>
            <a:ext cx="8605665" cy="533061"/>
          </a:xfrm>
        </p:spPr>
        <p:txBody>
          <a:bodyPr>
            <a:normAutofit/>
          </a:bodyPr>
          <a:lstStyle/>
          <a:p>
            <a:r>
              <a:rPr lang="cs-CZ" dirty="0"/>
              <a:t>MAKROEKONOMICKÁ PROGNÓZA ČBA</a:t>
            </a:r>
          </a:p>
        </p:txBody>
      </p:sp>
      <p:sp>
        <p:nvSpPr>
          <p:cNvPr id="8" name="TextovéPole 7">
            <a:extLst>
              <a:ext uri="{FF2B5EF4-FFF2-40B4-BE49-F238E27FC236}">
                <a16:creationId xmlns:a16="http://schemas.microsoft.com/office/drawing/2014/main" id="{E11A2B7C-BA33-FE13-3658-48ECB288F16C}"/>
              </a:ext>
            </a:extLst>
          </p:cNvPr>
          <p:cNvSpPr txBox="1"/>
          <p:nvPr/>
        </p:nvSpPr>
        <p:spPr>
          <a:xfrm>
            <a:off x="1371760" y="4420760"/>
            <a:ext cx="2592288" cy="1016102"/>
          </a:xfrm>
          <a:prstGeom prst="rect">
            <a:avLst/>
          </a:prstGeom>
        </p:spPr>
        <p:txBody>
          <a:bodyPr vert="horz" wrap="none" lIns="0" tIns="0" rIns="0" bIns="0"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rPr>
              <a:t>Pavel Sobíšek</a:t>
            </a:r>
            <a:br>
              <a:rPr kumimoji="0" lang="cs-CZ" sz="2000" b="1"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rPr>
            </a:br>
            <a:r>
              <a:rPr lang="cs-CZ" sz="1700" spc="40" dirty="0">
                <a:solidFill>
                  <a:prstClr val="white"/>
                </a:solidFill>
                <a:latin typeface="Poppins" panose="00000500000000000000" pitchFamily="2" charset="-18"/>
                <a:cs typeface="Poppins" panose="00000500000000000000" pitchFamily="2" charset="-18"/>
              </a:rPr>
              <a:t>Hlavní ekonom</a:t>
            </a:r>
            <a:endParaRPr kumimoji="0" lang="cs-CZ" sz="1700" b="0"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1700" spc="40" dirty="0">
                <a:solidFill>
                  <a:prstClr val="white"/>
                </a:solidFill>
                <a:latin typeface="Poppins" panose="00000500000000000000" pitchFamily="2" charset="-18"/>
                <a:cs typeface="Poppins" panose="00000500000000000000" pitchFamily="2" charset="-18"/>
              </a:rPr>
              <a:t>UniCredit Bank</a:t>
            </a:r>
            <a:endParaRPr kumimoji="0" lang="cs-CZ" sz="1700" b="0"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endParaRPr>
          </a:p>
        </p:txBody>
      </p:sp>
      <p:pic>
        <p:nvPicPr>
          <p:cNvPr id="15" name="Obrázek 14">
            <a:extLst>
              <a:ext uri="{FF2B5EF4-FFF2-40B4-BE49-F238E27FC236}">
                <a16:creationId xmlns:a16="http://schemas.microsoft.com/office/drawing/2014/main" id="{5D1F5A84-006A-10D2-0251-E397A5907A96}"/>
              </a:ext>
            </a:extLst>
          </p:cNvPr>
          <p:cNvPicPr>
            <a:picLocks noChangeAspect="1"/>
          </p:cNvPicPr>
          <p:nvPr/>
        </p:nvPicPr>
        <p:blipFill>
          <a:blip r:embed="rId3"/>
          <a:srcRect l="967" t="1205" r="1429" b="1704"/>
          <a:stretch/>
        </p:blipFill>
        <p:spPr>
          <a:xfrm>
            <a:off x="1331793" y="1380281"/>
            <a:ext cx="2676235" cy="2750394"/>
          </a:xfrm>
          <a:prstGeom prst="rect">
            <a:avLst/>
          </a:prstGeom>
        </p:spPr>
      </p:pic>
      <p:sp>
        <p:nvSpPr>
          <p:cNvPr id="2" name="TextovéPole 1">
            <a:extLst>
              <a:ext uri="{FF2B5EF4-FFF2-40B4-BE49-F238E27FC236}">
                <a16:creationId xmlns:a16="http://schemas.microsoft.com/office/drawing/2014/main" id="{D76BFED7-5EAF-508E-BD12-D21D466A5BC9}"/>
              </a:ext>
            </a:extLst>
          </p:cNvPr>
          <p:cNvSpPr txBox="1"/>
          <p:nvPr/>
        </p:nvSpPr>
        <p:spPr>
          <a:xfrm>
            <a:off x="4524110" y="4420760"/>
            <a:ext cx="3118441" cy="1016102"/>
          </a:xfrm>
          <a:prstGeom prst="rect">
            <a:avLst/>
          </a:prstGeom>
        </p:spPr>
        <p:txBody>
          <a:bodyPr vert="horz" wrap="none" lIns="0" tIns="0" rIns="0" bIns="0"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rPr>
              <a:t>Jaromír Šindel</a:t>
            </a:r>
            <a:br>
              <a:rPr kumimoji="0" lang="cs-CZ" sz="2000" b="1"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rPr>
            </a:br>
            <a:r>
              <a:rPr lang="cs-CZ" sz="1700" spc="40" dirty="0">
                <a:solidFill>
                  <a:prstClr val="white"/>
                </a:solidFill>
                <a:latin typeface="Poppins" panose="00000500000000000000" pitchFamily="2" charset="-18"/>
                <a:cs typeface="Poppins" panose="00000500000000000000" pitchFamily="2" charset="-18"/>
              </a:rPr>
              <a:t>Hlavní ekonom</a:t>
            </a:r>
            <a:endParaRPr kumimoji="0" lang="cs-CZ" sz="1700" b="0"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1700" spc="40" dirty="0">
                <a:solidFill>
                  <a:prstClr val="white"/>
                </a:solidFill>
                <a:latin typeface="Poppins" panose="00000500000000000000" pitchFamily="2" charset="-18"/>
                <a:cs typeface="Poppins" panose="00000500000000000000" pitchFamily="2" charset="-18"/>
              </a:rPr>
              <a:t>Česká bankovní asociace</a:t>
            </a:r>
            <a:endParaRPr kumimoji="0" lang="cs-CZ" sz="1700" b="0"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endParaRPr>
          </a:p>
        </p:txBody>
      </p:sp>
      <p:pic>
        <p:nvPicPr>
          <p:cNvPr id="6" name="Obrázek 5">
            <a:extLst>
              <a:ext uri="{FF2B5EF4-FFF2-40B4-BE49-F238E27FC236}">
                <a16:creationId xmlns:a16="http://schemas.microsoft.com/office/drawing/2014/main" id="{ED5ED652-E196-A556-6678-76C33FC174AE}"/>
              </a:ext>
            </a:extLst>
          </p:cNvPr>
          <p:cNvPicPr>
            <a:picLocks noChangeAspect="1"/>
          </p:cNvPicPr>
          <p:nvPr/>
        </p:nvPicPr>
        <p:blipFill>
          <a:blip r:embed="rId4"/>
          <a:srcRect l="8971" t="5208" r="11274" b="8093"/>
          <a:stretch/>
        </p:blipFill>
        <p:spPr>
          <a:xfrm>
            <a:off x="4697881" y="1341228"/>
            <a:ext cx="2768936" cy="2809300"/>
          </a:xfrm>
          <a:prstGeom prst="rect">
            <a:avLst/>
          </a:prstGeom>
        </p:spPr>
      </p:pic>
      <p:pic>
        <p:nvPicPr>
          <p:cNvPr id="5" name="Obrázek 16">
            <a:extLst>
              <a:ext uri="{FF2B5EF4-FFF2-40B4-BE49-F238E27FC236}">
                <a16:creationId xmlns:a16="http://schemas.microsoft.com/office/drawing/2014/main" id="{D106ED54-E601-E1F1-3E85-6E54781ADF05}"/>
              </a:ext>
            </a:extLst>
          </p:cNvPr>
          <p:cNvPicPr>
            <a:picLocks noChangeAspect="1"/>
          </p:cNvPicPr>
          <p:nvPr/>
        </p:nvPicPr>
        <p:blipFill>
          <a:blip r:embed="rId5"/>
          <a:stretch>
            <a:fillRect/>
          </a:stretch>
        </p:blipFill>
        <p:spPr>
          <a:xfrm>
            <a:off x="8187893" y="1351469"/>
            <a:ext cx="2677153" cy="2788041"/>
          </a:xfrm>
          <a:prstGeom prst="rect">
            <a:avLst/>
          </a:prstGeom>
        </p:spPr>
      </p:pic>
      <p:sp>
        <p:nvSpPr>
          <p:cNvPr id="7" name="TextovéPole 7">
            <a:extLst>
              <a:ext uri="{FF2B5EF4-FFF2-40B4-BE49-F238E27FC236}">
                <a16:creationId xmlns:a16="http://schemas.microsoft.com/office/drawing/2014/main" id="{4FEEE57B-F76C-435F-0C6C-A3A33FD38BC9}"/>
              </a:ext>
            </a:extLst>
          </p:cNvPr>
          <p:cNvSpPr txBox="1"/>
          <p:nvPr/>
        </p:nvSpPr>
        <p:spPr>
          <a:xfrm>
            <a:off x="8220945" y="4432611"/>
            <a:ext cx="2602733" cy="1008482"/>
          </a:xfrm>
          <a:prstGeom prst="rect">
            <a:avLst/>
          </a:prstGeom>
        </p:spPr>
        <p:txBody>
          <a:bodyPr vert="horz" wrap="square" lIns="0" tIns="0" rIns="0" bIns="0"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rPr>
              <a:t>Jan Vejmělek</a:t>
            </a:r>
            <a:endParaRPr lang="cs-CZ" sz="2000" spc="40" dirty="0">
              <a:solidFill>
                <a:prstClr val="white"/>
              </a:solidFill>
              <a:latin typeface="Poppins" panose="00000500000000000000" pitchFamily="2" charset="-18"/>
              <a:cs typeface="Poppins" panose="00000500000000000000" pitchFamily="2" charset="-1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1700" spc="40" dirty="0">
                <a:solidFill>
                  <a:prstClr val="white"/>
                </a:solidFill>
                <a:latin typeface="Poppins" panose="00000500000000000000" pitchFamily="2" charset="-18"/>
                <a:cs typeface="Poppins" panose="00000500000000000000" pitchFamily="2" charset="-18"/>
              </a:rPr>
              <a:t>Hlavní ekonom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700"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rPr>
              <a:t>Komerční Banka</a:t>
            </a:r>
          </a:p>
        </p:txBody>
      </p:sp>
    </p:spTree>
    <p:extLst>
      <p:ext uri="{BB962C8B-B14F-4D97-AF65-F5344CB8AC3E}">
        <p14:creationId xmlns:p14="http://schemas.microsoft.com/office/powerpoint/2010/main" val="4083986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EEF1B-A340-5DFA-A192-B4D167B5B3F4}"/>
            </a:ext>
          </a:extLst>
        </p:cNvPr>
        <p:cNvGrpSpPr/>
        <p:nvPr/>
      </p:nvGrpSpPr>
      <p:grpSpPr>
        <a:xfrm>
          <a:off x="0" y="0"/>
          <a:ext cx="0" cy="0"/>
          <a:chOff x="0" y="0"/>
          <a:chExt cx="0" cy="0"/>
        </a:xfrm>
      </p:grpSpPr>
      <p:sp>
        <p:nvSpPr>
          <p:cNvPr id="2" name="Zástupný symbol pro datum 4">
            <a:extLst>
              <a:ext uri="{FF2B5EF4-FFF2-40B4-BE49-F238E27FC236}">
                <a16:creationId xmlns:a16="http://schemas.microsoft.com/office/drawing/2014/main" id="{BB1B3D58-1A61-3107-734D-FE81FBFCB068}"/>
              </a:ext>
            </a:extLst>
          </p:cNvPr>
          <p:cNvSpPr txBox="1">
            <a:spLocks/>
          </p:cNvSpPr>
          <p:nvPr/>
        </p:nvSpPr>
        <p:spPr>
          <a:xfrm>
            <a:off x="8976320" y="6021288"/>
            <a:ext cx="2649537" cy="379950"/>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F9EB51-071C-49A6-BCF4-1B42A935EA1A}" type="datetime1">
              <a:rPr lang="cs-CZ" smtClean="0">
                <a:solidFill>
                  <a:schemeClr val="bg1"/>
                </a:solidFill>
              </a:rPr>
              <a:pPr/>
              <a:t>11.02.2026</a:t>
            </a:fld>
            <a:endParaRPr lang="cs-CZ" dirty="0">
              <a:solidFill>
                <a:schemeClr val="bg1"/>
              </a:solidFill>
            </a:endParaRPr>
          </a:p>
        </p:txBody>
      </p:sp>
      <p:sp>
        <p:nvSpPr>
          <p:cNvPr id="8" name="TextovéPole 7">
            <a:extLst>
              <a:ext uri="{FF2B5EF4-FFF2-40B4-BE49-F238E27FC236}">
                <a16:creationId xmlns:a16="http://schemas.microsoft.com/office/drawing/2014/main" id="{9A099085-FC1E-D3DC-842C-34349D10E2A5}"/>
              </a:ext>
            </a:extLst>
          </p:cNvPr>
          <p:cNvSpPr txBox="1"/>
          <p:nvPr/>
        </p:nvSpPr>
        <p:spPr>
          <a:xfrm>
            <a:off x="502920" y="655195"/>
            <a:ext cx="10903634" cy="646331"/>
          </a:xfrm>
          <a:prstGeom prst="rect">
            <a:avLst/>
          </a:prstGeom>
          <a:noFill/>
        </p:spPr>
        <p:txBody>
          <a:bodyPr wrap="square" rtlCol="0">
            <a:spAutoFit/>
          </a:bodyPr>
          <a:lstStyle/>
          <a:p>
            <a:r>
              <a:rPr lang="cs-CZ" b="1" dirty="0">
                <a:solidFill>
                  <a:srgbClr val="0F5969"/>
                </a:solidFill>
                <a:latin typeface="Poppins" panose="00000500000000000000" pitchFamily="2" charset="-18"/>
                <a:cs typeface="Poppins" panose="00000500000000000000" pitchFamily="2" charset="-18"/>
              </a:rPr>
              <a:t>Rozdílná dynamika úvěrů dle segmentu odráží složení růstu ekonomiky, ale čekáme sblížení na horizontu predikce</a:t>
            </a:r>
            <a:endParaRPr lang="cs-CZ" b="1" dirty="0">
              <a:solidFill>
                <a:srgbClr val="FF0000"/>
              </a:solidFill>
              <a:latin typeface="Poppins" panose="00000500000000000000" pitchFamily="2" charset="-18"/>
              <a:cs typeface="Poppins" panose="00000500000000000000" pitchFamily="2" charset="-18"/>
            </a:endParaRPr>
          </a:p>
        </p:txBody>
      </p:sp>
      <p:sp>
        <p:nvSpPr>
          <p:cNvPr id="12" name="Zástupný symbol pro datum 4">
            <a:extLst>
              <a:ext uri="{FF2B5EF4-FFF2-40B4-BE49-F238E27FC236}">
                <a16:creationId xmlns:a16="http://schemas.microsoft.com/office/drawing/2014/main" id="{B4804570-77C4-4324-D69D-B0E3A18FD44A}"/>
              </a:ext>
            </a:extLst>
          </p:cNvPr>
          <p:cNvSpPr txBox="1">
            <a:spLocks/>
          </p:cNvSpPr>
          <p:nvPr/>
        </p:nvSpPr>
        <p:spPr>
          <a:xfrm>
            <a:off x="6562315" y="6144013"/>
            <a:ext cx="5015917" cy="283242"/>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solidFill>
                  <a:srgbClr val="1F576B"/>
                </a:solidFill>
              </a:rPr>
              <a:t>Zdroj: ČNB, ČBA</a:t>
            </a:r>
          </a:p>
        </p:txBody>
      </p:sp>
      <p:pic>
        <p:nvPicPr>
          <p:cNvPr id="3" name="Picture 2">
            <a:extLst>
              <a:ext uri="{FF2B5EF4-FFF2-40B4-BE49-F238E27FC236}">
                <a16:creationId xmlns:a16="http://schemas.microsoft.com/office/drawing/2014/main" id="{F0389FFD-74FB-5FE6-BE43-7B98A7DD6A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674" y="1587508"/>
            <a:ext cx="5368341" cy="3977046"/>
          </a:xfrm>
          <a:prstGeom prst="rect">
            <a:avLst/>
          </a:prstGeom>
          <a:noFill/>
        </p:spPr>
      </p:pic>
      <p:pic>
        <p:nvPicPr>
          <p:cNvPr id="4" name="Picture 3">
            <a:extLst>
              <a:ext uri="{FF2B5EF4-FFF2-40B4-BE49-F238E27FC236}">
                <a16:creationId xmlns:a16="http://schemas.microsoft.com/office/drawing/2014/main" id="{0FB4F77E-6BD0-45B9-6715-90B7C36798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8431" y="1587509"/>
            <a:ext cx="5775569" cy="4036453"/>
          </a:xfrm>
          <a:prstGeom prst="rect">
            <a:avLst/>
          </a:prstGeom>
          <a:noFill/>
        </p:spPr>
      </p:pic>
    </p:spTree>
    <p:extLst>
      <p:ext uri="{BB962C8B-B14F-4D97-AF65-F5344CB8AC3E}">
        <p14:creationId xmlns:p14="http://schemas.microsoft.com/office/powerpoint/2010/main" val="1398022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87706-0F7C-5B54-6368-8797443BAB0F}"/>
            </a:ext>
          </a:extLst>
        </p:cNvPr>
        <p:cNvGrpSpPr/>
        <p:nvPr/>
      </p:nvGrpSpPr>
      <p:grpSpPr>
        <a:xfrm>
          <a:off x="0" y="0"/>
          <a:ext cx="0" cy="0"/>
          <a:chOff x="0" y="0"/>
          <a:chExt cx="0" cy="0"/>
        </a:xfrm>
      </p:grpSpPr>
      <p:sp>
        <p:nvSpPr>
          <p:cNvPr id="2" name="Zástupný symbol pro datum 4">
            <a:extLst>
              <a:ext uri="{FF2B5EF4-FFF2-40B4-BE49-F238E27FC236}">
                <a16:creationId xmlns:a16="http://schemas.microsoft.com/office/drawing/2014/main" id="{22AB35AC-848E-176D-7B8D-A7DFB629CF62}"/>
              </a:ext>
            </a:extLst>
          </p:cNvPr>
          <p:cNvSpPr txBox="1">
            <a:spLocks/>
          </p:cNvSpPr>
          <p:nvPr/>
        </p:nvSpPr>
        <p:spPr>
          <a:xfrm>
            <a:off x="8976320" y="6021288"/>
            <a:ext cx="2649537" cy="379950"/>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F9EB51-071C-49A6-BCF4-1B42A935EA1A}" type="datetime1">
              <a:rPr lang="cs-CZ" smtClean="0">
                <a:solidFill>
                  <a:schemeClr val="bg1"/>
                </a:solidFill>
              </a:rPr>
              <a:pPr/>
              <a:t>11.02.2026</a:t>
            </a:fld>
            <a:endParaRPr lang="cs-CZ" dirty="0">
              <a:solidFill>
                <a:schemeClr val="bg1"/>
              </a:solidFill>
            </a:endParaRPr>
          </a:p>
        </p:txBody>
      </p:sp>
      <p:sp>
        <p:nvSpPr>
          <p:cNvPr id="8" name="TextovéPole 7">
            <a:extLst>
              <a:ext uri="{FF2B5EF4-FFF2-40B4-BE49-F238E27FC236}">
                <a16:creationId xmlns:a16="http://schemas.microsoft.com/office/drawing/2014/main" id="{F9CD9F93-7A27-7E04-3C47-38DA58B2E77E}"/>
              </a:ext>
            </a:extLst>
          </p:cNvPr>
          <p:cNvSpPr txBox="1"/>
          <p:nvPr/>
        </p:nvSpPr>
        <p:spPr>
          <a:xfrm>
            <a:off x="502920" y="655195"/>
            <a:ext cx="10903634" cy="369332"/>
          </a:xfrm>
          <a:prstGeom prst="rect">
            <a:avLst/>
          </a:prstGeom>
          <a:noFill/>
        </p:spPr>
        <p:txBody>
          <a:bodyPr wrap="square" rtlCol="0">
            <a:spAutoFit/>
          </a:bodyPr>
          <a:lstStyle/>
          <a:p>
            <a:r>
              <a:rPr lang="cs-CZ" b="1" dirty="0">
                <a:solidFill>
                  <a:srgbClr val="0F5969"/>
                </a:solidFill>
                <a:latin typeface="Poppins" panose="00000500000000000000" pitchFamily="2" charset="-18"/>
                <a:cs typeface="Poppins" panose="00000500000000000000" pitchFamily="2" charset="-18"/>
              </a:rPr>
              <a:t>A jak je to se stavem? Fokus na úvěry nefinančním podnikům</a:t>
            </a:r>
            <a:endParaRPr lang="cs-CZ" b="1" dirty="0">
              <a:solidFill>
                <a:srgbClr val="FF0000"/>
              </a:solidFill>
              <a:latin typeface="Poppins" panose="00000500000000000000" pitchFamily="2" charset="-18"/>
              <a:cs typeface="Poppins" panose="00000500000000000000" pitchFamily="2" charset="-18"/>
            </a:endParaRPr>
          </a:p>
        </p:txBody>
      </p:sp>
      <p:sp>
        <p:nvSpPr>
          <p:cNvPr id="12" name="Zástupný symbol pro datum 4">
            <a:extLst>
              <a:ext uri="{FF2B5EF4-FFF2-40B4-BE49-F238E27FC236}">
                <a16:creationId xmlns:a16="http://schemas.microsoft.com/office/drawing/2014/main" id="{1142F842-9C11-0C64-A835-283754C927C6}"/>
              </a:ext>
            </a:extLst>
          </p:cNvPr>
          <p:cNvSpPr txBox="1">
            <a:spLocks/>
          </p:cNvSpPr>
          <p:nvPr/>
        </p:nvSpPr>
        <p:spPr>
          <a:xfrm>
            <a:off x="6562315" y="6144013"/>
            <a:ext cx="5015917" cy="283242"/>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solidFill>
                  <a:srgbClr val="1F576B"/>
                </a:solidFill>
              </a:rPr>
              <a:t>Zdroj: ČNB, ČBA</a:t>
            </a:r>
          </a:p>
        </p:txBody>
      </p:sp>
      <p:pic>
        <p:nvPicPr>
          <p:cNvPr id="5" name="Picture 4">
            <a:extLst>
              <a:ext uri="{FF2B5EF4-FFF2-40B4-BE49-F238E27FC236}">
                <a16:creationId xmlns:a16="http://schemas.microsoft.com/office/drawing/2014/main" id="{F47CA7EC-5734-C011-FF13-7497C978BE0E}"/>
              </a:ext>
            </a:extLst>
          </p:cNvPr>
          <p:cNvPicPr>
            <a:picLocks noChangeAspect="1"/>
          </p:cNvPicPr>
          <p:nvPr/>
        </p:nvPicPr>
        <p:blipFill>
          <a:blip r:embed="rId3"/>
          <a:stretch>
            <a:fillRect/>
          </a:stretch>
        </p:blipFill>
        <p:spPr>
          <a:xfrm>
            <a:off x="638564" y="1605909"/>
            <a:ext cx="5316173" cy="3505504"/>
          </a:xfrm>
          <a:prstGeom prst="rect">
            <a:avLst/>
          </a:prstGeom>
        </p:spPr>
      </p:pic>
      <p:pic>
        <p:nvPicPr>
          <p:cNvPr id="6" name="Picture 5">
            <a:extLst>
              <a:ext uri="{FF2B5EF4-FFF2-40B4-BE49-F238E27FC236}">
                <a16:creationId xmlns:a16="http://schemas.microsoft.com/office/drawing/2014/main" id="{8DE33757-F738-FE28-1E54-10DC8ED7E66E}"/>
              </a:ext>
            </a:extLst>
          </p:cNvPr>
          <p:cNvPicPr>
            <a:picLocks noChangeAspect="1"/>
          </p:cNvPicPr>
          <p:nvPr/>
        </p:nvPicPr>
        <p:blipFill>
          <a:blip r:embed="rId4"/>
          <a:stretch>
            <a:fillRect/>
          </a:stretch>
        </p:blipFill>
        <p:spPr>
          <a:xfrm>
            <a:off x="6262059" y="1605909"/>
            <a:ext cx="5316173" cy="3505504"/>
          </a:xfrm>
          <a:prstGeom prst="rect">
            <a:avLst/>
          </a:prstGeom>
        </p:spPr>
      </p:pic>
    </p:spTree>
    <p:extLst>
      <p:ext uri="{BB962C8B-B14F-4D97-AF65-F5344CB8AC3E}">
        <p14:creationId xmlns:p14="http://schemas.microsoft.com/office/powerpoint/2010/main" val="2026490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794D3-6198-FD87-A543-117F4881E1FF}"/>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88F6D8D7-946A-CC25-EE85-F7DDD661ECC9}"/>
              </a:ext>
            </a:extLst>
          </p:cNvPr>
          <p:cNvSpPr>
            <a:spLocks noGrp="1"/>
          </p:cNvSpPr>
          <p:nvPr>
            <p:ph type="title"/>
          </p:nvPr>
        </p:nvSpPr>
        <p:spPr>
          <a:xfrm>
            <a:off x="642682" y="562066"/>
            <a:ext cx="11230486" cy="534873"/>
          </a:xfrm>
        </p:spPr>
        <p:txBody>
          <a:bodyPr>
            <a:normAutofit/>
          </a:bodyPr>
          <a:lstStyle/>
          <a:p>
            <a:r>
              <a:rPr lang="cs-CZ" dirty="0"/>
              <a:t>MEZINÁRODNÍ SROVNÁNÍ</a:t>
            </a:r>
          </a:p>
        </p:txBody>
      </p:sp>
      <p:sp>
        <p:nvSpPr>
          <p:cNvPr id="12" name="Nadpis 3">
            <a:extLst>
              <a:ext uri="{FF2B5EF4-FFF2-40B4-BE49-F238E27FC236}">
                <a16:creationId xmlns:a16="http://schemas.microsoft.com/office/drawing/2014/main" id="{D2CE9F95-324B-ACD6-DB22-D188218F5E6B}"/>
              </a:ext>
            </a:extLst>
          </p:cNvPr>
          <p:cNvSpPr txBox="1">
            <a:spLocks/>
          </p:cNvSpPr>
          <p:nvPr/>
        </p:nvSpPr>
        <p:spPr>
          <a:xfrm>
            <a:off x="677274" y="829502"/>
            <a:ext cx="11161302" cy="160571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200" b="1" kern="1200" spc="150" baseline="0">
                <a:solidFill>
                  <a:schemeClr val="bg1"/>
                </a:solidFill>
                <a:latin typeface="Arial" panose="020B0604020202020204" pitchFamily="34" charset="0"/>
                <a:ea typeface="+mj-ea"/>
                <a:cs typeface="+mj-cs"/>
              </a:defRPr>
            </a:lvl1pPr>
          </a:lstStyle>
          <a:p>
            <a:pPr marL="342900" indent="-342900">
              <a:spcAft>
                <a:spcPts val="1200"/>
              </a:spcAft>
              <a:buFontTx/>
              <a:buChar char="-"/>
            </a:pPr>
            <a:r>
              <a:rPr lang="cs-CZ" sz="2000" b="0" dirty="0">
                <a:latin typeface="Poppins" panose="00000500000000000000" pitchFamily="2" charset="-18"/>
                <a:cs typeface="Poppins" panose="00000500000000000000" pitchFamily="2" charset="-18"/>
              </a:rPr>
              <a:t>solidní a rezistentní trajektorie růstu české ekonomiky</a:t>
            </a:r>
          </a:p>
          <a:p>
            <a:pPr marL="342900" indent="-342900">
              <a:spcAft>
                <a:spcPts val="1200"/>
              </a:spcAft>
              <a:buFontTx/>
              <a:buChar char="-"/>
            </a:pPr>
            <a:r>
              <a:rPr lang="cs-CZ" sz="2000" b="0" dirty="0">
                <a:latin typeface="Poppins" panose="00000500000000000000" pitchFamily="2" charset="-18"/>
                <a:cs typeface="Poppins" panose="00000500000000000000" pitchFamily="2" charset="-18"/>
              </a:rPr>
              <a:t>nižší inflace a fiskální deficit než ve většině regionu</a:t>
            </a:r>
          </a:p>
        </p:txBody>
      </p:sp>
      <p:sp>
        <p:nvSpPr>
          <p:cNvPr id="13" name="Zástupný symbol pro datum 4">
            <a:extLst>
              <a:ext uri="{FF2B5EF4-FFF2-40B4-BE49-F238E27FC236}">
                <a16:creationId xmlns:a16="http://schemas.microsoft.com/office/drawing/2014/main" id="{13E67351-0CAF-772B-3D6F-82DC5D13D67B}"/>
              </a:ext>
            </a:extLst>
          </p:cNvPr>
          <p:cNvSpPr txBox="1">
            <a:spLocks/>
          </p:cNvSpPr>
          <p:nvPr/>
        </p:nvSpPr>
        <p:spPr>
          <a:xfrm>
            <a:off x="5486830" y="6209713"/>
            <a:ext cx="5872719" cy="283242"/>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solidFill>
                  <a:schemeClr val="bg1"/>
                </a:solidFill>
              </a:rPr>
              <a:t>Pramen: </a:t>
            </a:r>
            <a:r>
              <a:rPr lang="cs-CZ" sz="1400" dirty="0" err="1">
                <a:solidFill>
                  <a:schemeClr val="bg1"/>
                </a:solidFill>
              </a:rPr>
              <a:t>Macrobond</a:t>
            </a:r>
            <a:r>
              <a:rPr lang="cs-CZ" sz="1400" dirty="0">
                <a:solidFill>
                  <a:schemeClr val="bg1"/>
                </a:solidFill>
              </a:rPr>
              <a:t>, Consensus </a:t>
            </a:r>
            <a:r>
              <a:rPr lang="cs-CZ" sz="1400" dirty="0" err="1">
                <a:solidFill>
                  <a:schemeClr val="bg1"/>
                </a:solidFill>
              </a:rPr>
              <a:t>Economics,Prognóza</a:t>
            </a:r>
            <a:r>
              <a:rPr lang="cs-CZ" sz="1400" dirty="0">
                <a:solidFill>
                  <a:schemeClr val="bg1"/>
                </a:solidFill>
              </a:rPr>
              <a:t> ČBA </a:t>
            </a:r>
          </a:p>
        </p:txBody>
      </p:sp>
      <p:pic>
        <p:nvPicPr>
          <p:cNvPr id="2" name="Picture 1">
            <a:extLst>
              <a:ext uri="{FF2B5EF4-FFF2-40B4-BE49-F238E27FC236}">
                <a16:creationId xmlns:a16="http://schemas.microsoft.com/office/drawing/2014/main" id="{710610F8-0A9A-8B78-B240-C90790D678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1914" y="2768278"/>
            <a:ext cx="4948113" cy="3325132"/>
          </a:xfrm>
          <a:prstGeom prst="rect">
            <a:avLst/>
          </a:prstGeom>
          <a:noFill/>
        </p:spPr>
      </p:pic>
      <p:pic>
        <p:nvPicPr>
          <p:cNvPr id="6" name="Picture 5">
            <a:extLst>
              <a:ext uri="{FF2B5EF4-FFF2-40B4-BE49-F238E27FC236}">
                <a16:creationId xmlns:a16="http://schemas.microsoft.com/office/drawing/2014/main" id="{22A337CB-89D5-0FC7-2DE9-A95EACC7D9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39864" y="2768278"/>
            <a:ext cx="4948113" cy="3340339"/>
          </a:xfrm>
          <a:prstGeom prst="rect">
            <a:avLst/>
          </a:prstGeom>
          <a:noFill/>
        </p:spPr>
      </p:pic>
    </p:spTree>
    <p:extLst>
      <p:ext uri="{BB962C8B-B14F-4D97-AF65-F5344CB8AC3E}">
        <p14:creationId xmlns:p14="http://schemas.microsoft.com/office/powerpoint/2010/main" val="2325871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6921EFC-2D1F-488F-889E-88124CCD7820}"/>
              </a:ext>
            </a:extLst>
          </p:cNvPr>
          <p:cNvSpPr>
            <a:spLocks noGrp="1"/>
          </p:cNvSpPr>
          <p:nvPr>
            <p:ph type="title"/>
          </p:nvPr>
        </p:nvSpPr>
        <p:spPr>
          <a:xfrm>
            <a:off x="623632" y="562066"/>
            <a:ext cx="11230486" cy="534873"/>
          </a:xfrm>
        </p:spPr>
        <p:txBody>
          <a:bodyPr>
            <a:normAutofit/>
          </a:bodyPr>
          <a:lstStyle/>
          <a:p>
            <a:r>
              <a:rPr lang="cs-CZ" dirty="0"/>
              <a:t>POSTŘEHY Z PROGNÓZY</a:t>
            </a:r>
          </a:p>
        </p:txBody>
      </p:sp>
      <p:pic>
        <p:nvPicPr>
          <p:cNvPr id="8" name="Obrázek 21">
            <a:extLst>
              <a:ext uri="{FF2B5EF4-FFF2-40B4-BE49-F238E27FC236}">
                <a16:creationId xmlns:a16="http://schemas.microsoft.com/office/drawing/2014/main" id="{1C9ABA30-A383-0E77-27AF-FAFCB8D2708E}"/>
              </a:ext>
            </a:extLst>
          </p:cNvPr>
          <p:cNvPicPr>
            <a:picLocks noChangeAspect="1"/>
          </p:cNvPicPr>
          <p:nvPr/>
        </p:nvPicPr>
        <p:blipFill>
          <a:blip r:embed="rId3"/>
          <a:srcRect l="8971" t="5208" r="11274" b="8093"/>
          <a:stretch/>
        </p:blipFill>
        <p:spPr>
          <a:xfrm>
            <a:off x="1224513" y="2961776"/>
            <a:ext cx="1299091" cy="1318029"/>
          </a:xfrm>
          <a:prstGeom prst="rect">
            <a:avLst/>
          </a:prstGeom>
        </p:spPr>
      </p:pic>
      <p:sp>
        <p:nvSpPr>
          <p:cNvPr id="15" name="Textové pole 1">
            <a:extLst>
              <a:ext uri="{FF2B5EF4-FFF2-40B4-BE49-F238E27FC236}">
                <a16:creationId xmlns:a16="http://schemas.microsoft.com/office/drawing/2014/main" id="{5B2C004D-D370-41D5-487F-10EE91E962BE}"/>
              </a:ext>
            </a:extLst>
          </p:cNvPr>
          <p:cNvSpPr txBox="1">
            <a:spLocks noChangeArrowheads="1"/>
          </p:cNvSpPr>
          <p:nvPr/>
        </p:nvSpPr>
        <p:spPr bwMode="auto">
          <a:xfrm>
            <a:off x="2869487" y="1328547"/>
            <a:ext cx="8598161" cy="131667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hangingPunct="0">
              <a:buNone/>
            </a:pPr>
            <a:r>
              <a:rPr lang="cs-CZ" sz="1600" b="1" dirty="0">
                <a:effectLst/>
                <a:latin typeface="Calibri" panose="020F0502020204030204" pitchFamily="34" charset="0"/>
                <a:ea typeface="Times New Roman" panose="02020603050405020304" pitchFamily="18" charset="0"/>
                <a:cs typeface="Times New Roman" panose="02020603050405020304" pitchFamily="18" charset="0"/>
              </a:rPr>
              <a:t>Jan </a:t>
            </a:r>
            <a:r>
              <a:rPr lang="cs-CZ" sz="1600" b="1" dirty="0" err="1">
                <a:effectLst/>
                <a:latin typeface="Calibri" panose="020F0502020204030204" pitchFamily="34" charset="0"/>
                <a:ea typeface="Times New Roman" panose="02020603050405020304" pitchFamily="18" charset="0"/>
                <a:cs typeface="Times New Roman" panose="02020603050405020304" pitchFamily="18" charset="0"/>
              </a:rPr>
              <a:t>Vejmělek</a:t>
            </a:r>
            <a:r>
              <a:rPr lang="cs-CZ" sz="1600" b="1" dirty="0">
                <a:effectLst/>
                <a:latin typeface="Calibri" panose="020F0502020204030204" pitchFamily="34" charset="0"/>
                <a:ea typeface="Times New Roman" panose="02020603050405020304" pitchFamily="18" charset="0"/>
                <a:cs typeface="Times New Roman" panose="02020603050405020304" pitchFamily="18" charset="0"/>
              </a:rPr>
              <a:t>, hl</a:t>
            </a:r>
            <a:r>
              <a:rPr lang="pt-BR" sz="1600" b="1" dirty="0">
                <a:effectLst/>
                <a:latin typeface="Calibri" panose="020F0502020204030204" pitchFamily="34" charset="0"/>
                <a:ea typeface="Times New Roman" panose="02020603050405020304" pitchFamily="18" charset="0"/>
                <a:cs typeface="Times New Roman" panose="02020603050405020304" pitchFamily="18" charset="0"/>
              </a:rPr>
              <a:t>avní ekonom</a:t>
            </a:r>
            <a:r>
              <a:rPr lang="cs-CZ" sz="1600" b="1" dirty="0">
                <a:effectLst/>
                <a:latin typeface="Calibri" panose="020F0502020204030204" pitchFamily="34" charset="0"/>
                <a:ea typeface="Times New Roman" panose="02020603050405020304" pitchFamily="18" charset="0"/>
                <a:cs typeface="Times New Roman" panose="02020603050405020304" pitchFamily="18" charset="0"/>
              </a:rPr>
              <a:t> Komerční banky</a:t>
            </a:r>
            <a:r>
              <a:rPr lang="pt-BR" sz="16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cs-CZ" sz="16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hangingPunct="0">
              <a:buNone/>
            </a:pPr>
            <a:r>
              <a:rPr lang="cs-CZ" sz="1600" i="1" dirty="0">
                <a:effectLst/>
                <a:latin typeface="Calibri" panose="020F0502020204030204" pitchFamily="34" charset="0"/>
                <a:ea typeface="Times New Roman" panose="02020603050405020304" pitchFamily="18" charset="0"/>
                <a:cs typeface="Times New Roman" panose="02020603050405020304" pitchFamily="18" charset="0"/>
              </a:rPr>
              <a:t>„Rok 2025 ukázal na odolnost české ekonomiky. Ve světle geopolitických nejistot a přemalovávání mezinárodně obchodních vztahů v souvislosti se zaváděním cel na dovozy do USA rostla vloni ekonomika nejrychleji za poslední tři roky. Spotřeba domácností se vrátila na předpandemickou úroveň, zrovna tak reálné mzdy, investice rostly dále výrazněji nad ni.“</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6" name="Textové pole 6">
            <a:extLst>
              <a:ext uri="{FF2B5EF4-FFF2-40B4-BE49-F238E27FC236}">
                <a16:creationId xmlns:a16="http://schemas.microsoft.com/office/drawing/2014/main" id="{F5ED393E-8325-3061-54A5-046FE60A0229}"/>
              </a:ext>
            </a:extLst>
          </p:cNvPr>
          <p:cNvSpPr txBox="1">
            <a:spLocks noChangeArrowheads="1"/>
          </p:cNvSpPr>
          <p:nvPr/>
        </p:nvSpPr>
        <p:spPr bwMode="auto">
          <a:xfrm>
            <a:off x="2869487" y="4657124"/>
            <a:ext cx="8598161" cy="102466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hangingPunct="0"/>
            <a:r>
              <a:rPr lang="sv-SE" b="1" dirty="0">
                <a:latin typeface="Calibri" panose="020F0502020204030204" pitchFamily="34" charset="0"/>
                <a:cs typeface="Times New Roman" panose="02020603050405020304" pitchFamily="18" charset="0"/>
              </a:rPr>
              <a:t>Pavel Sobíšek</a:t>
            </a:r>
            <a:r>
              <a:rPr lang="cs-CZ" b="1" dirty="0">
                <a:latin typeface="Calibri" panose="020F0502020204030204" pitchFamily="34" charset="0"/>
                <a:cs typeface="Times New Roman" panose="02020603050405020304" pitchFamily="18" charset="0"/>
              </a:rPr>
              <a:t>, h</a:t>
            </a:r>
            <a:r>
              <a:rPr lang="sv-SE" b="1" dirty="0">
                <a:latin typeface="Calibri" panose="020F0502020204030204" pitchFamily="34" charset="0"/>
                <a:cs typeface="Times New Roman" panose="02020603050405020304" pitchFamily="18" charset="0"/>
              </a:rPr>
              <a:t>lavní ekonom</a:t>
            </a:r>
            <a:r>
              <a:rPr lang="cs-CZ" b="1" dirty="0">
                <a:latin typeface="Calibri" panose="020F0502020204030204" pitchFamily="34" charset="0"/>
                <a:cs typeface="Times New Roman" panose="02020603050405020304" pitchFamily="18" charset="0"/>
              </a:rPr>
              <a:t> </a:t>
            </a:r>
            <a:r>
              <a:rPr lang="sv-SE" b="1" dirty="0">
                <a:latin typeface="Calibri" panose="020F0502020204030204" pitchFamily="34" charset="0"/>
                <a:cs typeface="Times New Roman" panose="02020603050405020304" pitchFamily="18" charset="0"/>
              </a:rPr>
              <a:t>UniCredit Bank</a:t>
            </a:r>
            <a:r>
              <a:rPr lang="cs-CZ" b="1" dirty="0">
                <a:latin typeface="Calibri" panose="020F0502020204030204" pitchFamily="34" charset="0"/>
                <a:cs typeface="Times New Roman" panose="02020603050405020304" pitchFamily="18" charset="0"/>
              </a:rPr>
              <a:t>:</a:t>
            </a:r>
          </a:p>
          <a:p>
            <a:pPr algn="just" hangingPunct="0">
              <a:buNone/>
            </a:pPr>
            <a:r>
              <a:rPr lang="cs-CZ" sz="16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„Zhoršení fiskální disciplíny vidíme jako hlavní riziko, které bude ČNB bránit ve snížení úrokových sazeb. Případné posílení koruny je rizikem v opačném směru.“ </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7" name="Textové pole 2">
            <a:extLst>
              <a:ext uri="{FF2B5EF4-FFF2-40B4-BE49-F238E27FC236}">
                <a16:creationId xmlns:a16="http://schemas.microsoft.com/office/drawing/2014/main" id="{FF507CA3-BDA3-42DC-DB33-F78EE9D3D302}"/>
              </a:ext>
            </a:extLst>
          </p:cNvPr>
          <p:cNvSpPr txBox="1">
            <a:spLocks noChangeArrowheads="1"/>
          </p:cNvSpPr>
          <p:nvPr/>
        </p:nvSpPr>
        <p:spPr bwMode="auto">
          <a:xfrm>
            <a:off x="2869488" y="3030247"/>
            <a:ext cx="8598160" cy="14342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hangingPunct="0">
              <a:buNone/>
            </a:pPr>
            <a:r>
              <a:rPr lang="cs-CZ" b="1" dirty="0">
                <a:effectLst/>
                <a:latin typeface="Calibri" panose="020F0502020204030204" pitchFamily="34" charset="0"/>
                <a:ea typeface="Times New Roman" panose="02020603050405020304" pitchFamily="18" charset="0"/>
                <a:cs typeface="Times New Roman" panose="02020603050405020304" pitchFamily="18" charset="0"/>
              </a:rPr>
              <a:t>Jaromír Šindel, hlavní ekonom České bankovní asociace:</a:t>
            </a:r>
            <a:endParaRPr lang="cs-CZ" sz="16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hangingPunct="0"/>
            <a:r>
              <a:rPr lang="cs-CZ" sz="16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„Z pohledu výdajových komponent růstu HDP zůstává klíčovým tahounem spotřeba domácností. Její růst sice nadále očekáváme pod hranicí 3 % ve všech letech prognózy, nicméně představuje mírné pozitivní riziko. To souvisí zejména s očekávaným silnějším růstem disponibilního důchodu domácností, který by měl v roce 2026 převýšit tempo z roku 2025.“</a:t>
            </a:r>
          </a:p>
        </p:txBody>
      </p:sp>
      <p:pic>
        <p:nvPicPr>
          <p:cNvPr id="3" name="Obrázek 14">
            <a:extLst>
              <a:ext uri="{FF2B5EF4-FFF2-40B4-BE49-F238E27FC236}">
                <a16:creationId xmlns:a16="http://schemas.microsoft.com/office/drawing/2014/main" id="{544FE949-439C-CC9C-446D-6C47639798B3}"/>
              </a:ext>
            </a:extLst>
          </p:cNvPr>
          <p:cNvPicPr>
            <a:picLocks noChangeAspect="1"/>
          </p:cNvPicPr>
          <p:nvPr/>
        </p:nvPicPr>
        <p:blipFill>
          <a:blip r:embed="rId4"/>
          <a:srcRect l="967" t="1205" r="1429" b="1704"/>
          <a:stretch/>
        </p:blipFill>
        <p:spPr>
          <a:xfrm>
            <a:off x="1224513" y="4657124"/>
            <a:ext cx="1272119" cy="1307370"/>
          </a:xfrm>
          <a:prstGeom prst="rect">
            <a:avLst/>
          </a:prstGeom>
        </p:spPr>
      </p:pic>
      <p:pic>
        <p:nvPicPr>
          <p:cNvPr id="5" name="Obrázek 16">
            <a:extLst>
              <a:ext uri="{FF2B5EF4-FFF2-40B4-BE49-F238E27FC236}">
                <a16:creationId xmlns:a16="http://schemas.microsoft.com/office/drawing/2014/main" id="{ADF51752-C5A7-9FE8-D39C-BD5E92486E16}"/>
              </a:ext>
            </a:extLst>
          </p:cNvPr>
          <p:cNvPicPr>
            <a:picLocks noChangeAspect="1"/>
          </p:cNvPicPr>
          <p:nvPr/>
        </p:nvPicPr>
        <p:blipFill>
          <a:blip r:embed="rId5"/>
          <a:stretch>
            <a:fillRect/>
          </a:stretch>
        </p:blipFill>
        <p:spPr>
          <a:xfrm>
            <a:off x="1259300" y="1328547"/>
            <a:ext cx="1264304" cy="1316671"/>
          </a:xfrm>
          <a:prstGeom prst="rect">
            <a:avLst/>
          </a:prstGeom>
        </p:spPr>
      </p:pic>
    </p:spTree>
    <p:extLst>
      <p:ext uri="{BB962C8B-B14F-4D97-AF65-F5344CB8AC3E}">
        <p14:creationId xmlns:p14="http://schemas.microsoft.com/office/powerpoint/2010/main" val="2963366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EE472-91D6-0D5E-AD97-618BA6DAAAAA}"/>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0E4D3302-8665-6838-8651-815BA36AEA56}"/>
              </a:ext>
            </a:extLst>
          </p:cNvPr>
          <p:cNvSpPr>
            <a:spLocks noGrp="1"/>
          </p:cNvSpPr>
          <p:nvPr>
            <p:ph type="title"/>
          </p:nvPr>
        </p:nvSpPr>
        <p:spPr>
          <a:xfrm>
            <a:off x="534815" y="2654300"/>
            <a:ext cx="2507928" cy="685800"/>
          </a:xfrm>
        </p:spPr>
        <p:txBody>
          <a:bodyPr>
            <a:normAutofit/>
          </a:bodyPr>
          <a:lstStyle/>
          <a:p>
            <a:pPr algn="ctr"/>
            <a:r>
              <a:rPr lang="cs-CZ" sz="2200" dirty="0">
                <a:solidFill>
                  <a:srgbClr val="0F5969"/>
                </a:solidFill>
                <a:latin typeface="+mj-lt"/>
              </a:rPr>
              <a:t>PROGNÓZA ČBA v číslech</a:t>
            </a:r>
          </a:p>
        </p:txBody>
      </p:sp>
      <p:sp>
        <p:nvSpPr>
          <p:cNvPr id="2" name="Zástupný symbol pro datum 4">
            <a:extLst>
              <a:ext uri="{FF2B5EF4-FFF2-40B4-BE49-F238E27FC236}">
                <a16:creationId xmlns:a16="http://schemas.microsoft.com/office/drawing/2014/main" id="{C122F6E5-372E-BE8B-B5B4-30929CA079A4}"/>
              </a:ext>
            </a:extLst>
          </p:cNvPr>
          <p:cNvSpPr txBox="1">
            <a:spLocks/>
          </p:cNvSpPr>
          <p:nvPr/>
        </p:nvSpPr>
        <p:spPr>
          <a:xfrm>
            <a:off x="8976320" y="6021288"/>
            <a:ext cx="2649537" cy="379950"/>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F9EB51-071C-49A6-BCF4-1B42A935EA1A}" type="datetime1">
              <a:rPr lang="cs-CZ" smtClean="0">
                <a:solidFill>
                  <a:schemeClr val="bg1"/>
                </a:solidFill>
              </a:rPr>
              <a:pPr/>
              <a:t>11.02.2026</a:t>
            </a:fld>
            <a:endParaRPr lang="cs-CZ" dirty="0">
              <a:solidFill>
                <a:schemeClr val="bg1"/>
              </a:solidFill>
            </a:endParaRPr>
          </a:p>
        </p:txBody>
      </p:sp>
      <p:pic>
        <p:nvPicPr>
          <p:cNvPr id="5" name="Picture 4">
            <a:extLst>
              <a:ext uri="{FF2B5EF4-FFF2-40B4-BE49-F238E27FC236}">
                <a16:creationId xmlns:a16="http://schemas.microsoft.com/office/drawing/2014/main" id="{E5F1DC57-1AE7-B9B6-4DE1-5B128D2EDA1A}"/>
              </a:ext>
            </a:extLst>
          </p:cNvPr>
          <p:cNvPicPr>
            <a:picLocks noChangeAspect="1"/>
          </p:cNvPicPr>
          <p:nvPr/>
        </p:nvPicPr>
        <p:blipFill>
          <a:blip r:embed="rId3"/>
          <a:stretch>
            <a:fillRect/>
          </a:stretch>
        </p:blipFill>
        <p:spPr>
          <a:xfrm>
            <a:off x="3543534" y="486395"/>
            <a:ext cx="7249512" cy="6072022"/>
          </a:xfrm>
          <a:prstGeom prst="rect">
            <a:avLst/>
          </a:prstGeom>
        </p:spPr>
      </p:pic>
      <p:sp>
        <p:nvSpPr>
          <p:cNvPr id="7" name="TextBox 6">
            <a:extLst>
              <a:ext uri="{FF2B5EF4-FFF2-40B4-BE49-F238E27FC236}">
                <a16:creationId xmlns:a16="http://schemas.microsoft.com/office/drawing/2014/main" id="{1DBF1E70-8CA2-A9CB-ED2E-F0D40BA03E68}"/>
              </a:ext>
            </a:extLst>
          </p:cNvPr>
          <p:cNvSpPr txBox="1"/>
          <p:nvPr/>
        </p:nvSpPr>
        <p:spPr>
          <a:xfrm>
            <a:off x="4798646" y="6425122"/>
            <a:ext cx="6096000" cy="276999"/>
          </a:xfrm>
          <a:prstGeom prst="rect">
            <a:avLst/>
          </a:prstGeom>
          <a:noFill/>
        </p:spPr>
        <p:txBody>
          <a:bodyPr wrap="square">
            <a:spAutoFit/>
          </a:bodyPr>
          <a:lstStyle/>
          <a:p>
            <a:pPr algn="r" hangingPunct="0">
              <a:spcAft>
                <a:spcPts val="600"/>
              </a:spcAft>
              <a:buNone/>
            </a:pPr>
            <a:r>
              <a:rPr lang="cs-CZ" sz="1200" dirty="0">
                <a:solidFill>
                  <a:srgbClr val="13576B"/>
                </a:solidFill>
                <a:effectLst/>
                <a:latin typeface="Calibri" panose="020F0502020204030204" pitchFamily="34" charset="0"/>
                <a:ea typeface="Times New Roman" panose="02020603050405020304" pitchFamily="18" charset="0"/>
                <a:cs typeface="Times New Roman" panose="02020603050405020304" pitchFamily="18" charset="0"/>
              </a:rPr>
              <a:t>Pramen: Prognóza ČBA, ČSÚ, ČNB, Úřad práce, </a:t>
            </a:r>
            <a:r>
              <a:rPr lang="cs-CZ" sz="1200" dirty="0" err="1">
                <a:solidFill>
                  <a:srgbClr val="13576B"/>
                </a:solidFill>
                <a:effectLst/>
                <a:latin typeface="Calibri" panose="020F0502020204030204" pitchFamily="34" charset="0"/>
                <a:ea typeface="Times New Roman" panose="02020603050405020304" pitchFamily="18" charset="0"/>
                <a:cs typeface="Times New Roman" panose="02020603050405020304" pitchFamily="18" charset="0"/>
              </a:rPr>
              <a:t>Macrobond</a:t>
            </a:r>
            <a:endParaRPr lang="cs-CZ"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6771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a:extLst>
              <a:ext uri="{FF2B5EF4-FFF2-40B4-BE49-F238E27FC236}">
                <a16:creationId xmlns:a16="http://schemas.microsoft.com/office/drawing/2014/main" id="{E84DCEAF-53DC-DA8A-B653-F1B68EDFDC41}"/>
              </a:ext>
            </a:extLst>
          </p:cNvPr>
          <p:cNvSpPr txBox="1">
            <a:spLocks/>
          </p:cNvSpPr>
          <p:nvPr/>
        </p:nvSpPr>
        <p:spPr>
          <a:xfrm>
            <a:off x="510907" y="1898738"/>
            <a:ext cx="11319048" cy="508383"/>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lang="cs-CZ" sz="3200" b="1" kern="1200" spc="150" baseline="0" dirty="0">
                <a:solidFill>
                  <a:schemeClr val="bg1"/>
                </a:solidFill>
                <a:latin typeface="Arial" panose="020B0604020202020204" pitchFamily="34" charset="0"/>
                <a:ea typeface="+mj-ea"/>
                <a:cs typeface="+mj-cs"/>
              </a:defRPr>
            </a:lvl1pPr>
          </a:lstStyle>
          <a:p>
            <a:r>
              <a:rPr lang="cs-CZ" dirty="0"/>
              <a:t>Příští Prognóza ČBA: květen 2026</a:t>
            </a:r>
          </a:p>
        </p:txBody>
      </p:sp>
      <p:pic>
        <p:nvPicPr>
          <p:cNvPr id="4" name="Picture 3">
            <a:extLst>
              <a:ext uri="{FF2B5EF4-FFF2-40B4-BE49-F238E27FC236}">
                <a16:creationId xmlns:a16="http://schemas.microsoft.com/office/drawing/2014/main" id="{0FA7AAB9-6F8D-69D9-20DD-AFE91285A210}"/>
              </a:ext>
            </a:extLst>
          </p:cNvPr>
          <p:cNvPicPr>
            <a:picLocks noChangeAspect="1"/>
          </p:cNvPicPr>
          <p:nvPr/>
        </p:nvPicPr>
        <p:blipFill>
          <a:blip r:embed="rId3"/>
          <a:stretch>
            <a:fillRect/>
          </a:stretch>
        </p:blipFill>
        <p:spPr>
          <a:xfrm>
            <a:off x="1319085" y="2829072"/>
            <a:ext cx="9702692" cy="3503257"/>
          </a:xfrm>
          <a:prstGeom prst="rect">
            <a:avLst/>
          </a:prstGeom>
        </p:spPr>
      </p:pic>
    </p:spTree>
    <p:extLst>
      <p:ext uri="{BB962C8B-B14F-4D97-AF65-F5344CB8AC3E}">
        <p14:creationId xmlns:p14="http://schemas.microsoft.com/office/powerpoint/2010/main" val="1463253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8C9BA-1CAB-737B-C1B0-3190790E4F9E}"/>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B9A5FE62-E86E-288D-4679-342F3D630C7C}"/>
              </a:ext>
            </a:extLst>
          </p:cNvPr>
          <p:cNvSpPr>
            <a:spLocks noGrp="1"/>
          </p:cNvSpPr>
          <p:nvPr>
            <p:ph type="title"/>
          </p:nvPr>
        </p:nvSpPr>
        <p:spPr>
          <a:xfrm>
            <a:off x="514671" y="447667"/>
            <a:ext cx="8605665" cy="533061"/>
          </a:xfrm>
        </p:spPr>
        <p:txBody>
          <a:bodyPr>
            <a:normAutofit/>
          </a:bodyPr>
          <a:lstStyle/>
          <a:p>
            <a:r>
              <a:rPr lang="cs-CZ" dirty="0"/>
              <a:t>MAKROEKONOMICKÁ PROGNÓZA ČBA</a:t>
            </a:r>
          </a:p>
        </p:txBody>
      </p:sp>
      <p:sp>
        <p:nvSpPr>
          <p:cNvPr id="8" name="TextovéPole 7">
            <a:extLst>
              <a:ext uri="{FF2B5EF4-FFF2-40B4-BE49-F238E27FC236}">
                <a16:creationId xmlns:a16="http://schemas.microsoft.com/office/drawing/2014/main" id="{E7853C07-F457-99A9-6D80-691D4209A672}"/>
              </a:ext>
            </a:extLst>
          </p:cNvPr>
          <p:cNvSpPr txBox="1"/>
          <p:nvPr/>
        </p:nvSpPr>
        <p:spPr>
          <a:xfrm>
            <a:off x="1371760" y="4413974"/>
            <a:ext cx="2592288" cy="1016102"/>
          </a:xfrm>
          <a:prstGeom prst="rect">
            <a:avLst/>
          </a:prstGeom>
        </p:spPr>
        <p:txBody>
          <a:bodyPr vert="horz" wrap="none" lIns="0" tIns="0" rIns="0" bIns="0"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rPr>
              <a:t>Helena Horská</a:t>
            </a:r>
            <a:br>
              <a:rPr kumimoji="0" lang="cs-CZ" sz="2000" b="1"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rPr>
            </a:br>
            <a:r>
              <a:rPr lang="cs-CZ" sz="1700" spc="40" dirty="0">
                <a:solidFill>
                  <a:prstClr val="white"/>
                </a:solidFill>
                <a:latin typeface="Poppins" panose="00000500000000000000" pitchFamily="2" charset="-18"/>
                <a:cs typeface="Poppins" panose="00000500000000000000" pitchFamily="2" charset="-18"/>
              </a:rPr>
              <a:t>Hlavní ekonomka</a:t>
            </a:r>
            <a:endParaRPr kumimoji="0" lang="cs-CZ" sz="1700" b="0"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1700" spc="40" dirty="0">
                <a:solidFill>
                  <a:prstClr val="white"/>
                </a:solidFill>
                <a:latin typeface="Poppins" panose="00000500000000000000" pitchFamily="2" charset="-18"/>
                <a:cs typeface="Poppins" panose="00000500000000000000" pitchFamily="2" charset="-18"/>
              </a:rPr>
              <a:t>Raiffeisenbank</a:t>
            </a:r>
            <a:endParaRPr kumimoji="0" lang="cs-CZ" sz="1700" b="0"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endParaRPr>
          </a:p>
        </p:txBody>
      </p:sp>
      <p:sp>
        <p:nvSpPr>
          <p:cNvPr id="13" name="Rectangle 1">
            <a:extLst>
              <a:ext uri="{FF2B5EF4-FFF2-40B4-BE49-F238E27FC236}">
                <a16:creationId xmlns:a16="http://schemas.microsoft.com/office/drawing/2014/main" id="{0F7B8700-EB5E-D2C3-344F-04319627B97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dirty="0"/>
          </a:p>
        </p:txBody>
      </p:sp>
      <p:sp>
        <p:nvSpPr>
          <p:cNvPr id="21" name="TextovéPole 20">
            <a:extLst>
              <a:ext uri="{FF2B5EF4-FFF2-40B4-BE49-F238E27FC236}">
                <a16:creationId xmlns:a16="http://schemas.microsoft.com/office/drawing/2014/main" id="{4738DAA5-9377-98F7-228D-3483BCC5C57A}"/>
              </a:ext>
            </a:extLst>
          </p:cNvPr>
          <p:cNvSpPr txBox="1"/>
          <p:nvPr/>
        </p:nvSpPr>
        <p:spPr>
          <a:xfrm>
            <a:off x="4524110" y="4420760"/>
            <a:ext cx="3118441" cy="1016102"/>
          </a:xfrm>
          <a:prstGeom prst="rect">
            <a:avLst/>
          </a:prstGeom>
        </p:spPr>
        <p:txBody>
          <a:bodyPr vert="horz" wrap="none" lIns="0" tIns="0" rIns="0" bIns="0"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rPr>
              <a:t>Jaromír Šindel</a:t>
            </a:r>
            <a:br>
              <a:rPr kumimoji="0" lang="cs-CZ" sz="2000" b="1"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rPr>
            </a:br>
            <a:r>
              <a:rPr lang="cs-CZ" sz="1700" spc="40" dirty="0">
                <a:solidFill>
                  <a:prstClr val="white"/>
                </a:solidFill>
                <a:latin typeface="Poppins" panose="00000500000000000000" pitchFamily="2" charset="-18"/>
                <a:cs typeface="Poppins" panose="00000500000000000000" pitchFamily="2" charset="-18"/>
              </a:rPr>
              <a:t>Hlavní ekonom</a:t>
            </a:r>
            <a:endParaRPr kumimoji="0" lang="cs-CZ" sz="1700" b="0"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s-CZ" sz="1700" spc="40" dirty="0">
                <a:solidFill>
                  <a:prstClr val="white"/>
                </a:solidFill>
                <a:latin typeface="Poppins" panose="00000500000000000000" pitchFamily="2" charset="-18"/>
                <a:cs typeface="Poppins" panose="00000500000000000000" pitchFamily="2" charset="-18"/>
              </a:rPr>
              <a:t>Česká bankovní asociace</a:t>
            </a:r>
            <a:endParaRPr kumimoji="0" lang="cs-CZ" sz="1700" b="0"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endParaRPr>
          </a:p>
        </p:txBody>
      </p:sp>
      <p:pic>
        <p:nvPicPr>
          <p:cNvPr id="22" name="Obrázek 21">
            <a:extLst>
              <a:ext uri="{FF2B5EF4-FFF2-40B4-BE49-F238E27FC236}">
                <a16:creationId xmlns:a16="http://schemas.microsoft.com/office/drawing/2014/main" id="{F443E1F7-C1DA-C2C2-1C90-E3804401E2F2}"/>
              </a:ext>
            </a:extLst>
          </p:cNvPr>
          <p:cNvPicPr>
            <a:picLocks noChangeAspect="1"/>
          </p:cNvPicPr>
          <p:nvPr/>
        </p:nvPicPr>
        <p:blipFill>
          <a:blip r:embed="rId3"/>
          <a:srcRect l="8971" t="5208" r="11274" b="8093"/>
          <a:stretch/>
        </p:blipFill>
        <p:spPr>
          <a:xfrm>
            <a:off x="4697881" y="1341228"/>
            <a:ext cx="2768936" cy="2809300"/>
          </a:xfrm>
          <a:prstGeom prst="rect">
            <a:avLst/>
          </a:prstGeom>
        </p:spPr>
      </p:pic>
      <p:sp>
        <p:nvSpPr>
          <p:cNvPr id="2" name="Rectangle: Rounded Corners 1">
            <a:extLst>
              <a:ext uri="{FF2B5EF4-FFF2-40B4-BE49-F238E27FC236}">
                <a16:creationId xmlns:a16="http://schemas.microsoft.com/office/drawing/2014/main" id="{82EB0DC7-B58B-0CD0-EE52-E0983FD43946}"/>
              </a:ext>
            </a:extLst>
          </p:cNvPr>
          <p:cNvSpPr/>
          <p:nvPr/>
        </p:nvSpPr>
        <p:spPr>
          <a:xfrm>
            <a:off x="1377405" y="1381182"/>
            <a:ext cx="2592282" cy="2701415"/>
          </a:xfrm>
          <a:prstGeom prst="roundRect">
            <a:avLst/>
          </a:prstGeom>
          <a:blipFill>
            <a:blip r:embed="rId4"/>
            <a:stretch>
              <a:fillRect/>
            </a:stretch>
          </a:blip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10">
            <a:extLst>
              <a:ext uri="{FF2B5EF4-FFF2-40B4-BE49-F238E27FC236}">
                <a16:creationId xmlns:a16="http://schemas.microsoft.com/office/drawing/2014/main" id="{EACC0125-93EF-FADB-6430-BFAF9D143866}"/>
              </a:ext>
            </a:extLst>
          </p:cNvPr>
          <p:cNvPicPr>
            <a:picLocks noChangeAspect="1"/>
          </p:cNvPicPr>
          <p:nvPr/>
        </p:nvPicPr>
        <p:blipFill>
          <a:blip r:embed="rId5"/>
          <a:srcRect l="2291" t="1362" r="1351" b="1967"/>
          <a:stretch/>
        </p:blipFill>
        <p:spPr>
          <a:xfrm>
            <a:off x="8156982" y="1357361"/>
            <a:ext cx="2730658" cy="2793538"/>
          </a:xfrm>
          <a:prstGeom prst="rect">
            <a:avLst/>
          </a:prstGeom>
        </p:spPr>
      </p:pic>
      <p:sp>
        <p:nvSpPr>
          <p:cNvPr id="6" name="TextovéPole 7">
            <a:extLst>
              <a:ext uri="{FF2B5EF4-FFF2-40B4-BE49-F238E27FC236}">
                <a16:creationId xmlns:a16="http://schemas.microsoft.com/office/drawing/2014/main" id="{040F34CF-CF96-D931-DCBB-1699DF89B975}"/>
              </a:ext>
            </a:extLst>
          </p:cNvPr>
          <p:cNvSpPr txBox="1"/>
          <p:nvPr/>
        </p:nvSpPr>
        <p:spPr>
          <a:xfrm>
            <a:off x="8220945" y="4417363"/>
            <a:ext cx="2602733" cy="1008482"/>
          </a:xfrm>
          <a:prstGeom prst="rect">
            <a:avLst/>
          </a:prstGeom>
        </p:spPr>
        <p:txBody>
          <a:bodyPr vert="horz" wrap="square" lIns="0" tIns="0" rIns="0" bIns="0"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rPr>
              <a:t>Petr Gapko</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sz="1700" spc="40" dirty="0">
                <a:solidFill>
                  <a:prstClr val="white"/>
                </a:solidFill>
                <a:latin typeface="Poppins" panose="00000500000000000000" pitchFamily="2" charset="-18"/>
                <a:cs typeface="Poppins" panose="00000500000000000000" pitchFamily="2" charset="-18"/>
              </a:rPr>
              <a:t>Hlavní ekonom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700"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rPr>
              <a:t>MONETA Money Bank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i="0" u="none" strike="noStrike" kern="1200" cap="none" spc="40" normalizeH="0" baseline="0" noProof="0" dirty="0">
              <a:ln>
                <a:noFill/>
              </a:ln>
              <a:solidFill>
                <a:prstClr val="white"/>
              </a:solidFill>
              <a:effectLst/>
              <a:uLnTx/>
              <a:uFillTx/>
              <a:latin typeface="Poppins" panose="00000500000000000000" pitchFamily="2" charset="-18"/>
              <a:cs typeface="Poppins" panose="00000500000000000000" pitchFamily="2" charset="-18"/>
            </a:endParaRPr>
          </a:p>
        </p:txBody>
      </p:sp>
      <p:grpSp>
        <p:nvGrpSpPr>
          <p:cNvPr id="7" name="Group 6">
            <a:extLst>
              <a:ext uri="{FF2B5EF4-FFF2-40B4-BE49-F238E27FC236}">
                <a16:creationId xmlns:a16="http://schemas.microsoft.com/office/drawing/2014/main" id="{B72E18B6-E3FD-AEAE-E6A7-B9DB9C1FC5D1}"/>
              </a:ext>
            </a:extLst>
          </p:cNvPr>
          <p:cNvGrpSpPr/>
          <p:nvPr/>
        </p:nvGrpSpPr>
        <p:grpSpPr>
          <a:xfrm>
            <a:off x="7159897" y="5877272"/>
            <a:ext cx="4609752" cy="715439"/>
            <a:chOff x="7159897" y="5877272"/>
            <a:chExt cx="4609752" cy="715439"/>
          </a:xfrm>
        </p:grpSpPr>
        <p:sp>
          <p:nvSpPr>
            <p:cNvPr id="9" name="Nadpis 3">
              <a:extLst>
                <a:ext uri="{FF2B5EF4-FFF2-40B4-BE49-F238E27FC236}">
                  <a16:creationId xmlns:a16="http://schemas.microsoft.com/office/drawing/2014/main" id="{BCC7C462-565D-A56B-72CB-6E0AF76E0540}"/>
                </a:ext>
              </a:extLst>
            </p:cNvPr>
            <p:cNvSpPr txBox="1">
              <a:spLocks/>
            </p:cNvSpPr>
            <p:nvPr/>
          </p:nvSpPr>
          <p:spPr>
            <a:xfrm>
              <a:off x="7466817" y="5877272"/>
              <a:ext cx="4302832" cy="533061"/>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200" b="1" kern="1200" spc="150" baseline="0">
                  <a:solidFill>
                    <a:schemeClr val="bg1"/>
                  </a:solidFill>
                  <a:latin typeface="Arial" panose="020B0604020202020204" pitchFamily="34" charset="0"/>
                  <a:ea typeface="+mj-ea"/>
                  <a:cs typeface="+mj-cs"/>
                </a:defRPr>
              </a:lvl1pPr>
            </a:lstStyle>
            <a:p>
              <a:pPr algn="r"/>
              <a:r>
                <a:rPr lang="cs-CZ" sz="2000" b="0" dirty="0"/>
                <a:t>10:00, středa 20. května 2026</a:t>
              </a:r>
            </a:p>
          </p:txBody>
        </p:sp>
        <p:pic>
          <p:nvPicPr>
            <p:cNvPr id="10" name="Graphic 9" descr="Daily calendar with solid fill">
              <a:extLst>
                <a:ext uri="{FF2B5EF4-FFF2-40B4-BE49-F238E27FC236}">
                  <a16:creationId xmlns:a16="http://schemas.microsoft.com/office/drawing/2014/main" id="{A727340B-10AA-561B-41A1-9A7BF29A0F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9897" y="5978872"/>
              <a:ext cx="613839" cy="613839"/>
            </a:xfrm>
            <a:prstGeom prst="rect">
              <a:avLst/>
            </a:prstGeom>
          </p:spPr>
        </p:pic>
      </p:grpSp>
    </p:spTree>
    <p:extLst>
      <p:ext uri="{BB962C8B-B14F-4D97-AF65-F5344CB8AC3E}">
        <p14:creationId xmlns:p14="http://schemas.microsoft.com/office/powerpoint/2010/main" val="3975509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5F9E4-C6C8-B90E-1AAD-F95FB5B16ECC}"/>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205C6381-A9C0-BCBC-20D8-8EF39F6E0BF3}"/>
              </a:ext>
            </a:extLst>
          </p:cNvPr>
          <p:cNvSpPr>
            <a:spLocks noGrp="1"/>
          </p:cNvSpPr>
          <p:nvPr>
            <p:ph type="title"/>
          </p:nvPr>
        </p:nvSpPr>
        <p:spPr>
          <a:xfrm>
            <a:off x="623632" y="562066"/>
            <a:ext cx="11230486" cy="534873"/>
          </a:xfrm>
        </p:spPr>
        <p:txBody>
          <a:bodyPr>
            <a:normAutofit/>
          </a:bodyPr>
          <a:lstStyle/>
          <a:p>
            <a:r>
              <a:rPr lang="cs-CZ" dirty="0"/>
              <a:t>ČBA Monitor: Data …</a:t>
            </a:r>
          </a:p>
        </p:txBody>
      </p:sp>
      <p:pic>
        <p:nvPicPr>
          <p:cNvPr id="5" name="Picture 4">
            <a:extLst>
              <a:ext uri="{FF2B5EF4-FFF2-40B4-BE49-F238E27FC236}">
                <a16:creationId xmlns:a16="http://schemas.microsoft.com/office/drawing/2014/main" id="{ED13536B-C248-122E-058A-047D541154D8}"/>
              </a:ext>
            </a:extLst>
          </p:cNvPr>
          <p:cNvPicPr>
            <a:picLocks noChangeAspect="1"/>
          </p:cNvPicPr>
          <p:nvPr/>
        </p:nvPicPr>
        <p:blipFill>
          <a:blip r:embed="rId3"/>
          <a:stretch>
            <a:fillRect/>
          </a:stretch>
        </p:blipFill>
        <p:spPr>
          <a:xfrm>
            <a:off x="474208" y="1164920"/>
            <a:ext cx="3668989" cy="4528159"/>
          </a:xfrm>
          <a:prstGeom prst="rect">
            <a:avLst/>
          </a:prstGeom>
        </p:spPr>
      </p:pic>
      <p:pic>
        <p:nvPicPr>
          <p:cNvPr id="7" name="Picture 6">
            <a:extLst>
              <a:ext uri="{FF2B5EF4-FFF2-40B4-BE49-F238E27FC236}">
                <a16:creationId xmlns:a16="http://schemas.microsoft.com/office/drawing/2014/main" id="{EACA8EBA-B2D6-D607-7591-75051EF5D343}"/>
              </a:ext>
            </a:extLst>
          </p:cNvPr>
          <p:cNvPicPr>
            <a:picLocks noChangeAspect="1"/>
          </p:cNvPicPr>
          <p:nvPr/>
        </p:nvPicPr>
        <p:blipFill>
          <a:blip r:embed="rId4"/>
          <a:stretch>
            <a:fillRect/>
          </a:stretch>
        </p:blipFill>
        <p:spPr>
          <a:xfrm>
            <a:off x="2376350" y="1973945"/>
            <a:ext cx="3862525" cy="4583429"/>
          </a:xfrm>
          <a:prstGeom prst="rect">
            <a:avLst/>
          </a:prstGeom>
        </p:spPr>
      </p:pic>
      <p:pic>
        <p:nvPicPr>
          <p:cNvPr id="9" name="Picture 8">
            <a:extLst>
              <a:ext uri="{FF2B5EF4-FFF2-40B4-BE49-F238E27FC236}">
                <a16:creationId xmlns:a16="http://schemas.microsoft.com/office/drawing/2014/main" id="{F038575A-0737-2133-8640-B34B93839455}"/>
              </a:ext>
            </a:extLst>
          </p:cNvPr>
          <p:cNvPicPr>
            <a:picLocks noChangeAspect="1"/>
          </p:cNvPicPr>
          <p:nvPr/>
        </p:nvPicPr>
        <p:blipFill>
          <a:blip r:embed="rId5"/>
          <a:stretch>
            <a:fillRect/>
          </a:stretch>
        </p:blipFill>
        <p:spPr>
          <a:xfrm>
            <a:off x="5765634" y="119519"/>
            <a:ext cx="4566342" cy="3818057"/>
          </a:xfrm>
          <a:prstGeom prst="rect">
            <a:avLst/>
          </a:prstGeom>
        </p:spPr>
      </p:pic>
      <p:pic>
        <p:nvPicPr>
          <p:cNvPr id="11" name="Picture 10">
            <a:extLst>
              <a:ext uri="{FF2B5EF4-FFF2-40B4-BE49-F238E27FC236}">
                <a16:creationId xmlns:a16="http://schemas.microsoft.com/office/drawing/2014/main" id="{610A6562-0EFB-B204-A3BF-4398E8C227F1}"/>
              </a:ext>
            </a:extLst>
          </p:cNvPr>
          <p:cNvPicPr>
            <a:picLocks noChangeAspect="1"/>
          </p:cNvPicPr>
          <p:nvPr/>
        </p:nvPicPr>
        <p:blipFill>
          <a:blip r:embed="rId6"/>
          <a:stretch>
            <a:fillRect/>
          </a:stretch>
        </p:blipFill>
        <p:spPr>
          <a:xfrm>
            <a:off x="4307612" y="3037040"/>
            <a:ext cx="4123998" cy="3701441"/>
          </a:xfrm>
          <a:prstGeom prst="rect">
            <a:avLst/>
          </a:prstGeom>
        </p:spPr>
      </p:pic>
      <p:pic>
        <p:nvPicPr>
          <p:cNvPr id="13" name="Picture 12">
            <a:extLst>
              <a:ext uri="{FF2B5EF4-FFF2-40B4-BE49-F238E27FC236}">
                <a16:creationId xmlns:a16="http://schemas.microsoft.com/office/drawing/2014/main" id="{2BF865EE-13FB-460A-6A01-ED92FE3303C9}"/>
              </a:ext>
            </a:extLst>
          </p:cNvPr>
          <p:cNvPicPr>
            <a:picLocks noChangeAspect="1"/>
          </p:cNvPicPr>
          <p:nvPr/>
        </p:nvPicPr>
        <p:blipFill>
          <a:blip r:embed="rId7"/>
          <a:stretch>
            <a:fillRect/>
          </a:stretch>
        </p:blipFill>
        <p:spPr>
          <a:xfrm>
            <a:off x="7805752" y="1612030"/>
            <a:ext cx="3862525" cy="4686179"/>
          </a:xfrm>
          <a:prstGeom prst="rect">
            <a:avLst/>
          </a:prstGeom>
        </p:spPr>
      </p:pic>
    </p:spTree>
    <p:extLst>
      <p:ext uri="{BB962C8B-B14F-4D97-AF65-F5344CB8AC3E}">
        <p14:creationId xmlns:p14="http://schemas.microsoft.com/office/powerpoint/2010/main" val="3329080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D8C7E-9753-7963-C68B-BD4C1F95137B}"/>
            </a:ext>
          </a:extLst>
        </p:cNvPr>
        <p:cNvGrpSpPr/>
        <p:nvPr/>
      </p:nvGrpSpPr>
      <p:grpSpPr>
        <a:xfrm>
          <a:off x="0" y="0"/>
          <a:ext cx="0" cy="0"/>
          <a:chOff x="0" y="0"/>
          <a:chExt cx="0" cy="0"/>
        </a:xfrm>
      </p:grpSpPr>
      <p:sp>
        <p:nvSpPr>
          <p:cNvPr id="4" name="Nadpis 3">
            <a:extLst>
              <a:ext uri="{FF2B5EF4-FFF2-40B4-BE49-F238E27FC236}">
                <a16:creationId xmlns:a16="http://schemas.microsoft.com/office/drawing/2014/main" id="{28ECB73E-D3F1-A629-4BE5-7284F87A6DF2}"/>
              </a:ext>
            </a:extLst>
          </p:cNvPr>
          <p:cNvSpPr>
            <a:spLocks noGrp="1"/>
          </p:cNvSpPr>
          <p:nvPr>
            <p:ph type="title"/>
          </p:nvPr>
        </p:nvSpPr>
        <p:spPr>
          <a:xfrm>
            <a:off x="623632" y="562066"/>
            <a:ext cx="11230486" cy="534873"/>
          </a:xfrm>
        </p:spPr>
        <p:txBody>
          <a:bodyPr>
            <a:normAutofit/>
          </a:bodyPr>
          <a:lstStyle/>
          <a:p>
            <a:r>
              <a:rPr lang="cs-CZ" dirty="0"/>
              <a:t>… a analýzy … </a:t>
            </a:r>
          </a:p>
        </p:txBody>
      </p:sp>
      <p:pic>
        <p:nvPicPr>
          <p:cNvPr id="8" name="Picture 7">
            <a:extLst>
              <a:ext uri="{FF2B5EF4-FFF2-40B4-BE49-F238E27FC236}">
                <a16:creationId xmlns:a16="http://schemas.microsoft.com/office/drawing/2014/main" id="{A32DCE7D-E43B-E48E-8F57-411B5B7FD6B8}"/>
              </a:ext>
            </a:extLst>
          </p:cNvPr>
          <p:cNvPicPr>
            <a:picLocks noChangeAspect="1"/>
          </p:cNvPicPr>
          <p:nvPr/>
        </p:nvPicPr>
        <p:blipFill>
          <a:blip r:embed="rId3"/>
          <a:stretch>
            <a:fillRect/>
          </a:stretch>
        </p:blipFill>
        <p:spPr>
          <a:xfrm>
            <a:off x="8471300" y="413545"/>
            <a:ext cx="3034734" cy="5770393"/>
          </a:xfrm>
          <a:prstGeom prst="rect">
            <a:avLst/>
          </a:prstGeom>
        </p:spPr>
      </p:pic>
      <p:pic>
        <p:nvPicPr>
          <p:cNvPr id="5" name="Picture 4">
            <a:extLst>
              <a:ext uri="{FF2B5EF4-FFF2-40B4-BE49-F238E27FC236}">
                <a16:creationId xmlns:a16="http://schemas.microsoft.com/office/drawing/2014/main" id="{6DB979D4-6EAF-0216-CB09-108EECAE6A5E}"/>
              </a:ext>
            </a:extLst>
          </p:cNvPr>
          <p:cNvPicPr>
            <a:picLocks noChangeAspect="1"/>
          </p:cNvPicPr>
          <p:nvPr/>
        </p:nvPicPr>
        <p:blipFill>
          <a:blip r:embed="rId4"/>
          <a:stretch>
            <a:fillRect/>
          </a:stretch>
        </p:blipFill>
        <p:spPr>
          <a:xfrm>
            <a:off x="1327917" y="1245460"/>
            <a:ext cx="2956184" cy="4628072"/>
          </a:xfrm>
          <a:prstGeom prst="rect">
            <a:avLst/>
          </a:prstGeom>
        </p:spPr>
      </p:pic>
      <p:pic>
        <p:nvPicPr>
          <p:cNvPr id="9" name="Picture 8">
            <a:extLst>
              <a:ext uri="{FF2B5EF4-FFF2-40B4-BE49-F238E27FC236}">
                <a16:creationId xmlns:a16="http://schemas.microsoft.com/office/drawing/2014/main" id="{15861B9E-3A39-5F71-4CF3-E2FC01BB7B7B}"/>
              </a:ext>
            </a:extLst>
          </p:cNvPr>
          <p:cNvPicPr>
            <a:picLocks noChangeAspect="1"/>
          </p:cNvPicPr>
          <p:nvPr/>
        </p:nvPicPr>
        <p:blipFill>
          <a:blip r:embed="rId5"/>
          <a:stretch>
            <a:fillRect/>
          </a:stretch>
        </p:blipFill>
        <p:spPr>
          <a:xfrm>
            <a:off x="4579627" y="280048"/>
            <a:ext cx="3596147" cy="6037385"/>
          </a:xfrm>
          <a:prstGeom prst="rect">
            <a:avLst/>
          </a:prstGeom>
        </p:spPr>
      </p:pic>
    </p:spTree>
    <p:extLst>
      <p:ext uri="{BB962C8B-B14F-4D97-AF65-F5344CB8AC3E}">
        <p14:creationId xmlns:p14="http://schemas.microsoft.com/office/powerpoint/2010/main" val="586530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6921EFC-2D1F-488F-889E-88124CCD7820}"/>
              </a:ext>
            </a:extLst>
          </p:cNvPr>
          <p:cNvSpPr>
            <a:spLocks noGrp="1"/>
          </p:cNvSpPr>
          <p:nvPr>
            <p:ph type="title"/>
          </p:nvPr>
        </p:nvSpPr>
        <p:spPr>
          <a:xfrm>
            <a:off x="604582" y="543997"/>
            <a:ext cx="4243643" cy="499357"/>
          </a:xfrm>
        </p:spPr>
        <p:txBody>
          <a:bodyPr>
            <a:normAutofit/>
          </a:bodyPr>
          <a:lstStyle/>
          <a:p>
            <a:r>
              <a:rPr lang="cs-CZ" dirty="0"/>
              <a:t>ÚVODNÍ SLOVO</a:t>
            </a:r>
            <a:endParaRPr lang="cs-CZ" dirty="0">
              <a:solidFill>
                <a:srgbClr val="FF0000"/>
              </a:solidFill>
            </a:endParaRPr>
          </a:p>
        </p:txBody>
      </p:sp>
      <p:sp>
        <p:nvSpPr>
          <p:cNvPr id="5" name="Nadpis 3">
            <a:extLst>
              <a:ext uri="{FF2B5EF4-FFF2-40B4-BE49-F238E27FC236}">
                <a16:creationId xmlns:a16="http://schemas.microsoft.com/office/drawing/2014/main" id="{C0CD2F1D-1753-0A62-D8EB-194D38DA0DB8}"/>
              </a:ext>
            </a:extLst>
          </p:cNvPr>
          <p:cNvSpPr txBox="1">
            <a:spLocks/>
          </p:cNvSpPr>
          <p:nvPr/>
        </p:nvSpPr>
        <p:spPr>
          <a:xfrm>
            <a:off x="757860" y="1465384"/>
            <a:ext cx="11021802" cy="359429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200" b="1" kern="1200" spc="150" baseline="0">
                <a:solidFill>
                  <a:schemeClr val="bg1"/>
                </a:solidFill>
                <a:latin typeface="Arial" panose="020B0604020202020204" pitchFamily="34" charset="0"/>
                <a:ea typeface="+mj-ea"/>
                <a:cs typeface="+mj-cs"/>
              </a:defRPr>
            </a:lvl1pPr>
          </a:lstStyle>
          <a:p>
            <a:pPr marL="342900" indent="-342900">
              <a:lnSpc>
                <a:spcPct val="170000"/>
              </a:lnSpc>
              <a:buFontTx/>
              <a:buChar char="-"/>
            </a:pPr>
            <a:r>
              <a:rPr lang="cs-CZ" sz="2300" dirty="0">
                <a:latin typeface="Poppins" panose="00000500000000000000" pitchFamily="2" charset="-18"/>
                <a:cs typeface="Poppins" panose="00000500000000000000" pitchFamily="2" charset="-18"/>
              </a:rPr>
              <a:t>Výhled na růst se ustálil na 2,6 % v letech 2026–2027</a:t>
            </a:r>
          </a:p>
          <a:p>
            <a:pPr marL="342900" indent="-342900">
              <a:lnSpc>
                <a:spcPct val="170000"/>
              </a:lnSpc>
              <a:buFontTx/>
              <a:buChar char="-"/>
            </a:pPr>
            <a:r>
              <a:rPr lang="cs-CZ" sz="2300" dirty="0">
                <a:latin typeface="Poppins" panose="00000500000000000000" pitchFamily="2" charset="-18"/>
                <a:cs typeface="Poppins" panose="00000500000000000000" pitchFamily="2" charset="-18"/>
              </a:rPr>
              <a:t>Nízký růst cen v roce 2026, návrat inflace blíže cíli</a:t>
            </a:r>
          </a:p>
          <a:p>
            <a:pPr marL="342900" indent="-342900">
              <a:lnSpc>
                <a:spcPct val="170000"/>
              </a:lnSpc>
              <a:buFontTx/>
              <a:buChar char="-"/>
            </a:pPr>
            <a:r>
              <a:rPr lang="cs-CZ" sz="2300" dirty="0">
                <a:latin typeface="Poppins" panose="00000500000000000000" pitchFamily="2" charset="-18"/>
                <a:cs typeface="Poppins" panose="00000500000000000000" pitchFamily="2" charset="-18"/>
              </a:rPr>
              <a:t>Vyvážený růst napříč výdajovými složkami</a:t>
            </a:r>
          </a:p>
          <a:p>
            <a:pPr marL="342900" indent="-342900">
              <a:lnSpc>
                <a:spcPct val="170000"/>
              </a:lnSpc>
              <a:buFontTx/>
              <a:buChar char="-"/>
            </a:pPr>
            <a:r>
              <a:rPr lang="cs-CZ" sz="2300" b="0" dirty="0">
                <a:latin typeface="Poppins" panose="00000500000000000000" pitchFamily="2" charset="-18"/>
                <a:cs typeface="Poppins" panose="00000500000000000000" pitchFamily="2" charset="-18"/>
              </a:rPr>
              <a:t>Rizika: </a:t>
            </a:r>
            <a:r>
              <a:rPr lang="cs-CZ" sz="2400" b="0" dirty="0">
                <a:solidFill>
                  <a:schemeClr val="bg1"/>
                </a:solidFill>
                <a:latin typeface="Poppins" panose="00000500000000000000" pitchFamily="2" charset="-18"/>
                <a:cs typeface="Poppins" panose="00000500000000000000" pitchFamily="2" charset="-18"/>
              </a:rPr>
              <a:t>spotřeba domácností vs. investiční aktivit</a:t>
            </a:r>
            <a:r>
              <a:rPr lang="cs-CZ" sz="2400" b="0" dirty="0">
                <a:latin typeface="Poppins" panose="00000500000000000000" pitchFamily="2" charset="-18"/>
                <a:cs typeface="Poppins" panose="00000500000000000000" pitchFamily="2" charset="-18"/>
              </a:rPr>
              <a:t>a</a:t>
            </a:r>
            <a:endParaRPr lang="cs-CZ" sz="2400" b="0" dirty="0">
              <a:solidFill>
                <a:schemeClr val="bg1"/>
              </a:solidFill>
              <a:latin typeface="Poppins" panose="00000500000000000000" pitchFamily="2" charset="-18"/>
              <a:cs typeface="Poppins" panose="00000500000000000000" pitchFamily="2" charset="-18"/>
            </a:endParaRPr>
          </a:p>
          <a:p>
            <a:pPr marL="342900" lvl="1" indent="-342900">
              <a:lnSpc>
                <a:spcPct val="170000"/>
              </a:lnSpc>
              <a:spcBef>
                <a:spcPct val="0"/>
              </a:spcBef>
              <a:buFontTx/>
              <a:buChar char="-"/>
            </a:pPr>
            <a:r>
              <a:rPr lang="cs-CZ" sz="2400" dirty="0">
                <a:solidFill>
                  <a:schemeClr val="bg1"/>
                </a:solidFill>
                <a:latin typeface="Poppins" panose="00000500000000000000" pitchFamily="2" charset="-18"/>
                <a:cs typeface="Poppins" panose="00000500000000000000" pitchFamily="2" charset="-18"/>
              </a:rPr>
              <a:t>Rozdílný výhled pro konečnou fázi měnově politického cyklu</a:t>
            </a:r>
          </a:p>
          <a:p>
            <a:pPr marL="342900" lvl="1" indent="-342900">
              <a:lnSpc>
                <a:spcPct val="170000"/>
              </a:lnSpc>
              <a:spcBef>
                <a:spcPct val="0"/>
              </a:spcBef>
              <a:buFontTx/>
              <a:buChar char="-"/>
            </a:pPr>
            <a:r>
              <a:rPr lang="cs-CZ" sz="2400" dirty="0">
                <a:solidFill>
                  <a:schemeClr val="bg1"/>
                </a:solidFill>
                <a:latin typeface="Poppins" panose="00000500000000000000" pitchFamily="2" charset="-18"/>
                <a:cs typeface="Poppins" panose="00000500000000000000" pitchFamily="2" charset="-18"/>
              </a:rPr>
              <a:t>Výraznější fiskální impuls</a:t>
            </a:r>
          </a:p>
        </p:txBody>
      </p:sp>
    </p:spTree>
    <p:extLst>
      <p:ext uri="{BB962C8B-B14F-4D97-AF65-F5344CB8AC3E}">
        <p14:creationId xmlns:p14="http://schemas.microsoft.com/office/powerpoint/2010/main" val="1816284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18D6E-6894-4D9E-BC6E-01A357A27D10}"/>
            </a:ext>
          </a:extLst>
        </p:cNvPr>
        <p:cNvGrpSpPr/>
        <p:nvPr/>
      </p:nvGrpSpPr>
      <p:grpSpPr>
        <a:xfrm>
          <a:off x="0" y="0"/>
          <a:ext cx="0" cy="0"/>
          <a:chOff x="0" y="0"/>
          <a:chExt cx="0" cy="0"/>
        </a:xfrm>
      </p:grpSpPr>
      <p:sp>
        <p:nvSpPr>
          <p:cNvPr id="3" name="TextovéPole 2">
            <a:extLst>
              <a:ext uri="{FF2B5EF4-FFF2-40B4-BE49-F238E27FC236}">
                <a16:creationId xmlns:a16="http://schemas.microsoft.com/office/drawing/2014/main" id="{830EE16F-4403-F4D1-3E3E-4760541BCFBC}"/>
              </a:ext>
            </a:extLst>
          </p:cNvPr>
          <p:cNvSpPr txBox="1"/>
          <p:nvPr/>
        </p:nvSpPr>
        <p:spPr>
          <a:xfrm>
            <a:off x="406400" y="604633"/>
            <a:ext cx="5731653" cy="400110"/>
          </a:xfrm>
          <a:prstGeom prst="rect">
            <a:avLst/>
          </a:prstGeom>
          <a:noFill/>
        </p:spPr>
        <p:txBody>
          <a:bodyPr wrap="square" rtlCol="0">
            <a:spAutoFit/>
          </a:bodyPr>
          <a:lstStyle/>
          <a:p>
            <a:r>
              <a:rPr lang="cs-CZ" sz="2000" b="1" dirty="0">
                <a:solidFill>
                  <a:srgbClr val="0F5969"/>
                </a:solidFill>
                <a:latin typeface="Poppins" panose="00000500000000000000" pitchFamily="2" charset="-18"/>
                <a:cs typeface="Poppins" panose="00000500000000000000" pitchFamily="2" charset="-18"/>
              </a:rPr>
              <a:t>Rozdílné cenové pnutí</a:t>
            </a:r>
          </a:p>
        </p:txBody>
      </p:sp>
      <p:sp>
        <p:nvSpPr>
          <p:cNvPr id="4" name="TextovéPole 2">
            <a:extLst>
              <a:ext uri="{FF2B5EF4-FFF2-40B4-BE49-F238E27FC236}">
                <a16:creationId xmlns:a16="http://schemas.microsoft.com/office/drawing/2014/main" id="{523C557C-B297-7527-15DF-F6F969B40CBD}"/>
              </a:ext>
            </a:extLst>
          </p:cNvPr>
          <p:cNvSpPr txBox="1"/>
          <p:nvPr/>
        </p:nvSpPr>
        <p:spPr>
          <a:xfrm>
            <a:off x="6233612" y="604633"/>
            <a:ext cx="5731652" cy="400110"/>
          </a:xfrm>
          <a:prstGeom prst="rect">
            <a:avLst/>
          </a:prstGeom>
          <a:noFill/>
        </p:spPr>
        <p:txBody>
          <a:bodyPr wrap="square" rtlCol="0">
            <a:spAutoFit/>
          </a:bodyPr>
          <a:lstStyle/>
          <a:p>
            <a:r>
              <a:rPr lang="cs-CZ" sz="2000" b="1" dirty="0">
                <a:solidFill>
                  <a:srgbClr val="0F5969"/>
                </a:solidFill>
                <a:latin typeface="Poppins" panose="00000500000000000000" pitchFamily="2" charset="-18"/>
                <a:cs typeface="Poppins" panose="00000500000000000000" pitchFamily="2" charset="-18"/>
              </a:rPr>
              <a:t>Volatilita úrokových sazeb</a:t>
            </a:r>
          </a:p>
        </p:txBody>
      </p:sp>
      <p:sp>
        <p:nvSpPr>
          <p:cNvPr id="5" name="Zástupný symbol pro datum 4">
            <a:extLst>
              <a:ext uri="{FF2B5EF4-FFF2-40B4-BE49-F238E27FC236}">
                <a16:creationId xmlns:a16="http://schemas.microsoft.com/office/drawing/2014/main" id="{F9B1031A-212A-0745-F858-70832874ACA2}"/>
              </a:ext>
            </a:extLst>
          </p:cNvPr>
          <p:cNvSpPr txBox="1">
            <a:spLocks/>
          </p:cNvSpPr>
          <p:nvPr/>
        </p:nvSpPr>
        <p:spPr>
          <a:xfrm>
            <a:off x="9128720" y="6173688"/>
            <a:ext cx="2649537" cy="379950"/>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F9EB51-071C-49A6-BCF4-1B42A935EA1A}" type="datetime1">
              <a:rPr lang="cs-CZ" smtClean="0">
                <a:solidFill>
                  <a:schemeClr val="bg1"/>
                </a:solidFill>
              </a:rPr>
              <a:pPr/>
              <a:t>11.02.2026</a:t>
            </a:fld>
            <a:endParaRPr lang="cs-CZ" dirty="0">
              <a:solidFill>
                <a:schemeClr val="bg1"/>
              </a:solidFill>
            </a:endParaRPr>
          </a:p>
        </p:txBody>
      </p:sp>
      <p:pic>
        <p:nvPicPr>
          <p:cNvPr id="7" name="Picture 6">
            <a:extLst>
              <a:ext uri="{FF2B5EF4-FFF2-40B4-BE49-F238E27FC236}">
                <a16:creationId xmlns:a16="http://schemas.microsoft.com/office/drawing/2014/main" id="{DF7FFCD6-1B78-7A39-0855-E52814C59F27}"/>
              </a:ext>
            </a:extLst>
          </p:cNvPr>
          <p:cNvPicPr>
            <a:picLocks noChangeAspect="1"/>
          </p:cNvPicPr>
          <p:nvPr/>
        </p:nvPicPr>
        <p:blipFill>
          <a:blip r:embed="rId3"/>
          <a:stretch>
            <a:fillRect/>
          </a:stretch>
        </p:blipFill>
        <p:spPr>
          <a:xfrm>
            <a:off x="587467" y="1512316"/>
            <a:ext cx="5550586" cy="4251368"/>
          </a:xfrm>
          <a:prstGeom prst="rect">
            <a:avLst/>
          </a:prstGeom>
        </p:spPr>
      </p:pic>
      <p:pic>
        <p:nvPicPr>
          <p:cNvPr id="8" name="Picture 7">
            <a:extLst>
              <a:ext uri="{FF2B5EF4-FFF2-40B4-BE49-F238E27FC236}">
                <a16:creationId xmlns:a16="http://schemas.microsoft.com/office/drawing/2014/main" id="{9D9110A1-F977-E8F2-34A9-0B06605B9479}"/>
              </a:ext>
            </a:extLst>
          </p:cNvPr>
          <p:cNvPicPr>
            <a:picLocks noChangeAspect="1"/>
          </p:cNvPicPr>
          <p:nvPr/>
        </p:nvPicPr>
        <p:blipFill>
          <a:blip r:embed="rId4"/>
          <a:stretch>
            <a:fillRect/>
          </a:stretch>
        </p:blipFill>
        <p:spPr>
          <a:xfrm>
            <a:off x="6293661" y="1400751"/>
            <a:ext cx="5440680" cy="4376928"/>
          </a:xfrm>
          <a:prstGeom prst="rect">
            <a:avLst/>
          </a:prstGeom>
        </p:spPr>
      </p:pic>
    </p:spTree>
    <p:extLst>
      <p:ext uri="{BB962C8B-B14F-4D97-AF65-F5344CB8AC3E}">
        <p14:creationId xmlns:p14="http://schemas.microsoft.com/office/powerpoint/2010/main" val="59239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6921EFC-2D1F-488F-889E-88124CCD7820}"/>
              </a:ext>
            </a:extLst>
          </p:cNvPr>
          <p:cNvSpPr>
            <a:spLocks noGrp="1"/>
          </p:cNvSpPr>
          <p:nvPr>
            <p:ph type="title"/>
          </p:nvPr>
        </p:nvSpPr>
        <p:spPr>
          <a:xfrm>
            <a:off x="604582" y="543212"/>
            <a:ext cx="11230486" cy="534873"/>
          </a:xfrm>
        </p:spPr>
        <p:txBody>
          <a:bodyPr>
            <a:normAutofit/>
          </a:bodyPr>
          <a:lstStyle/>
          <a:p>
            <a:r>
              <a:rPr lang="cs-CZ" dirty="0"/>
              <a:t>PROGNÓZY RŮSTU REÁLNÉHO HDP ČR</a:t>
            </a:r>
          </a:p>
        </p:txBody>
      </p:sp>
      <p:sp>
        <p:nvSpPr>
          <p:cNvPr id="2" name="Nadpis 3">
            <a:extLst>
              <a:ext uri="{FF2B5EF4-FFF2-40B4-BE49-F238E27FC236}">
                <a16:creationId xmlns:a16="http://schemas.microsoft.com/office/drawing/2014/main" id="{7D21B2B1-83CB-4BCF-AF99-A0FAF84EE530}"/>
              </a:ext>
            </a:extLst>
          </p:cNvPr>
          <p:cNvSpPr txBox="1">
            <a:spLocks/>
          </p:cNvSpPr>
          <p:nvPr/>
        </p:nvSpPr>
        <p:spPr>
          <a:xfrm>
            <a:off x="614107" y="1258888"/>
            <a:ext cx="10968293" cy="1103312"/>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200" b="1" kern="1200" spc="150" baseline="0">
                <a:solidFill>
                  <a:schemeClr val="bg1"/>
                </a:solidFill>
                <a:latin typeface="Arial" panose="020B0604020202020204" pitchFamily="34" charset="0"/>
                <a:ea typeface="+mj-ea"/>
                <a:cs typeface="+mj-cs"/>
              </a:defRPr>
            </a:lvl1pPr>
          </a:lstStyle>
          <a:p>
            <a:pPr>
              <a:lnSpc>
                <a:spcPct val="170000"/>
              </a:lnSpc>
            </a:pPr>
            <a:endParaRPr lang="cs-CZ" dirty="0"/>
          </a:p>
        </p:txBody>
      </p:sp>
      <p:sp>
        <p:nvSpPr>
          <p:cNvPr id="14" name="Nadpis 3">
            <a:extLst>
              <a:ext uri="{FF2B5EF4-FFF2-40B4-BE49-F238E27FC236}">
                <a16:creationId xmlns:a16="http://schemas.microsoft.com/office/drawing/2014/main" id="{9C250995-7CAB-6A04-BA97-2464F3AA0333}"/>
              </a:ext>
            </a:extLst>
          </p:cNvPr>
          <p:cNvSpPr txBox="1">
            <a:spLocks/>
          </p:cNvSpPr>
          <p:nvPr/>
        </p:nvSpPr>
        <p:spPr>
          <a:xfrm>
            <a:off x="604582" y="1325303"/>
            <a:ext cx="11230486" cy="1690852"/>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200" b="1" kern="1200" spc="150" baseline="0">
                <a:solidFill>
                  <a:schemeClr val="bg1"/>
                </a:solidFill>
                <a:latin typeface="Arial" panose="020B0604020202020204" pitchFamily="34" charset="0"/>
                <a:ea typeface="+mj-ea"/>
                <a:cs typeface="+mj-cs"/>
              </a:defRPr>
            </a:lvl1pPr>
          </a:lstStyle>
          <a:p>
            <a:pPr marL="342900" indent="-342900">
              <a:lnSpc>
                <a:spcPct val="170000"/>
              </a:lnSpc>
              <a:buFontTx/>
              <a:buChar char="-"/>
            </a:pPr>
            <a:r>
              <a:rPr lang="cs-CZ" sz="2300" dirty="0">
                <a:latin typeface="Poppins" panose="00000500000000000000" pitchFamily="2" charset="-18"/>
                <a:cs typeface="Poppins" panose="00000500000000000000" pitchFamily="2" charset="-18"/>
              </a:rPr>
              <a:t>V roce 2026 vyhlížíme stabilní růst reálného HDP o 2,6 % po silnějším 2,5% zlepšení v roce 2025.</a:t>
            </a:r>
          </a:p>
          <a:p>
            <a:pPr marL="342900" indent="-342900">
              <a:lnSpc>
                <a:spcPct val="170000"/>
              </a:lnSpc>
              <a:buFontTx/>
              <a:buChar char="-"/>
            </a:pPr>
            <a:r>
              <a:rPr lang="cs-CZ" sz="2300" dirty="0">
                <a:latin typeface="Poppins" panose="00000500000000000000" pitchFamily="2" charset="-18"/>
                <a:cs typeface="Poppins" panose="00000500000000000000" pitchFamily="2" charset="-18"/>
              </a:rPr>
              <a:t>Výhled pro rok 2027 zůstává beze změny na úrovni 2,6 %.</a:t>
            </a:r>
          </a:p>
        </p:txBody>
      </p:sp>
      <p:pic>
        <p:nvPicPr>
          <p:cNvPr id="3" name="Picture 2">
            <a:extLst>
              <a:ext uri="{FF2B5EF4-FFF2-40B4-BE49-F238E27FC236}">
                <a16:creationId xmlns:a16="http://schemas.microsoft.com/office/drawing/2014/main" id="{8C00679E-43DB-DF16-97AF-884152999D07}"/>
              </a:ext>
            </a:extLst>
          </p:cNvPr>
          <p:cNvPicPr>
            <a:picLocks noChangeAspect="1"/>
          </p:cNvPicPr>
          <p:nvPr/>
        </p:nvPicPr>
        <p:blipFill>
          <a:blip r:embed="rId3"/>
          <a:stretch>
            <a:fillRect/>
          </a:stretch>
        </p:blipFill>
        <p:spPr>
          <a:xfrm>
            <a:off x="2590267" y="3465512"/>
            <a:ext cx="7482062" cy="3392488"/>
          </a:xfrm>
          <a:prstGeom prst="rect">
            <a:avLst/>
          </a:prstGeom>
        </p:spPr>
      </p:pic>
    </p:spTree>
    <p:extLst>
      <p:ext uri="{BB962C8B-B14F-4D97-AF65-F5344CB8AC3E}">
        <p14:creationId xmlns:p14="http://schemas.microsoft.com/office/powerpoint/2010/main" val="3555429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301F882-2DAA-2407-D201-5813963D9E51}"/>
              </a:ext>
            </a:extLst>
          </p:cNvPr>
          <p:cNvGraphicFramePr>
            <a:graphicFrameLocks noGrp="1"/>
          </p:cNvGraphicFramePr>
          <p:nvPr>
            <p:extLst>
              <p:ext uri="{D42A27DB-BD31-4B8C-83A1-F6EECF244321}">
                <p14:modId xmlns:p14="http://schemas.microsoft.com/office/powerpoint/2010/main" val="2414275553"/>
              </p:ext>
            </p:extLst>
          </p:nvPr>
        </p:nvGraphicFramePr>
        <p:xfrm>
          <a:off x="5759116" y="1737620"/>
          <a:ext cx="6031827" cy="3382760"/>
        </p:xfrm>
        <a:graphic>
          <a:graphicData uri="http://schemas.openxmlformats.org/drawingml/2006/table">
            <a:tbl>
              <a:tblPr/>
              <a:tblGrid>
                <a:gridCol w="3184015">
                  <a:extLst>
                    <a:ext uri="{9D8B030D-6E8A-4147-A177-3AD203B41FA5}">
                      <a16:colId xmlns:a16="http://schemas.microsoft.com/office/drawing/2014/main" val="2645158123"/>
                    </a:ext>
                  </a:extLst>
                </a:gridCol>
                <a:gridCol w="711953">
                  <a:extLst>
                    <a:ext uri="{9D8B030D-6E8A-4147-A177-3AD203B41FA5}">
                      <a16:colId xmlns:a16="http://schemas.microsoft.com/office/drawing/2014/main" val="2959943351"/>
                    </a:ext>
                  </a:extLst>
                </a:gridCol>
                <a:gridCol w="711953">
                  <a:extLst>
                    <a:ext uri="{9D8B030D-6E8A-4147-A177-3AD203B41FA5}">
                      <a16:colId xmlns:a16="http://schemas.microsoft.com/office/drawing/2014/main" val="3491832527"/>
                    </a:ext>
                  </a:extLst>
                </a:gridCol>
                <a:gridCol w="711953">
                  <a:extLst>
                    <a:ext uri="{9D8B030D-6E8A-4147-A177-3AD203B41FA5}">
                      <a16:colId xmlns:a16="http://schemas.microsoft.com/office/drawing/2014/main" val="3153830355"/>
                    </a:ext>
                  </a:extLst>
                </a:gridCol>
                <a:gridCol w="711953">
                  <a:extLst>
                    <a:ext uri="{9D8B030D-6E8A-4147-A177-3AD203B41FA5}">
                      <a16:colId xmlns:a16="http://schemas.microsoft.com/office/drawing/2014/main" val="1947397485"/>
                    </a:ext>
                  </a:extLst>
                </a:gridCol>
              </a:tblGrid>
              <a:tr h="707792">
                <a:tc>
                  <a:txBody>
                    <a:bodyPr/>
                    <a:lstStyle/>
                    <a:p>
                      <a:pPr algn="l" fontAlgn="ctr">
                        <a:buNone/>
                      </a:pPr>
                      <a:r>
                        <a:rPr lang="cs-CZ" sz="2000" b="1" i="0" u="none" strike="noStrike" dirty="0">
                          <a:solidFill>
                            <a:srgbClr val="FFFFFF"/>
                          </a:solidFill>
                          <a:effectLst/>
                          <a:latin typeface="Calibri Light" panose="020F0302020204030204" pitchFamily="34" charset="0"/>
                        </a:rPr>
                        <a:t>Ukazatel, meziročně</a:t>
                      </a:r>
                    </a:p>
                  </a:txBody>
                  <a:tcPr marL="0" marR="0" marT="0" marB="0" anchor="ctr">
                    <a:lnL>
                      <a:noFill/>
                    </a:lnL>
                    <a:lnR w="12700" cap="flat" cmpd="sng" algn="ctr">
                      <a:solidFill>
                        <a:srgbClr val="FFFFFF"/>
                      </a:solidFill>
                      <a:prstDash val="solid"/>
                      <a:round/>
                      <a:headEnd type="none" w="med" len="med"/>
                      <a:tailEnd type="none" w="med" len="med"/>
                    </a:lnR>
                    <a:lnT>
                      <a:noFill/>
                    </a:lnT>
                    <a:lnB>
                      <a:noFill/>
                    </a:lnB>
                    <a:solidFill>
                      <a:srgbClr val="13576B"/>
                    </a:solidFill>
                  </a:tcPr>
                </a:tc>
                <a:tc>
                  <a:txBody>
                    <a:bodyPr/>
                    <a:lstStyle/>
                    <a:p>
                      <a:pPr algn="ctr" fontAlgn="ctr">
                        <a:buNone/>
                      </a:pPr>
                      <a:r>
                        <a:rPr lang="cs-CZ" sz="1800" b="1" i="0" u="none" strike="noStrike">
                          <a:solidFill>
                            <a:srgbClr val="FFFFFF"/>
                          </a:solidFill>
                          <a:effectLst/>
                          <a:latin typeface="Calibri Light" panose="020F0302020204030204" pitchFamily="34" charset="0"/>
                        </a:rPr>
                        <a:t>2024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13576B"/>
                    </a:solidFill>
                  </a:tcPr>
                </a:tc>
                <a:tc>
                  <a:txBody>
                    <a:bodyPr/>
                    <a:lstStyle/>
                    <a:p>
                      <a:pPr algn="ctr" fontAlgn="ctr">
                        <a:buNone/>
                      </a:pPr>
                      <a:r>
                        <a:rPr lang="cs-CZ" sz="1800" b="1" i="0" u="none" strike="noStrike" dirty="0">
                          <a:solidFill>
                            <a:srgbClr val="FFFFFF"/>
                          </a:solidFill>
                          <a:effectLst/>
                          <a:latin typeface="Calibri Light" panose="020F0302020204030204" pitchFamily="34" charset="0"/>
                        </a:rPr>
                        <a:t>2025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13576B"/>
                    </a:solidFill>
                  </a:tcPr>
                </a:tc>
                <a:tc>
                  <a:txBody>
                    <a:bodyPr/>
                    <a:lstStyle/>
                    <a:p>
                      <a:pPr algn="ctr" fontAlgn="ctr">
                        <a:buNone/>
                      </a:pPr>
                      <a:r>
                        <a:rPr lang="cs-CZ" sz="1800" b="1" i="0" u="none" strike="noStrike">
                          <a:solidFill>
                            <a:srgbClr val="FFFFFF"/>
                          </a:solidFill>
                          <a:effectLst/>
                          <a:latin typeface="Calibri Light" panose="020F0302020204030204" pitchFamily="34" charset="0"/>
                        </a:rPr>
                        <a:t>2026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13576B"/>
                    </a:solidFill>
                  </a:tcPr>
                </a:tc>
                <a:tc>
                  <a:txBody>
                    <a:bodyPr/>
                    <a:lstStyle/>
                    <a:p>
                      <a:pPr algn="ctr" fontAlgn="ctr">
                        <a:buNone/>
                      </a:pPr>
                      <a:r>
                        <a:rPr lang="cs-CZ" sz="1800" b="1" i="0" u="none" strike="noStrike">
                          <a:solidFill>
                            <a:srgbClr val="FFFFFF"/>
                          </a:solidFill>
                          <a:effectLst/>
                          <a:latin typeface="Calibri Light" panose="020F0302020204030204" pitchFamily="34" charset="0"/>
                        </a:rPr>
                        <a:t>2027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13576B"/>
                    </a:solidFill>
                  </a:tcPr>
                </a:tc>
                <a:extLst>
                  <a:ext uri="{0D108BD9-81ED-4DB2-BD59-A6C34878D82A}">
                    <a16:rowId xmlns:a16="http://schemas.microsoft.com/office/drawing/2014/main" val="2125359129"/>
                  </a:ext>
                </a:extLst>
              </a:tr>
              <a:tr h="445828">
                <a:tc>
                  <a:txBody>
                    <a:bodyPr/>
                    <a:lstStyle/>
                    <a:p>
                      <a:pPr algn="l" fontAlgn="ctr">
                        <a:buNone/>
                      </a:pPr>
                      <a:r>
                        <a:rPr lang="cs-CZ" sz="2000" b="1" i="0" u="none" strike="noStrike">
                          <a:solidFill>
                            <a:srgbClr val="FFFFFF"/>
                          </a:solidFill>
                          <a:effectLst/>
                          <a:latin typeface="Calibri Light" panose="020F0302020204030204" pitchFamily="34" charset="0"/>
                        </a:rPr>
                        <a:t>Růst reálného HDP (%)</a:t>
                      </a:r>
                    </a:p>
                  </a:txBody>
                  <a:tcPr marL="0" marR="0" marT="0" marB="0" anchor="ctr">
                    <a:lnL>
                      <a:noFill/>
                    </a:lnL>
                    <a:lnR w="12700" cap="flat" cmpd="sng" algn="ctr">
                      <a:solidFill>
                        <a:srgbClr val="FFFFFF"/>
                      </a:solidFill>
                      <a:prstDash val="solid"/>
                      <a:round/>
                      <a:headEnd type="none" w="med" len="med"/>
                      <a:tailEnd type="none" w="med" len="med"/>
                    </a:lnR>
                    <a:lnT>
                      <a:noFill/>
                    </a:lnT>
                    <a:lnB>
                      <a:noFill/>
                    </a:lnB>
                    <a:solidFill>
                      <a:srgbClr val="13576B"/>
                    </a:solidFill>
                  </a:tcPr>
                </a:tc>
                <a:tc>
                  <a:txBody>
                    <a:bodyPr/>
                    <a:lstStyle/>
                    <a:p>
                      <a:pPr algn="ctr" fontAlgn="ctr">
                        <a:buNone/>
                      </a:pPr>
                      <a:r>
                        <a:rPr lang="cs-CZ" sz="2000" b="0" i="0" u="none" strike="noStrike">
                          <a:solidFill>
                            <a:srgbClr val="13576B"/>
                          </a:solidFill>
                          <a:effectLst/>
                          <a:latin typeface="Calibri Light" panose="020F0302020204030204" pitchFamily="34" charset="0"/>
                        </a:rPr>
                        <a:t>1,1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buNone/>
                      </a:pPr>
                      <a:r>
                        <a:rPr lang="cs-CZ" sz="2000" b="0" i="0" u="none" strike="noStrike">
                          <a:solidFill>
                            <a:srgbClr val="FF0000"/>
                          </a:solidFill>
                          <a:effectLst/>
                          <a:latin typeface="Calibri Light" panose="020F0302020204030204" pitchFamily="34" charset="0"/>
                        </a:rPr>
                        <a:t>2,5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buNone/>
                      </a:pPr>
                      <a:r>
                        <a:rPr lang="cs-CZ" sz="2000" b="0" i="0" u="none" strike="noStrike">
                          <a:solidFill>
                            <a:srgbClr val="FF0000"/>
                          </a:solidFill>
                          <a:effectLst/>
                          <a:latin typeface="Calibri Light" panose="020F0302020204030204" pitchFamily="34" charset="0"/>
                        </a:rPr>
                        <a:t>2,6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buNone/>
                      </a:pPr>
                      <a:r>
                        <a:rPr lang="cs-CZ" sz="2000" b="0" i="0" u="none" strike="noStrike">
                          <a:solidFill>
                            <a:srgbClr val="FF0000"/>
                          </a:solidFill>
                          <a:effectLst/>
                          <a:latin typeface="Calibri Light" panose="020F0302020204030204" pitchFamily="34" charset="0"/>
                        </a:rPr>
                        <a:t>2,6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4038688177"/>
                  </a:ext>
                </a:extLst>
              </a:tr>
              <a:tr h="445828">
                <a:tc>
                  <a:txBody>
                    <a:bodyPr/>
                    <a:lstStyle/>
                    <a:p>
                      <a:pPr algn="l" fontAlgn="ctr">
                        <a:buNone/>
                      </a:pPr>
                      <a:r>
                        <a:rPr lang="cs-CZ" sz="2000" b="1" i="0" u="none" strike="noStrike">
                          <a:solidFill>
                            <a:srgbClr val="FFFFFF"/>
                          </a:solidFill>
                          <a:effectLst/>
                          <a:latin typeface="Calibri Light" panose="020F0302020204030204" pitchFamily="34" charset="0"/>
                        </a:rPr>
                        <a:t>Růst spotřeby domácností (%)</a:t>
                      </a:r>
                    </a:p>
                  </a:txBody>
                  <a:tcPr marL="76200" marR="0" marT="0" marB="0" anchor="ctr">
                    <a:lnL>
                      <a:noFill/>
                    </a:lnL>
                    <a:lnR w="12700" cap="flat" cmpd="sng" algn="ctr">
                      <a:solidFill>
                        <a:srgbClr val="FFFFFF"/>
                      </a:solidFill>
                      <a:prstDash val="solid"/>
                      <a:round/>
                      <a:headEnd type="none" w="med" len="med"/>
                      <a:tailEnd type="none" w="med" len="med"/>
                    </a:lnR>
                    <a:lnT>
                      <a:noFill/>
                    </a:lnT>
                    <a:lnB>
                      <a:noFill/>
                    </a:lnB>
                    <a:solidFill>
                      <a:srgbClr val="13576B"/>
                    </a:solidFill>
                  </a:tcPr>
                </a:tc>
                <a:tc>
                  <a:txBody>
                    <a:bodyPr/>
                    <a:lstStyle/>
                    <a:p>
                      <a:pPr algn="ctr" fontAlgn="ctr">
                        <a:buNone/>
                      </a:pPr>
                      <a:r>
                        <a:rPr lang="cs-CZ" sz="2000" b="0" i="0" u="none" strike="noStrike">
                          <a:solidFill>
                            <a:srgbClr val="13576B"/>
                          </a:solidFill>
                          <a:effectLst/>
                          <a:latin typeface="Calibri Light" panose="020F0302020204030204" pitchFamily="34" charset="0"/>
                        </a:rPr>
                        <a:t>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buNone/>
                      </a:pPr>
                      <a:r>
                        <a:rPr lang="cs-CZ" sz="2000" b="0" i="0" u="none" strike="noStrike">
                          <a:solidFill>
                            <a:srgbClr val="FF0000"/>
                          </a:solidFill>
                          <a:effectLst/>
                          <a:latin typeface="Calibri Light" panose="020F0302020204030204" pitchFamily="34" charset="0"/>
                        </a:rPr>
                        <a:t>2,9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buNone/>
                      </a:pPr>
                      <a:r>
                        <a:rPr lang="cs-CZ" sz="2000" b="0" i="0" u="none" strike="noStrike">
                          <a:solidFill>
                            <a:srgbClr val="FF0000"/>
                          </a:solidFill>
                          <a:effectLst/>
                          <a:latin typeface="Calibri Light" panose="020F0302020204030204" pitchFamily="34" charset="0"/>
                        </a:rPr>
                        <a:t>2,8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buNone/>
                      </a:pPr>
                      <a:r>
                        <a:rPr lang="cs-CZ" sz="2000" b="0" i="0" u="none" strike="noStrike">
                          <a:solidFill>
                            <a:srgbClr val="FF0000"/>
                          </a:solidFill>
                          <a:effectLst/>
                          <a:latin typeface="Calibri Light" panose="020F0302020204030204" pitchFamily="34" charset="0"/>
                        </a:rPr>
                        <a:t>2,6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1971094909"/>
                  </a:ext>
                </a:extLst>
              </a:tr>
              <a:tr h="445828">
                <a:tc>
                  <a:txBody>
                    <a:bodyPr/>
                    <a:lstStyle/>
                    <a:p>
                      <a:pPr algn="l" fontAlgn="ctr">
                        <a:buNone/>
                      </a:pPr>
                      <a:r>
                        <a:rPr lang="cs-CZ" sz="2000" b="1" i="0" u="none" strike="noStrike">
                          <a:solidFill>
                            <a:srgbClr val="FFFFFF"/>
                          </a:solidFill>
                          <a:effectLst/>
                          <a:latin typeface="Calibri Light" panose="020F0302020204030204" pitchFamily="34" charset="0"/>
                        </a:rPr>
                        <a:t>Růst vládní spotřeby (%)</a:t>
                      </a:r>
                    </a:p>
                  </a:txBody>
                  <a:tcPr marL="76200" marR="0" marT="0" marB="0" anchor="ctr">
                    <a:lnL>
                      <a:noFill/>
                    </a:lnL>
                    <a:lnR w="12700" cap="flat" cmpd="sng" algn="ctr">
                      <a:solidFill>
                        <a:srgbClr val="FFFFFF"/>
                      </a:solidFill>
                      <a:prstDash val="solid"/>
                      <a:round/>
                      <a:headEnd type="none" w="med" len="med"/>
                      <a:tailEnd type="none" w="med" len="med"/>
                    </a:lnR>
                    <a:lnT>
                      <a:noFill/>
                    </a:lnT>
                    <a:lnB>
                      <a:noFill/>
                    </a:lnB>
                    <a:solidFill>
                      <a:srgbClr val="13576B"/>
                    </a:solidFill>
                  </a:tcPr>
                </a:tc>
                <a:tc>
                  <a:txBody>
                    <a:bodyPr/>
                    <a:lstStyle/>
                    <a:p>
                      <a:pPr algn="ctr" fontAlgn="ctr">
                        <a:buNone/>
                      </a:pPr>
                      <a:r>
                        <a:rPr lang="cs-CZ" sz="2000" b="0" i="0" u="none" strike="noStrike">
                          <a:solidFill>
                            <a:srgbClr val="13576B"/>
                          </a:solidFill>
                          <a:effectLst/>
                          <a:latin typeface="Calibri Light" panose="020F0302020204030204" pitchFamily="34" charset="0"/>
                        </a:rPr>
                        <a:t>3,1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buNone/>
                      </a:pPr>
                      <a:r>
                        <a:rPr lang="cs-CZ" sz="2000" b="0" i="0" u="none" strike="noStrike">
                          <a:solidFill>
                            <a:srgbClr val="FF0000"/>
                          </a:solidFill>
                          <a:effectLst/>
                          <a:latin typeface="Calibri Light" panose="020F0302020204030204" pitchFamily="34" charset="0"/>
                        </a:rPr>
                        <a:t>2,1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buNone/>
                      </a:pPr>
                      <a:r>
                        <a:rPr lang="cs-CZ" sz="2000" b="0" i="0" u="none" strike="noStrike">
                          <a:solidFill>
                            <a:srgbClr val="FF0000"/>
                          </a:solidFill>
                          <a:effectLst/>
                          <a:latin typeface="Calibri Light" panose="020F0302020204030204" pitchFamily="34" charset="0"/>
                        </a:rPr>
                        <a:t>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buNone/>
                      </a:pPr>
                      <a:r>
                        <a:rPr lang="cs-CZ" sz="2000" b="0" i="0" u="none" strike="noStrike">
                          <a:solidFill>
                            <a:srgbClr val="FF0000"/>
                          </a:solidFill>
                          <a:effectLst/>
                          <a:latin typeface="Calibri Light" panose="020F0302020204030204" pitchFamily="34" charset="0"/>
                        </a:rPr>
                        <a:t>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1645607106"/>
                  </a:ext>
                </a:extLst>
              </a:tr>
              <a:tr h="445828">
                <a:tc>
                  <a:txBody>
                    <a:bodyPr/>
                    <a:lstStyle/>
                    <a:p>
                      <a:pPr algn="l" fontAlgn="ctr">
                        <a:buNone/>
                      </a:pPr>
                      <a:r>
                        <a:rPr lang="cs-CZ" sz="2000" b="1" i="0" u="none" strike="noStrike">
                          <a:solidFill>
                            <a:srgbClr val="FFFFFF"/>
                          </a:solidFill>
                          <a:effectLst/>
                          <a:latin typeface="Calibri Light" panose="020F0302020204030204" pitchFamily="34" charset="0"/>
                        </a:rPr>
                        <a:t>Růst investic (bez zásob, %)</a:t>
                      </a:r>
                    </a:p>
                  </a:txBody>
                  <a:tcPr marL="76200" marR="0" marT="0" marB="0" anchor="ctr">
                    <a:lnL>
                      <a:noFill/>
                    </a:lnL>
                    <a:lnR w="12700" cap="flat" cmpd="sng" algn="ctr">
                      <a:solidFill>
                        <a:srgbClr val="FFFFFF"/>
                      </a:solidFill>
                      <a:prstDash val="solid"/>
                      <a:round/>
                      <a:headEnd type="none" w="med" len="med"/>
                      <a:tailEnd type="none" w="med" len="med"/>
                    </a:lnR>
                    <a:lnT>
                      <a:noFill/>
                    </a:lnT>
                    <a:lnB>
                      <a:noFill/>
                    </a:lnB>
                    <a:solidFill>
                      <a:srgbClr val="13576B"/>
                    </a:solidFill>
                  </a:tcPr>
                </a:tc>
                <a:tc>
                  <a:txBody>
                    <a:bodyPr/>
                    <a:lstStyle/>
                    <a:p>
                      <a:pPr algn="ctr" fontAlgn="ctr">
                        <a:buNone/>
                      </a:pPr>
                      <a:r>
                        <a:rPr lang="cs-CZ" sz="2000" b="0" i="0" u="none" strike="noStrike">
                          <a:solidFill>
                            <a:srgbClr val="13576B"/>
                          </a:solidFill>
                          <a:effectLst/>
                          <a:latin typeface="Calibri Light" panose="020F0302020204030204" pitchFamily="34" charset="0"/>
                        </a:rPr>
                        <a:t>-3,0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buNone/>
                      </a:pPr>
                      <a:r>
                        <a:rPr lang="cs-CZ" sz="2000" b="0" i="0" u="none" strike="noStrike">
                          <a:solidFill>
                            <a:srgbClr val="FF0000"/>
                          </a:solidFill>
                          <a:effectLst/>
                          <a:latin typeface="Calibri Light" panose="020F0302020204030204" pitchFamily="34" charset="0"/>
                        </a:rPr>
                        <a:t>0,9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buNone/>
                      </a:pPr>
                      <a:r>
                        <a:rPr lang="cs-CZ" sz="2000" b="0" i="0" u="none" strike="noStrike">
                          <a:solidFill>
                            <a:srgbClr val="FF0000"/>
                          </a:solidFill>
                          <a:effectLst/>
                          <a:latin typeface="Calibri Light" panose="020F0302020204030204" pitchFamily="34" charset="0"/>
                        </a:rPr>
                        <a:t>3,2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buNone/>
                      </a:pPr>
                      <a:r>
                        <a:rPr lang="cs-CZ" sz="2000" b="0" i="0" u="none" strike="noStrike">
                          <a:solidFill>
                            <a:srgbClr val="FF0000"/>
                          </a:solidFill>
                          <a:effectLst/>
                          <a:latin typeface="Calibri Light" panose="020F0302020204030204" pitchFamily="34" charset="0"/>
                        </a:rPr>
                        <a:t>3,1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283812772"/>
                  </a:ext>
                </a:extLst>
              </a:tr>
              <a:tr h="445828">
                <a:tc>
                  <a:txBody>
                    <a:bodyPr/>
                    <a:lstStyle/>
                    <a:p>
                      <a:pPr algn="l" fontAlgn="ctr">
                        <a:buNone/>
                      </a:pPr>
                      <a:r>
                        <a:rPr lang="cs-CZ" sz="2000" b="1" i="0" u="none" strike="noStrike" dirty="0">
                          <a:solidFill>
                            <a:srgbClr val="FFFFFF"/>
                          </a:solidFill>
                          <a:effectLst/>
                          <a:latin typeface="Calibri Light" panose="020F0302020204030204" pitchFamily="34" charset="0"/>
                        </a:rPr>
                        <a:t>Růst vývozů (%) </a:t>
                      </a:r>
                    </a:p>
                  </a:txBody>
                  <a:tcPr marL="76200" marR="0" marT="0" marB="0" anchor="ctr">
                    <a:lnL>
                      <a:noFill/>
                    </a:lnL>
                    <a:lnR w="12700" cap="flat" cmpd="sng" algn="ctr">
                      <a:solidFill>
                        <a:srgbClr val="FFFFFF"/>
                      </a:solidFill>
                      <a:prstDash val="solid"/>
                      <a:round/>
                      <a:headEnd type="none" w="med" len="med"/>
                      <a:tailEnd type="none" w="med" len="med"/>
                    </a:lnR>
                    <a:lnT>
                      <a:noFill/>
                    </a:lnT>
                    <a:lnB>
                      <a:noFill/>
                    </a:lnB>
                    <a:solidFill>
                      <a:srgbClr val="13576B"/>
                    </a:solidFill>
                  </a:tcPr>
                </a:tc>
                <a:tc>
                  <a:txBody>
                    <a:bodyPr/>
                    <a:lstStyle/>
                    <a:p>
                      <a:pPr algn="ctr" fontAlgn="ctr">
                        <a:buNone/>
                      </a:pPr>
                      <a:r>
                        <a:rPr lang="cs-CZ" sz="2000" b="0" i="0" u="none" strike="noStrike">
                          <a:solidFill>
                            <a:srgbClr val="13576B"/>
                          </a:solidFill>
                          <a:effectLst/>
                          <a:latin typeface="Calibri Light" panose="020F0302020204030204" pitchFamily="34" charset="0"/>
                        </a:rPr>
                        <a:t>1,1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buNone/>
                      </a:pPr>
                      <a:r>
                        <a:rPr lang="cs-CZ" sz="2000" b="0" i="0" u="none" strike="noStrike">
                          <a:solidFill>
                            <a:srgbClr val="FF0000"/>
                          </a:solidFill>
                          <a:effectLst/>
                          <a:latin typeface="Calibri Light" panose="020F0302020204030204" pitchFamily="34" charset="0"/>
                        </a:rPr>
                        <a:t>4,1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buNone/>
                      </a:pPr>
                      <a:r>
                        <a:rPr lang="cs-CZ" sz="2000" b="0" i="0" u="none" strike="noStrike">
                          <a:solidFill>
                            <a:srgbClr val="FF0000"/>
                          </a:solidFill>
                          <a:effectLst/>
                          <a:latin typeface="Calibri Light" panose="020F0302020204030204" pitchFamily="34" charset="0"/>
                        </a:rPr>
                        <a:t>3,6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fontAlgn="ctr">
                        <a:buNone/>
                      </a:pPr>
                      <a:r>
                        <a:rPr lang="cs-CZ" sz="2000" b="0" i="0" u="none" strike="noStrike">
                          <a:solidFill>
                            <a:srgbClr val="FF0000"/>
                          </a:solidFill>
                          <a:effectLst/>
                          <a:latin typeface="Calibri Light" panose="020F0302020204030204" pitchFamily="34" charset="0"/>
                        </a:rPr>
                        <a:t>4,3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206958699"/>
                  </a:ext>
                </a:extLst>
              </a:tr>
              <a:tr h="445828">
                <a:tc>
                  <a:txBody>
                    <a:bodyPr/>
                    <a:lstStyle/>
                    <a:p>
                      <a:pPr algn="l" fontAlgn="ctr">
                        <a:buNone/>
                      </a:pPr>
                      <a:r>
                        <a:rPr lang="cs-CZ" sz="2000" b="1" i="0" u="none" strike="noStrike">
                          <a:solidFill>
                            <a:srgbClr val="FFFFFF"/>
                          </a:solidFill>
                          <a:effectLst/>
                          <a:latin typeface="Calibri Light" panose="020F0302020204030204" pitchFamily="34" charset="0"/>
                        </a:rPr>
                        <a:t>Růst dovozů (%)</a:t>
                      </a:r>
                    </a:p>
                  </a:txBody>
                  <a:tcPr marL="76200" marR="0" marT="0" marB="0" anchor="ctr">
                    <a:lnL>
                      <a:noFill/>
                    </a:lnL>
                    <a:lnR w="12700" cap="flat" cmpd="sng" algn="ctr">
                      <a:solidFill>
                        <a:srgbClr val="FFFFFF"/>
                      </a:solidFill>
                      <a:prstDash val="solid"/>
                      <a:round/>
                      <a:headEnd type="none" w="med" len="med"/>
                      <a:tailEnd type="none" w="med" len="med"/>
                    </a:lnR>
                    <a:lnT>
                      <a:noFill/>
                    </a:lnT>
                    <a:lnB>
                      <a:noFill/>
                    </a:lnB>
                    <a:solidFill>
                      <a:srgbClr val="13576B"/>
                    </a:solidFill>
                  </a:tcPr>
                </a:tc>
                <a:tc>
                  <a:txBody>
                    <a:bodyPr/>
                    <a:lstStyle/>
                    <a:p>
                      <a:pPr algn="ctr" fontAlgn="ctr">
                        <a:buNone/>
                      </a:pPr>
                      <a:r>
                        <a:rPr lang="cs-CZ" sz="2000" b="0" i="0" u="none" strike="noStrike">
                          <a:solidFill>
                            <a:srgbClr val="13576B"/>
                          </a:solidFill>
                          <a:effectLst/>
                          <a:latin typeface="Calibri Light" panose="020F0302020204030204" pitchFamily="34" charset="0"/>
                        </a:rPr>
                        <a:t>0,2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fontAlgn="ctr">
                        <a:buNone/>
                      </a:pPr>
                      <a:r>
                        <a:rPr lang="cs-CZ" sz="2000" b="0" i="0" u="none" strike="noStrike">
                          <a:solidFill>
                            <a:srgbClr val="FF0000"/>
                          </a:solidFill>
                          <a:effectLst/>
                          <a:latin typeface="Calibri Light" panose="020F0302020204030204" pitchFamily="34" charset="0"/>
                        </a:rPr>
                        <a:t>5,0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fontAlgn="ctr">
                        <a:buNone/>
                      </a:pPr>
                      <a:r>
                        <a:rPr lang="cs-CZ" sz="2000" b="0" i="0" u="none" strike="noStrike">
                          <a:solidFill>
                            <a:srgbClr val="FF0000"/>
                          </a:solidFill>
                          <a:effectLst/>
                          <a:latin typeface="Calibri Light" panose="020F0302020204030204" pitchFamily="34" charset="0"/>
                        </a:rPr>
                        <a:t>3,7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fontAlgn="ctr">
                        <a:buNone/>
                      </a:pPr>
                      <a:r>
                        <a:rPr lang="cs-CZ" sz="2000" b="0" i="0" u="none" strike="noStrike" dirty="0">
                          <a:solidFill>
                            <a:srgbClr val="FF0000"/>
                          </a:solidFill>
                          <a:effectLst/>
                          <a:latin typeface="Calibri Light" panose="020F0302020204030204" pitchFamily="34" charset="0"/>
                        </a:rPr>
                        <a:t>4,4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74027854"/>
                  </a:ext>
                </a:extLst>
              </a:tr>
            </a:tbl>
          </a:graphicData>
        </a:graphic>
      </p:graphicFrame>
      <p:sp>
        <p:nvSpPr>
          <p:cNvPr id="5" name="Zástupný text 4">
            <a:extLst>
              <a:ext uri="{FF2B5EF4-FFF2-40B4-BE49-F238E27FC236}">
                <a16:creationId xmlns:a16="http://schemas.microsoft.com/office/drawing/2014/main" id="{A63B5DAE-3401-44F7-A431-4A020508D0A1}"/>
              </a:ext>
            </a:extLst>
          </p:cNvPr>
          <p:cNvSpPr>
            <a:spLocks noGrp="1"/>
          </p:cNvSpPr>
          <p:nvPr>
            <p:ph type="body" sz="quarter" idx="12"/>
          </p:nvPr>
        </p:nvSpPr>
        <p:spPr>
          <a:xfrm>
            <a:off x="604582" y="1223210"/>
            <a:ext cx="4994113" cy="4411579"/>
          </a:xfrm>
        </p:spPr>
        <p:txBody>
          <a:bodyPr/>
          <a:lstStyle/>
          <a:p>
            <a:pPr marL="285750" indent="-285750">
              <a:buFont typeface="Arial" panose="020B0604020202020204" pitchFamily="34" charset="0"/>
              <a:buChar char="•"/>
            </a:pPr>
            <a:r>
              <a:rPr lang="cs-CZ" sz="1800" dirty="0">
                <a:latin typeface="Poppins" panose="00000500000000000000" pitchFamily="2" charset="-18"/>
                <a:cs typeface="Poppins" panose="00000500000000000000" pitchFamily="2" charset="-18"/>
              </a:rPr>
              <a:t>Česká ekonomika v roce 2025 vzrostla o 2,5 % a potvrdila vyšší odolnost, než se očekávalo na jaře loňského roku.</a:t>
            </a:r>
          </a:p>
          <a:p>
            <a:pPr marL="285750" indent="-285750">
              <a:buFont typeface="Arial" panose="020B0604020202020204" pitchFamily="34" charset="0"/>
              <a:buChar char="•"/>
            </a:pPr>
            <a:endParaRPr lang="cs-CZ" sz="1800" dirty="0">
              <a:latin typeface="Poppins" panose="00000500000000000000" pitchFamily="2" charset="-18"/>
              <a:cs typeface="Poppins" panose="00000500000000000000" pitchFamily="2" charset="-18"/>
            </a:endParaRPr>
          </a:p>
          <a:p>
            <a:pPr marL="285750" indent="-285750">
              <a:buFont typeface="Arial" panose="020B0604020202020204" pitchFamily="34" charset="0"/>
              <a:buChar char="•"/>
            </a:pPr>
            <a:r>
              <a:rPr lang="cs-CZ" sz="1800" dirty="0">
                <a:latin typeface="Poppins" panose="00000500000000000000" pitchFamily="2" charset="-18"/>
                <a:cs typeface="Poppins" panose="00000500000000000000" pitchFamily="2" charset="-18"/>
              </a:rPr>
              <a:t>Pro rok 2026 byl výhled růstu revidován směrem nahoru na 2,6 %, tedy o 0,4 p. b. více než v listopadu.</a:t>
            </a:r>
          </a:p>
          <a:p>
            <a:pPr marL="285750" indent="-285750">
              <a:buFont typeface="Arial" panose="020B0604020202020204" pitchFamily="34" charset="0"/>
              <a:buChar char="•"/>
            </a:pPr>
            <a:endParaRPr lang="cs-CZ" sz="1800" dirty="0">
              <a:latin typeface="Poppins" panose="00000500000000000000" pitchFamily="2" charset="-18"/>
              <a:cs typeface="Poppins" panose="00000500000000000000" pitchFamily="2" charset="-18"/>
            </a:endParaRPr>
          </a:p>
          <a:p>
            <a:pPr marL="285750" indent="-285750">
              <a:buFont typeface="Arial" panose="020B0604020202020204" pitchFamily="34" charset="0"/>
              <a:buChar char="•"/>
            </a:pPr>
            <a:r>
              <a:rPr lang="cs-CZ" sz="1800" dirty="0">
                <a:latin typeface="Poppins" panose="00000500000000000000" pitchFamily="2" charset="-18"/>
                <a:cs typeface="Poppins" panose="00000500000000000000" pitchFamily="2" charset="-18"/>
              </a:rPr>
              <a:t>Rok 2027 přináší obdobné tempo růstu a oba roky přinášejí vyváženější strukturu růstu ekonomiky.</a:t>
            </a:r>
          </a:p>
          <a:p>
            <a:pPr marL="285750" indent="-285750">
              <a:buFont typeface="Arial" panose="020B0604020202020204" pitchFamily="34" charset="0"/>
              <a:buChar char="•"/>
            </a:pPr>
            <a:endParaRPr lang="cs-CZ" sz="1800" dirty="0">
              <a:latin typeface="Poppins" panose="00000500000000000000" pitchFamily="2" charset="-18"/>
              <a:cs typeface="Poppins" panose="00000500000000000000" pitchFamily="2" charset="-18"/>
            </a:endParaRPr>
          </a:p>
          <a:p>
            <a:pPr marL="285750" indent="-285750">
              <a:buFont typeface="Arial" panose="020B0604020202020204" pitchFamily="34" charset="0"/>
              <a:buChar char="•"/>
            </a:pPr>
            <a:r>
              <a:rPr lang="cs-CZ" sz="1800" dirty="0">
                <a:latin typeface="Poppins" panose="00000500000000000000" pitchFamily="2" charset="-18"/>
                <a:cs typeface="Poppins" panose="00000500000000000000" pitchFamily="2" charset="-18"/>
              </a:rPr>
              <a:t>Výhled více reflektuje uvolněnější fiskální politiku a oživení investiční aktivity.</a:t>
            </a:r>
          </a:p>
        </p:txBody>
      </p:sp>
      <p:sp>
        <p:nvSpPr>
          <p:cNvPr id="2" name="Zástupný symbol pro datum 4">
            <a:extLst>
              <a:ext uri="{FF2B5EF4-FFF2-40B4-BE49-F238E27FC236}">
                <a16:creationId xmlns:a16="http://schemas.microsoft.com/office/drawing/2014/main" id="{CF4E1B48-2F1D-F2B9-BB36-0CFAA471B79A}"/>
              </a:ext>
            </a:extLst>
          </p:cNvPr>
          <p:cNvSpPr txBox="1">
            <a:spLocks/>
          </p:cNvSpPr>
          <p:nvPr/>
        </p:nvSpPr>
        <p:spPr>
          <a:xfrm>
            <a:off x="8976320" y="6021288"/>
            <a:ext cx="2649537" cy="379950"/>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F9EB51-071C-49A6-BCF4-1B42A935EA1A}" type="datetime1">
              <a:rPr lang="cs-CZ" smtClean="0">
                <a:solidFill>
                  <a:schemeClr val="bg1"/>
                </a:solidFill>
              </a:rPr>
              <a:pPr/>
              <a:t>11.02.2026</a:t>
            </a:fld>
            <a:endParaRPr lang="cs-CZ" dirty="0">
              <a:solidFill>
                <a:schemeClr val="bg1"/>
              </a:solidFill>
            </a:endParaRPr>
          </a:p>
        </p:txBody>
      </p:sp>
      <p:sp>
        <p:nvSpPr>
          <p:cNvPr id="6" name="Zástupný symbol pro datum 4">
            <a:extLst>
              <a:ext uri="{FF2B5EF4-FFF2-40B4-BE49-F238E27FC236}">
                <a16:creationId xmlns:a16="http://schemas.microsoft.com/office/drawing/2014/main" id="{60123DA1-4076-EFFC-95A4-3DFBBDF2DD9A}"/>
              </a:ext>
            </a:extLst>
          </p:cNvPr>
          <p:cNvSpPr txBox="1">
            <a:spLocks/>
          </p:cNvSpPr>
          <p:nvPr/>
        </p:nvSpPr>
        <p:spPr>
          <a:xfrm>
            <a:off x="10538480" y="6144842"/>
            <a:ext cx="1020702" cy="283242"/>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solidFill>
                  <a:srgbClr val="1F576B"/>
                </a:solidFill>
              </a:rPr>
              <a:t>Zdroj: ČBA</a:t>
            </a:r>
          </a:p>
        </p:txBody>
      </p:sp>
      <p:sp>
        <p:nvSpPr>
          <p:cNvPr id="7" name="Nadpis 3">
            <a:extLst>
              <a:ext uri="{FF2B5EF4-FFF2-40B4-BE49-F238E27FC236}">
                <a16:creationId xmlns:a16="http://schemas.microsoft.com/office/drawing/2014/main" id="{32A2790D-8998-232E-F72A-BA47E42C11E5}"/>
              </a:ext>
            </a:extLst>
          </p:cNvPr>
          <p:cNvSpPr txBox="1">
            <a:spLocks/>
          </p:cNvSpPr>
          <p:nvPr/>
        </p:nvSpPr>
        <p:spPr>
          <a:xfrm>
            <a:off x="604582" y="456762"/>
            <a:ext cx="11409618" cy="534873"/>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200" b="1" kern="1200" spc="150" baseline="0">
                <a:solidFill>
                  <a:srgbClr val="1F576B"/>
                </a:solidFill>
                <a:latin typeface="Arial" panose="020B0604020202020204" pitchFamily="34" charset="0"/>
                <a:ea typeface="+mj-ea"/>
                <a:cs typeface="+mj-cs"/>
              </a:defRPr>
            </a:lvl1pPr>
          </a:lstStyle>
          <a:p>
            <a:r>
              <a:rPr lang="cs-CZ" cap="all" dirty="0"/>
              <a:t>VÝHLED s vyváženým růstem ekonomiky</a:t>
            </a:r>
          </a:p>
        </p:txBody>
      </p:sp>
      <p:sp>
        <p:nvSpPr>
          <p:cNvPr id="13" name="Rectangle: Rounded Corners 12">
            <a:extLst>
              <a:ext uri="{FF2B5EF4-FFF2-40B4-BE49-F238E27FC236}">
                <a16:creationId xmlns:a16="http://schemas.microsoft.com/office/drawing/2014/main" id="{75F7199C-0F41-B9C3-82DE-CCF69AAA3C28}"/>
              </a:ext>
            </a:extLst>
          </p:cNvPr>
          <p:cNvSpPr/>
          <p:nvPr/>
        </p:nvSpPr>
        <p:spPr>
          <a:xfrm>
            <a:off x="10381921" y="2934457"/>
            <a:ext cx="1333819" cy="415281"/>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Rectangle: Rounded Corners 13">
            <a:extLst>
              <a:ext uri="{FF2B5EF4-FFF2-40B4-BE49-F238E27FC236}">
                <a16:creationId xmlns:a16="http://schemas.microsoft.com/office/drawing/2014/main" id="{F7B56207-E418-F18E-AB1B-C668E0A93DEC}"/>
              </a:ext>
            </a:extLst>
          </p:cNvPr>
          <p:cNvSpPr/>
          <p:nvPr/>
        </p:nvSpPr>
        <p:spPr>
          <a:xfrm>
            <a:off x="9689432" y="3800192"/>
            <a:ext cx="1333819" cy="415281"/>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63472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F39E438-42FE-0F11-DAAE-A3F6506C4B09}"/>
              </a:ext>
            </a:extLst>
          </p:cNvPr>
          <p:cNvSpPr txBox="1"/>
          <p:nvPr/>
        </p:nvSpPr>
        <p:spPr>
          <a:xfrm>
            <a:off x="406400" y="604633"/>
            <a:ext cx="5731653" cy="707886"/>
          </a:xfrm>
          <a:prstGeom prst="rect">
            <a:avLst/>
          </a:prstGeom>
          <a:noFill/>
        </p:spPr>
        <p:txBody>
          <a:bodyPr wrap="square" rtlCol="0">
            <a:spAutoFit/>
          </a:bodyPr>
          <a:lstStyle/>
          <a:p>
            <a:r>
              <a:rPr lang="cs-CZ" sz="2000" b="1" dirty="0">
                <a:solidFill>
                  <a:srgbClr val="0F5969"/>
                </a:solidFill>
                <a:latin typeface="Poppins" panose="00000500000000000000" pitchFamily="2" charset="-18"/>
                <a:cs typeface="Poppins" panose="00000500000000000000" pitchFamily="2" charset="-18"/>
              </a:rPr>
              <a:t>Výhled růstu HDP na 2,6 % v roce 2026 je o 0,4 p. b. silnější než v předchozí prognóze.</a:t>
            </a:r>
          </a:p>
        </p:txBody>
      </p:sp>
      <p:sp>
        <p:nvSpPr>
          <p:cNvPr id="4" name="TextovéPole 2">
            <a:extLst>
              <a:ext uri="{FF2B5EF4-FFF2-40B4-BE49-F238E27FC236}">
                <a16:creationId xmlns:a16="http://schemas.microsoft.com/office/drawing/2014/main" id="{E879989F-D4C3-B286-8921-2C74FA39C93F}"/>
              </a:ext>
            </a:extLst>
          </p:cNvPr>
          <p:cNvSpPr txBox="1"/>
          <p:nvPr/>
        </p:nvSpPr>
        <p:spPr>
          <a:xfrm>
            <a:off x="6522720" y="604633"/>
            <a:ext cx="5442543" cy="707886"/>
          </a:xfrm>
          <a:prstGeom prst="rect">
            <a:avLst/>
          </a:prstGeom>
          <a:noFill/>
        </p:spPr>
        <p:txBody>
          <a:bodyPr wrap="square" rtlCol="0">
            <a:spAutoFit/>
          </a:bodyPr>
          <a:lstStyle/>
          <a:p>
            <a:r>
              <a:rPr lang="cs-CZ" sz="2000" b="1" dirty="0">
                <a:solidFill>
                  <a:srgbClr val="0F5969"/>
                </a:solidFill>
                <a:latin typeface="Poppins" panose="00000500000000000000" pitchFamily="2" charset="-18"/>
                <a:cs typeface="Poppins" panose="00000500000000000000" pitchFamily="2" charset="-18"/>
              </a:rPr>
              <a:t>Stabilnější výhled rovněž pro mezikvartální dynamiku</a:t>
            </a:r>
          </a:p>
        </p:txBody>
      </p:sp>
      <p:sp>
        <p:nvSpPr>
          <p:cNvPr id="5" name="Zástupný symbol pro datum 4">
            <a:extLst>
              <a:ext uri="{FF2B5EF4-FFF2-40B4-BE49-F238E27FC236}">
                <a16:creationId xmlns:a16="http://schemas.microsoft.com/office/drawing/2014/main" id="{6732E77A-1C04-6994-C302-74BAD59A2205}"/>
              </a:ext>
            </a:extLst>
          </p:cNvPr>
          <p:cNvSpPr txBox="1">
            <a:spLocks/>
          </p:cNvSpPr>
          <p:nvPr/>
        </p:nvSpPr>
        <p:spPr>
          <a:xfrm>
            <a:off x="9128720" y="6173688"/>
            <a:ext cx="2649537" cy="379950"/>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F9EB51-071C-49A6-BCF4-1B42A935EA1A}" type="datetime1">
              <a:rPr lang="cs-CZ" smtClean="0">
                <a:solidFill>
                  <a:schemeClr val="bg1"/>
                </a:solidFill>
              </a:rPr>
              <a:pPr/>
              <a:t>11.02.2026</a:t>
            </a:fld>
            <a:endParaRPr lang="cs-CZ" dirty="0">
              <a:solidFill>
                <a:schemeClr val="bg1"/>
              </a:solidFill>
            </a:endParaRPr>
          </a:p>
        </p:txBody>
      </p:sp>
      <p:sp>
        <p:nvSpPr>
          <p:cNvPr id="6" name="Zástupný symbol pro datum 4">
            <a:extLst>
              <a:ext uri="{FF2B5EF4-FFF2-40B4-BE49-F238E27FC236}">
                <a16:creationId xmlns:a16="http://schemas.microsoft.com/office/drawing/2014/main" id="{BA921395-82C4-1155-3320-B313C5474D0D}"/>
              </a:ext>
            </a:extLst>
          </p:cNvPr>
          <p:cNvSpPr txBox="1">
            <a:spLocks/>
          </p:cNvSpPr>
          <p:nvPr/>
        </p:nvSpPr>
        <p:spPr>
          <a:xfrm>
            <a:off x="10171967" y="6063392"/>
            <a:ext cx="1453890" cy="379950"/>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solidFill>
                  <a:srgbClr val="1F576B"/>
                </a:solidFill>
              </a:rPr>
              <a:t>Zdroj: ČSÚ, ČBA</a:t>
            </a:r>
          </a:p>
        </p:txBody>
      </p:sp>
      <p:pic>
        <p:nvPicPr>
          <p:cNvPr id="8" name="Picture 7">
            <a:extLst>
              <a:ext uri="{FF2B5EF4-FFF2-40B4-BE49-F238E27FC236}">
                <a16:creationId xmlns:a16="http://schemas.microsoft.com/office/drawing/2014/main" id="{C975A249-81DD-EE15-4568-F525A13AB70E}"/>
              </a:ext>
            </a:extLst>
          </p:cNvPr>
          <p:cNvPicPr>
            <a:picLocks noChangeAspect="1"/>
          </p:cNvPicPr>
          <p:nvPr/>
        </p:nvPicPr>
        <p:blipFill>
          <a:blip r:embed="rId3"/>
          <a:stretch>
            <a:fillRect/>
          </a:stretch>
        </p:blipFill>
        <p:spPr>
          <a:xfrm>
            <a:off x="463979" y="1748184"/>
            <a:ext cx="5674074" cy="3795913"/>
          </a:xfrm>
          <a:prstGeom prst="rect">
            <a:avLst/>
          </a:prstGeom>
        </p:spPr>
      </p:pic>
      <p:pic>
        <p:nvPicPr>
          <p:cNvPr id="11" name="Picture 10">
            <a:extLst>
              <a:ext uri="{FF2B5EF4-FFF2-40B4-BE49-F238E27FC236}">
                <a16:creationId xmlns:a16="http://schemas.microsoft.com/office/drawing/2014/main" id="{38DAE521-73DB-BE87-9AD6-47E4E43357CB}"/>
              </a:ext>
            </a:extLst>
          </p:cNvPr>
          <p:cNvPicPr>
            <a:picLocks noChangeAspect="1"/>
          </p:cNvPicPr>
          <p:nvPr/>
        </p:nvPicPr>
        <p:blipFill>
          <a:blip r:embed="rId4"/>
          <a:stretch>
            <a:fillRect/>
          </a:stretch>
        </p:blipFill>
        <p:spPr>
          <a:xfrm>
            <a:off x="6264843" y="1748184"/>
            <a:ext cx="5623949" cy="3795913"/>
          </a:xfrm>
          <a:prstGeom prst="rect">
            <a:avLst/>
          </a:prstGeom>
        </p:spPr>
      </p:pic>
    </p:spTree>
    <p:extLst>
      <p:ext uri="{BB962C8B-B14F-4D97-AF65-F5344CB8AC3E}">
        <p14:creationId xmlns:p14="http://schemas.microsoft.com/office/powerpoint/2010/main" val="2306235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DDD19-A1FB-99FB-3FC8-00BE2C71D7C4}"/>
            </a:ext>
          </a:extLst>
        </p:cNvPr>
        <p:cNvGrpSpPr/>
        <p:nvPr/>
      </p:nvGrpSpPr>
      <p:grpSpPr>
        <a:xfrm>
          <a:off x="0" y="0"/>
          <a:ext cx="0" cy="0"/>
          <a:chOff x="0" y="0"/>
          <a:chExt cx="0" cy="0"/>
        </a:xfrm>
      </p:grpSpPr>
      <p:sp>
        <p:nvSpPr>
          <p:cNvPr id="3" name="TextovéPole 2">
            <a:extLst>
              <a:ext uri="{FF2B5EF4-FFF2-40B4-BE49-F238E27FC236}">
                <a16:creationId xmlns:a16="http://schemas.microsoft.com/office/drawing/2014/main" id="{9D07D802-FDF9-9367-6B20-F1F48F917790}"/>
              </a:ext>
            </a:extLst>
          </p:cNvPr>
          <p:cNvSpPr txBox="1"/>
          <p:nvPr/>
        </p:nvSpPr>
        <p:spPr>
          <a:xfrm>
            <a:off x="517525" y="604633"/>
            <a:ext cx="5525961" cy="707886"/>
          </a:xfrm>
          <a:prstGeom prst="rect">
            <a:avLst/>
          </a:prstGeom>
          <a:noFill/>
        </p:spPr>
        <p:txBody>
          <a:bodyPr wrap="square" rtlCol="0">
            <a:spAutoFit/>
          </a:bodyPr>
          <a:lstStyle/>
          <a:p>
            <a:r>
              <a:rPr lang="cs-CZ" sz="2000" b="1" dirty="0">
                <a:solidFill>
                  <a:srgbClr val="0F5969"/>
                </a:solidFill>
                <a:latin typeface="Poppins" panose="00000500000000000000" pitchFamily="2" charset="-18"/>
                <a:cs typeface="Poppins" panose="00000500000000000000" pitchFamily="2" charset="-18"/>
              </a:rPr>
              <a:t>Růst soukromé spotřeby zůstává tahounem očekávaného výkonu HDP,</a:t>
            </a:r>
          </a:p>
        </p:txBody>
      </p:sp>
      <p:sp>
        <p:nvSpPr>
          <p:cNvPr id="4" name="TextovéPole 2">
            <a:extLst>
              <a:ext uri="{FF2B5EF4-FFF2-40B4-BE49-F238E27FC236}">
                <a16:creationId xmlns:a16="http://schemas.microsoft.com/office/drawing/2014/main" id="{C01DFD57-E196-8458-8A1D-2E96C051B459}"/>
              </a:ext>
            </a:extLst>
          </p:cNvPr>
          <p:cNvSpPr txBox="1"/>
          <p:nvPr/>
        </p:nvSpPr>
        <p:spPr>
          <a:xfrm>
            <a:off x="6096000" y="630640"/>
            <a:ext cx="5732172" cy="707886"/>
          </a:xfrm>
          <a:prstGeom prst="rect">
            <a:avLst/>
          </a:prstGeom>
          <a:noFill/>
        </p:spPr>
        <p:txBody>
          <a:bodyPr wrap="square" rtlCol="0">
            <a:spAutoFit/>
          </a:bodyPr>
          <a:lstStyle/>
          <a:p>
            <a:r>
              <a:rPr lang="cs-CZ" sz="2000" b="1" dirty="0">
                <a:solidFill>
                  <a:srgbClr val="0F5969"/>
                </a:solidFill>
                <a:latin typeface="Poppins" panose="00000500000000000000" pitchFamily="2" charset="-18"/>
                <a:cs typeface="Poppins" panose="00000500000000000000" pitchFamily="2" charset="-18"/>
              </a:rPr>
              <a:t>… ale oživení investic se přidává v roce 2026 a exportní aktivita zůstává solidní</a:t>
            </a:r>
          </a:p>
        </p:txBody>
      </p:sp>
      <p:sp>
        <p:nvSpPr>
          <p:cNvPr id="5" name="Zástupný symbol pro datum 4">
            <a:extLst>
              <a:ext uri="{FF2B5EF4-FFF2-40B4-BE49-F238E27FC236}">
                <a16:creationId xmlns:a16="http://schemas.microsoft.com/office/drawing/2014/main" id="{AF4B0AD4-493A-FCB2-B257-777E918C3B0F}"/>
              </a:ext>
            </a:extLst>
          </p:cNvPr>
          <p:cNvSpPr txBox="1">
            <a:spLocks/>
          </p:cNvSpPr>
          <p:nvPr/>
        </p:nvSpPr>
        <p:spPr>
          <a:xfrm>
            <a:off x="9128720" y="6173688"/>
            <a:ext cx="2649537" cy="379950"/>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F9EB51-071C-49A6-BCF4-1B42A935EA1A}" type="datetime1">
              <a:rPr lang="cs-CZ" smtClean="0">
                <a:solidFill>
                  <a:schemeClr val="bg1"/>
                </a:solidFill>
              </a:rPr>
              <a:pPr/>
              <a:t>11.02.2026</a:t>
            </a:fld>
            <a:endParaRPr lang="cs-CZ" dirty="0">
              <a:solidFill>
                <a:schemeClr val="bg1"/>
              </a:solidFill>
            </a:endParaRPr>
          </a:p>
        </p:txBody>
      </p:sp>
      <p:sp>
        <p:nvSpPr>
          <p:cNvPr id="6" name="Zástupný symbol pro datum 4">
            <a:extLst>
              <a:ext uri="{FF2B5EF4-FFF2-40B4-BE49-F238E27FC236}">
                <a16:creationId xmlns:a16="http://schemas.microsoft.com/office/drawing/2014/main" id="{8620FB00-0BEA-5B19-46D9-C0F020B8A8C2}"/>
              </a:ext>
            </a:extLst>
          </p:cNvPr>
          <p:cNvSpPr txBox="1">
            <a:spLocks/>
          </p:cNvSpPr>
          <p:nvPr/>
        </p:nvSpPr>
        <p:spPr>
          <a:xfrm>
            <a:off x="10171967" y="6063392"/>
            <a:ext cx="1453890" cy="379950"/>
          </a:xfrm>
          <a:prstGeom prst="rect">
            <a:avLst/>
          </a:prstGeom>
        </p:spPr>
        <p:txBody>
          <a:bodyPr vert="horz" lIns="0" tIns="0" rIns="0" bIns="0" rtlCol="0" anchor="b"/>
          <a:lstStyle>
            <a:defPPr>
              <a:defRPr lang="cs-CZ"/>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400" dirty="0">
                <a:solidFill>
                  <a:srgbClr val="1F576B"/>
                </a:solidFill>
              </a:rPr>
              <a:t>Zdroj: ČSÚ, ČBA</a:t>
            </a:r>
          </a:p>
        </p:txBody>
      </p:sp>
      <p:pic>
        <p:nvPicPr>
          <p:cNvPr id="8" name="Picture 7">
            <a:extLst>
              <a:ext uri="{FF2B5EF4-FFF2-40B4-BE49-F238E27FC236}">
                <a16:creationId xmlns:a16="http://schemas.microsoft.com/office/drawing/2014/main" id="{7C2DD0A4-1B55-FEBA-FF40-87AF5792061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3745" y="1875211"/>
            <a:ext cx="5704435" cy="3736477"/>
          </a:xfrm>
          <a:prstGeom prst="rect">
            <a:avLst/>
          </a:prstGeom>
        </p:spPr>
      </p:pic>
      <p:pic>
        <p:nvPicPr>
          <p:cNvPr id="2" name="Picture 1">
            <a:extLst>
              <a:ext uri="{FF2B5EF4-FFF2-40B4-BE49-F238E27FC236}">
                <a16:creationId xmlns:a16="http://schemas.microsoft.com/office/drawing/2014/main" id="{7D7BE281-1082-E491-FCCF-8F3A7D8142B7}"/>
              </a:ext>
            </a:extLst>
          </p:cNvPr>
          <p:cNvPicPr>
            <a:picLocks noChangeAspect="1"/>
          </p:cNvPicPr>
          <p:nvPr/>
        </p:nvPicPr>
        <p:blipFill>
          <a:blip r:embed="rId5"/>
          <a:stretch>
            <a:fillRect/>
          </a:stretch>
        </p:blipFill>
        <p:spPr>
          <a:xfrm>
            <a:off x="6237032" y="1789724"/>
            <a:ext cx="5450107" cy="3821964"/>
          </a:xfrm>
          <a:prstGeom prst="rect">
            <a:avLst/>
          </a:prstGeom>
        </p:spPr>
      </p:pic>
    </p:spTree>
    <p:extLst>
      <p:ext uri="{BB962C8B-B14F-4D97-AF65-F5344CB8AC3E}">
        <p14:creationId xmlns:p14="http://schemas.microsoft.com/office/powerpoint/2010/main" val="318487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6921EFC-2D1F-488F-889E-88124CCD7820}"/>
              </a:ext>
            </a:extLst>
          </p:cNvPr>
          <p:cNvSpPr>
            <a:spLocks noGrp="1"/>
          </p:cNvSpPr>
          <p:nvPr>
            <p:ph type="title"/>
          </p:nvPr>
        </p:nvSpPr>
        <p:spPr>
          <a:xfrm>
            <a:off x="622826" y="555525"/>
            <a:ext cx="11230486" cy="534873"/>
          </a:xfrm>
        </p:spPr>
        <p:txBody>
          <a:bodyPr>
            <a:normAutofit/>
          </a:bodyPr>
          <a:lstStyle/>
          <a:p>
            <a:r>
              <a:rPr lang="cs-CZ" dirty="0"/>
              <a:t>TRH PRÁCE</a:t>
            </a:r>
          </a:p>
        </p:txBody>
      </p:sp>
      <p:sp>
        <p:nvSpPr>
          <p:cNvPr id="2" name="Nadpis 3">
            <a:extLst>
              <a:ext uri="{FF2B5EF4-FFF2-40B4-BE49-F238E27FC236}">
                <a16:creationId xmlns:a16="http://schemas.microsoft.com/office/drawing/2014/main" id="{57E680C1-0BD3-A598-65B6-B3CFB5BA3ADE}"/>
              </a:ext>
            </a:extLst>
          </p:cNvPr>
          <p:cNvSpPr txBox="1">
            <a:spLocks/>
          </p:cNvSpPr>
          <p:nvPr/>
        </p:nvSpPr>
        <p:spPr>
          <a:xfrm>
            <a:off x="727168" y="928716"/>
            <a:ext cx="11021802" cy="256476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200" b="1" kern="1200" spc="150" baseline="0">
                <a:solidFill>
                  <a:schemeClr val="bg1"/>
                </a:solidFill>
                <a:latin typeface="Arial" panose="020B0604020202020204" pitchFamily="34" charset="0"/>
                <a:ea typeface="+mj-ea"/>
                <a:cs typeface="+mj-cs"/>
              </a:defRPr>
            </a:lvl1pPr>
          </a:lstStyle>
          <a:p>
            <a:pPr marL="342900" indent="-342900">
              <a:lnSpc>
                <a:spcPct val="170000"/>
              </a:lnSpc>
              <a:buFontTx/>
              <a:buChar char="-"/>
            </a:pPr>
            <a:endParaRPr lang="cs-CZ" sz="2300" dirty="0">
              <a:latin typeface="Poppins" panose="00000500000000000000" pitchFamily="2" charset="-18"/>
              <a:cs typeface="Poppins" panose="00000500000000000000" pitchFamily="2" charset="-18"/>
            </a:endParaRPr>
          </a:p>
          <a:p>
            <a:pPr marL="342900" indent="-342900">
              <a:lnSpc>
                <a:spcPct val="170000"/>
              </a:lnSpc>
              <a:buFontTx/>
              <a:buChar char="-"/>
            </a:pPr>
            <a:endParaRPr lang="cs-CZ" sz="2300" dirty="0">
              <a:latin typeface="Poppins" panose="00000500000000000000" pitchFamily="2" charset="-18"/>
              <a:cs typeface="Poppins" panose="00000500000000000000" pitchFamily="2" charset="-18"/>
            </a:endParaRPr>
          </a:p>
          <a:p>
            <a:pPr marL="342900" indent="-342900">
              <a:lnSpc>
                <a:spcPct val="170000"/>
              </a:lnSpc>
              <a:buFontTx/>
              <a:buChar char="-"/>
            </a:pPr>
            <a:endParaRPr lang="cs-CZ" sz="2300" dirty="0">
              <a:latin typeface="Poppins" panose="00000500000000000000" pitchFamily="2" charset="-18"/>
              <a:cs typeface="Poppins" panose="00000500000000000000" pitchFamily="2" charset="-18"/>
            </a:endParaRPr>
          </a:p>
          <a:p>
            <a:pPr marL="342900" indent="-342900">
              <a:lnSpc>
                <a:spcPct val="170000"/>
              </a:lnSpc>
              <a:buFontTx/>
              <a:buChar char="-"/>
            </a:pPr>
            <a:endParaRPr lang="cs-CZ" sz="2300" dirty="0">
              <a:latin typeface="Poppins" panose="00000500000000000000" pitchFamily="2" charset="-18"/>
              <a:cs typeface="Poppins" panose="00000500000000000000" pitchFamily="2" charset="-18"/>
            </a:endParaRPr>
          </a:p>
          <a:p>
            <a:pPr marL="342900" indent="-342900">
              <a:lnSpc>
                <a:spcPct val="170000"/>
              </a:lnSpc>
              <a:buFontTx/>
              <a:buChar char="-"/>
            </a:pPr>
            <a:endParaRPr lang="cs-CZ" sz="2300" dirty="0">
              <a:latin typeface="Poppins" panose="00000500000000000000" pitchFamily="2" charset="-18"/>
              <a:cs typeface="Poppins" panose="00000500000000000000" pitchFamily="2" charset="-18"/>
            </a:endParaRPr>
          </a:p>
          <a:p>
            <a:pPr marL="342900" indent="-342900">
              <a:lnSpc>
                <a:spcPct val="170000"/>
              </a:lnSpc>
              <a:buFontTx/>
              <a:buChar char="-"/>
            </a:pPr>
            <a:r>
              <a:rPr lang="cs-CZ" sz="2300" dirty="0">
                <a:latin typeface="Poppins" panose="00000500000000000000" pitchFamily="2" charset="-18"/>
                <a:cs typeface="Poppins" panose="00000500000000000000" pitchFamily="2" charset="-18"/>
              </a:rPr>
              <a:t>kulminace strukturálních změn a přibližování se k neutrální míře nezaměstnanosti</a:t>
            </a:r>
          </a:p>
          <a:p>
            <a:pPr marL="342900" indent="-342900">
              <a:lnSpc>
                <a:spcPct val="170000"/>
              </a:lnSpc>
              <a:buFontTx/>
              <a:buChar char="-"/>
            </a:pPr>
            <a:r>
              <a:rPr lang="cs-CZ" sz="2300" dirty="0">
                <a:latin typeface="Poppins" panose="00000500000000000000" pitchFamily="2" charset="-18"/>
                <a:cs typeface="Poppins" panose="00000500000000000000" pitchFamily="2" charset="-18"/>
              </a:rPr>
              <a:t>další zlepšení výhledu na reálnou mzdu </a:t>
            </a:r>
          </a:p>
          <a:p>
            <a:pPr marL="342900" indent="-342900">
              <a:lnSpc>
                <a:spcPct val="170000"/>
              </a:lnSpc>
              <a:buFontTx/>
              <a:buChar char="-"/>
            </a:pPr>
            <a:r>
              <a:rPr lang="cs-CZ" sz="2300" dirty="0">
                <a:latin typeface="Poppins" panose="00000500000000000000" pitchFamily="2" charset="-18"/>
                <a:cs typeface="Poppins" panose="00000500000000000000" pitchFamily="2" charset="-18"/>
              </a:rPr>
              <a:t>zůstává proinflačním faktorem, i když mírnějším</a:t>
            </a:r>
          </a:p>
        </p:txBody>
      </p:sp>
      <p:pic>
        <p:nvPicPr>
          <p:cNvPr id="5" name="Picture 4">
            <a:extLst>
              <a:ext uri="{FF2B5EF4-FFF2-40B4-BE49-F238E27FC236}">
                <a16:creationId xmlns:a16="http://schemas.microsoft.com/office/drawing/2014/main" id="{EFC4B00E-C950-7F2E-479B-D1602F6C5D61}"/>
              </a:ext>
            </a:extLst>
          </p:cNvPr>
          <p:cNvPicPr>
            <a:picLocks noChangeAspect="1"/>
          </p:cNvPicPr>
          <p:nvPr/>
        </p:nvPicPr>
        <p:blipFill>
          <a:blip r:embed="rId3"/>
          <a:stretch>
            <a:fillRect/>
          </a:stretch>
        </p:blipFill>
        <p:spPr>
          <a:xfrm>
            <a:off x="2696016" y="3373978"/>
            <a:ext cx="7084106" cy="3773192"/>
          </a:xfrm>
          <a:prstGeom prst="rect">
            <a:avLst/>
          </a:prstGeom>
        </p:spPr>
      </p:pic>
    </p:spTree>
    <p:extLst>
      <p:ext uri="{BB962C8B-B14F-4D97-AF65-F5344CB8AC3E}">
        <p14:creationId xmlns:p14="http://schemas.microsoft.com/office/powerpoint/2010/main" val="1262735708"/>
      </p:ext>
    </p:extLst>
  </p:cSld>
  <p:clrMapOvr>
    <a:masterClrMapping/>
  </p:clrMapOvr>
</p:sld>
</file>

<file path=ppt/theme/theme1.xml><?xml version="1.0" encoding="utf-8"?>
<a:theme xmlns:a="http://schemas.openxmlformats.org/drawingml/2006/main" name="CBA PPT 16:9 B&amp;W">
  <a:themeElements>
    <a:clrScheme name="CBA MS Office výchozí barevnost">
      <a:dk1>
        <a:sysClr val="windowText" lastClr="000000"/>
      </a:dk1>
      <a:lt1>
        <a:sysClr val="window" lastClr="FFFFFF"/>
      </a:lt1>
      <a:dk2>
        <a:srgbClr val="1F576B"/>
      </a:dk2>
      <a:lt2>
        <a:srgbClr val="F8F8F8"/>
      </a:lt2>
      <a:accent1>
        <a:srgbClr val="A9936D"/>
      </a:accent1>
      <a:accent2>
        <a:srgbClr val="317F79"/>
      </a:accent2>
      <a:accent3>
        <a:srgbClr val="1F576B"/>
      </a:accent3>
      <a:accent4>
        <a:srgbClr val="DCDCDC"/>
      </a:accent4>
      <a:accent5>
        <a:srgbClr val="B6B6B6"/>
      </a:accent5>
      <a:accent6>
        <a:srgbClr val="6F6F6F"/>
      </a:accent6>
      <a:hlink>
        <a:srgbClr val="A9936D"/>
      </a:hlink>
      <a:folHlink>
        <a:srgbClr val="968058"/>
      </a:folHlink>
    </a:clrScheme>
    <a:fontScheme name="CBA MS Office výchozí písmo motiv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rmAutofit/>
      </a:bodyPr>
      <a:lstStyle>
        <a:defPPr algn="l">
          <a:defRPr sz="1300" b="0" i="0" spc="0" baseline="0" dirty="0" smtClean="0"/>
        </a:defPPr>
      </a:lstStyle>
    </a:txDef>
  </a:objectDefaults>
  <a:extraClrSchemeLst/>
  <a:custClrLst>
    <a:custClr name="Zelená">
      <a:srgbClr val="83DFBE"/>
    </a:custClr>
    <a:custClr name="Světle zelená">
      <a:srgbClr val="ACE2CB"/>
    </a:custClr>
    <a:custClr name="Nejsvětlejší zelená">
      <a:srgbClr val="D1F2E4"/>
    </a:custClr>
    <a:custClr name="Šedá">
      <a:srgbClr val="D7D7D7"/>
    </a:custClr>
    <a:custClr name="Světle šedá">
      <a:srgbClr val="EFEFEF"/>
    </a:custClr>
    <a:custClr name="Oranžová">
      <a:srgbClr val="FFB288"/>
    </a:custClr>
    <a:custClr name="Světle oranžová">
      <a:srgbClr val="FFCE8D"/>
    </a:custClr>
    <a:custClr name="Modrá">
      <a:srgbClr val="60CEF4"/>
    </a:custClr>
    <a:custClr name="Hnědá">
      <a:srgbClr val="C7B299"/>
    </a:custClr>
    <a:custClr name="Tyrkysová">
      <a:srgbClr val="14DBC7"/>
    </a:custClr>
    <a:custClr name="Jarní zelená">
      <a:srgbClr val="C7F779"/>
    </a:custClr>
    <a:custClr name="Růžová">
      <a:srgbClr val="F8C5F9"/>
    </a:custClr>
    <a:custClr name="Tmavě fialová">
      <a:srgbClr val="7468E9"/>
    </a:custClr>
  </a:custClrLst>
  <a:extLst>
    <a:ext uri="{05A4C25C-085E-4340-85A3-A5531E510DB2}">
      <thm15:themeFamily xmlns:thm15="http://schemas.microsoft.com/office/thememl/2012/main" name="INVESTIKA_DYNAMIKA_PPT_16x9_v2.potx" id="{8733E6CE-201E-48DB-87AA-DB80330FF5DB}" vid="{D7849ED6-7B13-4D46-A90C-4F40B8B1D8EC}"/>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91B8A9ED33244787B916AE9BBE206E" ma:contentTypeVersion="12" ma:contentTypeDescription="Create a new document." ma:contentTypeScope="" ma:versionID="6272deca80841e48775e47dbd4ea0331">
  <xsd:schema xmlns:xsd="http://www.w3.org/2001/XMLSchema" xmlns:xs="http://www.w3.org/2001/XMLSchema" xmlns:p="http://schemas.microsoft.com/office/2006/metadata/properties" xmlns:ns2="ebcfb002-a245-4f64-b91d-4b07cb074cbb" xmlns:ns3="3d04b0d2-10d1-4ac1-82d3-a64e9a9882e5" targetNamespace="http://schemas.microsoft.com/office/2006/metadata/properties" ma:root="true" ma:fieldsID="ecc7e44836475fabd4dd73250f8ace6d" ns2:_="" ns3:_="">
    <xsd:import namespace="ebcfb002-a245-4f64-b91d-4b07cb074cbb"/>
    <xsd:import namespace="3d04b0d2-10d1-4ac1-82d3-a64e9a9882e5"/>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cfb002-a245-4f64-b91d-4b07cb074c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49a369f-88ca-4bc3-9129-83334f9bcedc"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04b0d2-10d1-4ac1-82d3-a64e9a9882e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bfe6e60-89d1-46a8-a9d9-d6254838e557}" ma:internalName="TaxCatchAll" ma:showField="CatchAllData" ma:web="3d04b0d2-10d1-4ac1-82d3-a64e9a9882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ebcfb002-a245-4f64-b91d-4b07cb074cbb" xsi:nil="true"/>
    <TaxCatchAll xmlns="3d04b0d2-10d1-4ac1-82d3-a64e9a9882e5" xsi:nil="true"/>
    <lcf76f155ced4ddcb4097134ff3c332f xmlns="ebcfb002-a245-4f64-b91d-4b07cb074cb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2F7624-800E-4146-82DF-FE555B3D68E9}">
  <ds:schemaRefs>
    <ds:schemaRef ds:uri="3d04b0d2-10d1-4ac1-82d3-a64e9a9882e5"/>
    <ds:schemaRef ds:uri="ebcfb002-a245-4f64-b91d-4b07cb074c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E2109D1-82F8-47F1-B049-10AFD73CFAE2}">
  <ds:schemaRefs>
    <ds:schemaRef ds:uri="ebcfb002-a245-4f64-b91d-4b07cb074cbb"/>
    <ds:schemaRef ds:uri="http://schemas.microsoft.com/office/2006/documentManagement/types"/>
    <ds:schemaRef ds:uri="http://purl.org/dc/dcmitype/"/>
    <ds:schemaRef ds:uri="http://purl.org/dc/elements/1.1/"/>
    <ds:schemaRef ds:uri="http://www.w3.org/XML/1998/namespace"/>
    <ds:schemaRef ds:uri="http://purl.org/dc/terms/"/>
    <ds:schemaRef ds:uri="http://schemas.microsoft.com/office/infopath/2007/PartnerControls"/>
    <ds:schemaRef ds:uri="http://schemas.openxmlformats.org/package/2006/metadata/core-properties"/>
    <ds:schemaRef ds:uri="3d04b0d2-10d1-4ac1-82d3-a64e9a9882e5"/>
    <ds:schemaRef ds:uri="http://schemas.microsoft.com/office/2006/metadata/properties"/>
  </ds:schemaRefs>
</ds:datastoreItem>
</file>

<file path=customXml/itemProps3.xml><?xml version="1.0" encoding="utf-8"?>
<ds:datastoreItem xmlns:ds="http://schemas.openxmlformats.org/officeDocument/2006/customXml" ds:itemID="{953709C2-9DBD-4E5D-A17B-6BCA862131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CBA-MS-Office-Motiv-updated</Template>
  <TotalTime>23858</TotalTime>
  <Words>1029</Words>
  <Application>Microsoft Office PowerPoint</Application>
  <PresentationFormat>Širokoúhlá obrazovka</PresentationFormat>
  <Paragraphs>162</Paragraphs>
  <Slides>28</Slides>
  <Notes>28</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28</vt:i4>
      </vt:variant>
    </vt:vector>
  </HeadingPairs>
  <TitlesOfParts>
    <vt:vector size="33" baseType="lpstr">
      <vt:lpstr>Arial</vt:lpstr>
      <vt:lpstr>Calibri</vt:lpstr>
      <vt:lpstr>Calibri Light</vt:lpstr>
      <vt:lpstr>Poppins</vt:lpstr>
      <vt:lpstr>CBA PPT 16:9 B&amp;W</vt:lpstr>
      <vt:lpstr>MAKROEKONOMICKÁ PROGNÓZA ČBA  aneb k vývoji českého hospodářství v letech 2024-2027 z pohledu bankovního sektoru </vt:lpstr>
      <vt:lpstr>MAKROEKONOMICKÁ PROGNÓZA ČBA</vt:lpstr>
      <vt:lpstr>ÚVODNÍ SLOVO</vt:lpstr>
      <vt:lpstr>Prezentace aplikace PowerPoint</vt:lpstr>
      <vt:lpstr>PROGNÓZY RŮSTU REÁLNÉHO HDP ČR</vt:lpstr>
      <vt:lpstr>Prezentace aplikace PowerPoint</vt:lpstr>
      <vt:lpstr>Prezentace aplikace PowerPoint</vt:lpstr>
      <vt:lpstr>Prezentace aplikace PowerPoint</vt:lpstr>
      <vt:lpstr>TRH PRÁCE</vt:lpstr>
      <vt:lpstr>Prezentace aplikace PowerPoint</vt:lpstr>
      <vt:lpstr>Prezentace aplikace PowerPoint</vt:lpstr>
      <vt:lpstr>SPOTŘEBITELSKÁ INFLACE</vt:lpstr>
      <vt:lpstr>Rok 2026 přináší nižší inflaci kvůli fiskálním opatřením a cenám potravin v závěru loňského roku </vt:lpstr>
      <vt:lpstr>MĚNOVÁ POLITIKA A MĚNOVÝ KURZ</vt:lpstr>
      <vt:lpstr>Prezentace aplikace PowerPoint</vt:lpstr>
      <vt:lpstr>FISKÁLNÍ POLITIKA</vt:lpstr>
      <vt:lpstr>Prezentace aplikace PowerPoint</vt:lpstr>
      <vt:lpstr>Prezentace aplikace PowerPoint</vt:lpstr>
      <vt:lpstr>VÝVOJ VKLADŮ A ÚVĚROVÉ EMISE</vt:lpstr>
      <vt:lpstr>Prezentace aplikace PowerPoint</vt:lpstr>
      <vt:lpstr>Prezentace aplikace PowerPoint</vt:lpstr>
      <vt:lpstr>MEZINÁRODNÍ SROVNÁNÍ</vt:lpstr>
      <vt:lpstr>POSTŘEHY Z PROGNÓZY</vt:lpstr>
      <vt:lpstr>PROGNÓZA ČBA v číslech</vt:lpstr>
      <vt:lpstr>Prezentace aplikace PowerPoint</vt:lpstr>
      <vt:lpstr>MAKROEKONOMICKÁ PROGNÓZA ČBA</vt:lpstr>
      <vt:lpstr>ČBA Monitor: Data …</vt:lpstr>
      <vt:lpstr>… a analýzy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Určeno pro zprostředkovatele realitního fondu</dc:title>
  <dc:creator>Kristina Červinková</dc:creator>
  <cp:lastModifiedBy>Možná, Radana (ČBA)</cp:lastModifiedBy>
  <cp:revision>97</cp:revision>
  <cp:lastPrinted>2026-02-10T20:04:28Z</cp:lastPrinted>
  <dcterms:created xsi:type="dcterms:W3CDTF">2021-11-05T08:44:25Z</dcterms:created>
  <dcterms:modified xsi:type="dcterms:W3CDTF">2026-02-11T10:09:45Z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0x0101008191B8A9ED33244787B916AE9BBE206E</vt:lpwstr>
  </property>
  <property fmtid="{D5CDD505-2E9C-101B-9397-08002B2CF9AE}" pid="3" name="Order">
    <vt:r8>325300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