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30" r:id="rId5"/>
  </p:sldMasterIdLst>
  <p:notesMasterIdLst>
    <p:notesMasterId r:id="rId46"/>
  </p:notesMasterIdLst>
  <p:handoutMasterIdLst>
    <p:handoutMasterId r:id="rId47"/>
  </p:handoutMasterIdLst>
  <p:sldIdLst>
    <p:sldId id="390" r:id="rId6"/>
    <p:sldId id="482" r:id="rId7"/>
    <p:sldId id="440" r:id="rId8"/>
    <p:sldId id="441" r:id="rId9"/>
    <p:sldId id="442" r:id="rId10"/>
    <p:sldId id="443" r:id="rId11"/>
    <p:sldId id="461" r:id="rId12"/>
    <p:sldId id="483" r:id="rId13"/>
    <p:sldId id="463" r:id="rId14"/>
    <p:sldId id="460" r:id="rId15"/>
    <p:sldId id="462" r:id="rId16"/>
    <p:sldId id="425" r:id="rId17"/>
    <p:sldId id="406" r:id="rId18"/>
    <p:sldId id="404" r:id="rId19"/>
    <p:sldId id="405" r:id="rId20"/>
    <p:sldId id="464" r:id="rId21"/>
    <p:sldId id="407" r:id="rId22"/>
    <p:sldId id="408" r:id="rId23"/>
    <p:sldId id="409" r:id="rId24"/>
    <p:sldId id="444" r:id="rId25"/>
    <p:sldId id="445" r:id="rId26"/>
    <p:sldId id="446" r:id="rId27"/>
    <p:sldId id="484" r:id="rId28"/>
    <p:sldId id="470" r:id="rId29"/>
    <p:sldId id="485" r:id="rId30"/>
    <p:sldId id="486" r:id="rId31"/>
    <p:sldId id="415" r:id="rId32"/>
    <p:sldId id="487" r:id="rId33"/>
    <p:sldId id="428" r:id="rId34"/>
    <p:sldId id="477" r:id="rId35"/>
    <p:sldId id="479" r:id="rId36"/>
    <p:sldId id="478" r:id="rId37"/>
    <p:sldId id="480" r:id="rId38"/>
    <p:sldId id="481" r:id="rId39"/>
    <p:sldId id="471" r:id="rId40"/>
    <p:sldId id="488" r:id="rId41"/>
    <p:sldId id="473" r:id="rId42"/>
    <p:sldId id="475" r:id="rId43"/>
    <p:sldId id="476" r:id="rId44"/>
    <p:sldId id="379" r:id="rId45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odni snimky" id="{6C2D37F0-7E51-49B9-899E-0EC340B76753}">
          <p14:sldIdLst>
            <p14:sldId id="390"/>
            <p14:sldId id="482"/>
            <p14:sldId id="440"/>
            <p14:sldId id="441"/>
            <p14:sldId id="442"/>
            <p14:sldId id="443"/>
            <p14:sldId id="461"/>
            <p14:sldId id="483"/>
            <p14:sldId id="463"/>
            <p14:sldId id="460"/>
            <p14:sldId id="462"/>
            <p14:sldId id="425"/>
            <p14:sldId id="406"/>
            <p14:sldId id="404"/>
            <p14:sldId id="405"/>
            <p14:sldId id="464"/>
            <p14:sldId id="407"/>
            <p14:sldId id="408"/>
            <p14:sldId id="409"/>
            <p14:sldId id="444"/>
            <p14:sldId id="445"/>
            <p14:sldId id="446"/>
            <p14:sldId id="484"/>
            <p14:sldId id="470"/>
            <p14:sldId id="485"/>
            <p14:sldId id="486"/>
            <p14:sldId id="415"/>
            <p14:sldId id="487"/>
            <p14:sldId id="428"/>
            <p14:sldId id="477"/>
            <p14:sldId id="479"/>
            <p14:sldId id="478"/>
            <p14:sldId id="480"/>
            <p14:sldId id="481"/>
            <p14:sldId id="471"/>
            <p14:sldId id="488"/>
            <p14:sldId id="473"/>
            <p14:sldId id="475"/>
            <p14:sldId id="476"/>
          </p14:sldIdLst>
        </p14:section>
        <p14:section name="Obsah" id="{8D87DD45-7063-434C-91F0-816DE9860665}">
          <p14:sldIdLst/>
        </p14:section>
        <p14:section name="Kontakt/Zakončení" id="{098075A1-03AE-480C-AA68-C7B95426FA6F}">
          <p14:sldIdLst>
            <p14:sldId id="379"/>
          </p14:sldIdLst>
        </p14:section>
        <p14:section name="Ostatní" id="{E3B810E4-39B5-4A22-9D62-D5D5513F97F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B9"/>
    <a:srgbClr val="FF945B"/>
    <a:srgbClr val="9F3B09"/>
    <a:srgbClr val="F68E59"/>
    <a:srgbClr val="46B8B0"/>
    <a:srgbClr val="FFFFFF"/>
    <a:srgbClr val="8AD2CD"/>
    <a:srgbClr val="A48F6B"/>
    <a:srgbClr val="94E5E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4DB51-62B8-450B-BADD-9DEA7D044C92}" v="20" dt="2026-02-24T20:33:02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392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125F4CA-4F90-49BE-8120-5405ADA3B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9C7697-4B99-4296-8501-298E0C9D56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527E98D0-8791-4AE9-B692-A38A764BA783}" type="datetimeFigureOut">
              <a:rPr lang="cs-CZ" smtClean="0"/>
              <a:t>25.02.2026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ED4061-3537-4C5C-9178-4CDA856A7E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87ED2A-7083-408C-BA92-4B87F2C12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87E66C4-CBB9-47DA-8485-4BFD8AAE7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889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57116E2D-EB57-4CCA-BDDB-BB68906C4234}" type="datetimeFigureOut">
              <a:rPr lang="cs-CZ" smtClean="0"/>
              <a:t>25.02.2026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D7B406D6-4A6A-49DA-A8F7-80B8C14ABC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4853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80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35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61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baonline.cz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cbaonline.cz/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baonline.cz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baonline.cz/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cbaonline.cz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azke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symbol obrázku 6">
            <a:extLst>
              <a:ext uri="{FF2B5EF4-FFF2-40B4-BE49-F238E27FC236}">
                <a16:creationId xmlns:a16="http://schemas.microsoft.com/office/drawing/2014/main" id="{72AF249F-9EA0-4DBA-B46D-56D0CB9690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101" y="0"/>
            <a:ext cx="6111899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3758EC6-F95B-45EB-A0FB-7959F77129F4}"/>
              </a:ext>
            </a:extLst>
          </p:cNvPr>
          <p:cNvGrpSpPr/>
          <p:nvPr userDrawn="1"/>
        </p:nvGrpSpPr>
        <p:grpSpPr>
          <a:xfrm>
            <a:off x="339233" y="337645"/>
            <a:ext cx="11519530" cy="6129445"/>
            <a:chOff x="339233" y="337645"/>
            <a:chExt cx="11519530" cy="6129445"/>
          </a:xfrm>
        </p:grpSpPr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1F68489A-DA1D-4068-9B48-C1A013B4C3DA}"/>
                </a:ext>
              </a:extLst>
            </p:cNvPr>
            <p:cNvSpPr/>
            <p:nvPr/>
          </p:nvSpPr>
          <p:spPr>
            <a:xfrm>
              <a:off x="33923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9F8854AD-2830-4806-929A-360866D27ED0}"/>
                </a:ext>
              </a:extLst>
            </p:cNvPr>
            <p:cNvSpPr/>
            <p:nvPr/>
          </p:nvSpPr>
          <p:spPr>
            <a:xfrm>
              <a:off x="801426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7FDC7C67-ADEE-45DB-A4F7-3AB55DF251E5}"/>
                </a:ext>
              </a:extLst>
            </p:cNvPr>
            <p:cNvSpPr/>
            <p:nvPr/>
          </p:nvSpPr>
          <p:spPr>
            <a:xfrm>
              <a:off x="9933070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14601F3B-B369-4B96-90B9-0A8868DCB2DA}"/>
                </a:ext>
              </a:extLst>
            </p:cNvPr>
            <p:cNvSpPr/>
            <p:nvPr/>
          </p:nvSpPr>
          <p:spPr>
            <a:xfrm>
              <a:off x="609545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72660750-0073-49DA-A058-A4B3896F2863}"/>
                </a:ext>
              </a:extLst>
            </p:cNvPr>
            <p:cNvSpPr/>
            <p:nvPr/>
          </p:nvSpPr>
          <p:spPr>
            <a:xfrm>
              <a:off x="11851946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8" name="Nadpis 1">
            <a:extLst>
              <a:ext uri="{FF2B5EF4-FFF2-40B4-BE49-F238E27FC236}">
                <a16:creationId xmlns:a16="http://schemas.microsoft.com/office/drawing/2014/main" id="{7719BB03-12C7-4869-9CB1-8010A1DC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68307D63-C583-4856-9104-950BCD7B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D8174950-935D-49FB-B7C7-0D9A56F05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96DF018E-8745-4C15-B16E-0C4CE1F8DAA6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DB437DB5-08E5-4B98-8BFA-BBEDA5A5F95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52AAC75-85BF-4CE4-B64C-2F00B6C34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9" name="Nadpis 8">
            <a:extLst>
              <a:ext uri="{FF2B5EF4-FFF2-40B4-BE49-F238E27FC236}">
                <a16:creationId xmlns:a16="http://schemas.microsoft.com/office/drawing/2014/main" id="{85514A0F-7493-4597-8FAD-3ECF839E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0" name="Zástupný text 33">
            <a:extLst>
              <a:ext uri="{FF2B5EF4-FFF2-40B4-BE49-F238E27FC236}">
                <a16:creationId xmlns:a16="http://schemas.microsoft.com/office/drawing/2014/main" id="{EF10C459-19C6-47F1-A07D-68431F6D23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7515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kce s odrážkami vedle s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CAE3E40-03A2-4C8B-A330-0988DFE88E8A}"/>
              </a:ext>
            </a:extLst>
          </p:cNvPr>
          <p:cNvGrpSpPr/>
          <p:nvPr userDrawn="1"/>
        </p:nvGrpSpPr>
        <p:grpSpPr>
          <a:xfrm>
            <a:off x="335360" y="439479"/>
            <a:ext cx="11507005" cy="5939840"/>
            <a:chOff x="335360" y="439479"/>
            <a:chExt cx="11507005" cy="5939840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614EA22-DEBC-4375-8809-647DC53D72C9}"/>
                </a:ext>
              </a:extLst>
            </p:cNvPr>
            <p:cNvSpPr/>
            <p:nvPr/>
          </p:nvSpPr>
          <p:spPr>
            <a:xfrm>
              <a:off x="335360" y="439479"/>
              <a:ext cx="7200" cy="5939840"/>
            </a:xfrm>
            <a:custGeom>
              <a:avLst/>
              <a:gdLst>
                <a:gd name="connsiteX0" fmla="*/ 0 w 19293"/>
                <a:gd name="connsiteY0" fmla="*/ 0 h 5939840"/>
                <a:gd name="connsiteX1" fmla="*/ 19293 w 19293"/>
                <a:gd name="connsiteY1" fmla="*/ 0 h 5939840"/>
                <a:gd name="connsiteX2" fmla="*/ 19293 w 19293"/>
                <a:gd name="connsiteY2" fmla="*/ 5939841 h 5939840"/>
                <a:gd name="connsiteX3" fmla="*/ 0 w 19293"/>
                <a:gd name="connsiteY3" fmla="*/ 5939841 h 59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9840">
                  <a:moveTo>
                    <a:pt x="0" y="0"/>
                  </a:moveTo>
                  <a:lnTo>
                    <a:pt x="19293" y="0"/>
                  </a:lnTo>
                  <a:lnTo>
                    <a:pt x="19293" y="5939841"/>
                  </a:lnTo>
                  <a:lnTo>
                    <a:pt x="0" y="59398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F8D4348-B25C-4930-AC68-58A7FFD1F5C3}"/>
                </a:ext>
              </a:extLst>
            </p:cNvPr>
            <p:cNvSpPr/>
            <p:nvPr/>
          </p:nvSpPr>
          <p:spPr>
            <a:xfrm>
              <a:off x="608645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91CC143-54F3-47DD-B757-543F7F39426B}"/>
                </a:ext>
              </a:extLst>
            </p:cNvPr>
            <p:cNvSpPr/>
            <p:nvPr/>
          </p:nvSpPr>
          <p:spPr>
            <a:xfrm>
              <a:off x="1183516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18C9709-268C-465E-AF8F-85DEE26CF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AEB0AD3B-ECE0-4796-BC47-A581A7548FA1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27EC2-DDFF-4285-8002-B585D977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447" y="2999881"/>
            <a:ext cx="5334169" cy="23733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BC60C-62D3-48FA-8EB4-FF3A52CD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671" y="2989090"/>
            <a:ext cx="5221287" cy="2375621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 b="1" i="0" baseline="0">
                <a:solidFill>
                  <a:schemeClr val="tx1"/>
                </a:solidFill>
              </a:defRPr>
            </a:lvl1pPr>
            <a:lvl2pPr>
              <a:defRPr sz="1600" b="0" i="0" spc="20" baseline="0"/>
            </a:lvl2pPr>
            <a:lvl3pPr>
              <a:defRPr sz="1600" b="0" i="0" spc="20" baseline="0"/>
            </a:lvl3pPr>
            <a:lvl4pPr>
              <a:defRPr sz="1600" b="0" i="0" spc="20" baseline="0"/>
            </a:lvl4pPr>
            <a:lvl5pPr>
              <a:defRPr sz="1600" b="0" i="0" spc="2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522861B-E4DE-48EA-B978-6EE5FF6D72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4672" y="1540116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94C25EC-0FD8-4A9F-9B7A-5F2738F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03937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6939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1366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34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drážky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grafu 11">
            <a:extLst>
              <a:ext uri="{FF2B5EF4-FFF2-40B4-BE49-F238E27FC236}">
                <a16:creationId xmlns:a16="http://schemas.microsoft.com/office/drawing/2014/main" id="{9508DB02-CB14-4479-948A-196F3CEC84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47768" y="1555854"/>
            <a:ext cx="3564856" cy="374535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555854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555854"/>
            <a:ext cx="3563569" cy="37453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15BA25F6-8E00-4FCC-9B72-4F7AEA500017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95D3576-90EF-4355-9F4A-5992A01A9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ové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531152"/>
            <a:ext cx="3563569" cy="28978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A29DD4BA-1F3D-4AD4-84A4-EFD502CDAF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D12F513F-1291-4D8E-BCC0-B0E59E36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ové pol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04211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603160"/>
            <a:ext cx="3563569" cy="28258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956420A8-680C-4681-90B7-8128754067B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953393BD-1FEB-442D-B32C-AB000B10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7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 sloupky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612124"/>
            <a:ext cx="3544312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88473"/>
            <a:ext cx="3544312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CA0DE776-0448-4650-BD3E-9F480A36A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330" y="1612124"/>
            <a:ext cx="355940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0" name="Zástupný text 7">
            <a:extLst>
              <a:ext uri="{FF2B5EF4-FFF2-40B4-BE49-F238E27FC236}">
                <a16:creationId xmlns:a16="http://schemas.microsoft.com/office/drawing/2014/main" id="{E18F128B-776C-4B45-84F1-D3304A931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000" y="1612124"/>
            <a:ext cx="3505369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05705706-418A-43D4-9581-F16491B0BAD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C0064698-D2C1-4C64-8F8E-28EB15F6C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7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82106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azkem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ástupný symbol obrázku 6">
            <a:extLst>
              <a:ext uri="{FF2B5EF4-FFF2-40B4-BE49-F238E27FC236}">
                <a16:creationId xmlns:a16="http://schemas.microsoft.com/office/drawing/2014/main" id="{0E2735BC-EA6B-48A2-BD75-00B7987E9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101" y="0"/>
            <a:ext cx="6111899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777151C-E20D-46A1-AA6E-A81E944013D1}"/>
              </a:ext>
            </a:extLst>
          </p:cNvPr>
          <p:cNvGrpSpPr/>
          <p:nvPr userDrawn="1"/>
        </p:nvGrpSpPr>
        <p:grpSpPr>
          <a:xfrm>
            <a:off x="339233" y="337645"/>
            <a:ext cx="11519530" cy="6129445"/>
            <a:chOff x="339233" y="337645"/>
            <a:chExt cx="11519530" cy="6129445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908396C2-3822-4E02-A8B6-784836028BCE}"/>
                </a:ext>
              </a:extLst>
            </p:cNvPr>
            <p:cNvSpPr/>
            <p:nvPr/>
          </p:nvSpPr>
          <p:spPr>
            <a:xfrm>
              <a:off x="33923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98057563-CDC9-4D6C-AE35-1D5C51185AE3}"/>
                </a:ext>
              </a:extLst>
            </p:cNvPr>
            <p:cNvSpPr/>
            <p:nvPr/>
          </p:nvSpPr>
          <p:spPr>
            <a:xfrm>
              <a:off x="801426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B7B1D02B-C94F-4C8E-853E-11DD2FDF4932}"/>
                </a:ext>
              </a:extLst>
            </p:cNvPr>
            <p:cNvSpPr/>
            <p:nvPr/>
          </p:nvSpPr>
          <p:spPr>
            <a:xfrm>
              <a:off x="9933070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BF80A7CC-640F-4442-8D95-74990FF7D612}"/>
                </a:ext>
              </a:extLst>
            </p:cNvPr>
            <p:cNvSpPr/>
            <p:nvPr/>
          </p:nvSpPr>
          <p:spPr>
            <a:xfrm>
              <a:off x="6095453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61DAC0C-B652-41A0-ACB3-444509F24611}"/>
                </a:ext>
              </a:extLst>
            </p:cNvPr>
            <p:cNvSpPr/>
            <p:nvPr/>
          </p:nvSpPr>
          <p:spPr>
            <a:xfrm>
              <a:off x="11851946" y="337645"/>
              <a:ext cx="6817" cy="6129445"/>
            </a:xfrm>
            <a:custGeom>
              <a:avLst/>
              <a:gdLst>
                <a:gd name="connsiteX0" fmla="*/ -3781 w 6817"/>
                <a:gd name="connsiteY0" fmla="*/ -1454 h 6129445"/>
                <a:gd name="connsiteX1" fmla="*/ -3781 w 6817"/>
                <a:gd name="connsiteY1" fmla="*/ 6127992 h 612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6129445">
                  <a:moveTo>
                    <a:pt x="-3781" y="-1454"/>
                  </a:moveTo>
                  <a:lnTo>
                    <a:pt x="-3781" y="6127992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4" name="Nadpis 1">
            <a:extLst>
              <a:ext uri="{FF2B5EF4-FFF2-40B4-BE49-F238E27FC236}">
                <a16:creationId xmlns:a16="http://schemas.microsoft.com/office/drawing/2014/main" id="{AF1C697D-B9FA-4A24-AA2D-CE5CD8D4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DAFCD9F2-7BA9-42B5-B39E-98C74624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57D16024-2062-4526-935A-E195E9267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1916709-AFB3-4B4F-BA67-0B1F81C7D7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272" y="5373216"/>
            <a:ext cx="3230916" cy="9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datum 4">
            <a:extLst>
              <a:ext uri="{FF2B5EF4-FFF2-40B4-BE49-F238E27FC236}">
                <a16:creationId xmlns:a16="http://schemas.microsoft.com/office/drawing/2014/main" id="{ABA8F26F-ADB0-4933-9238-00BD14508A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A541C7B-71B5-41F9-B41A-7D2442428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1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3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2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CAB7B6F-BC2F-45F9-BBCC-C089E1E4D940}"/>
              </a:ext>
            </a:extLst>
          </p:cNvPr>
          <p:cNvSpPr/>
          <p:nvPr userDrawn="1"/>
        </p:nvSpPr>
        <p:spPr>
          <a:xfrm>
            <a:off x="-20687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34679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11028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53908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65186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9240ACBE-0C89-4BD2-8C24-7559899D86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095" y="2708919"/>
            <a:ext cx="3563569" cy="26642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text 33">
            <a:extLst>
              <a:ext uri="{FF2B5EF4-FFF2-40B4-BE49-F238E27FC236}">
                <a16:creationId xmlns:a16="http://schemas.microsoft.com/office/drawing/2014/main" id="{E02C7CB2-CD58-4319-9798-41C70E59BB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3528" y="2706444"/>
            <a:ext cx="3563569" cy="29548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text 33">
            <a:extLst>
              <a:ext uri="{FF2B5EF4-FFF2-40B4-BE49-F238E27FC236}">
                <a16:creationId xmlns:a16="http://schemas.microsoft.com/office/drawing/2014/main" id="{B2933F35-290F-4434-9BF0-7495B6EBF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7441" y="2706444"/>
            <a:ext cx="3563569" cy="29548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datum 4">
            <a:extLst>
              <a:ext uri="{FF2B5EF4-FFF2-40B4-BE49-F238E27FC236}">
                <a16:creationId xmlns:a16="http://schemas.microsoft.com/office/drawing/2014/main" id="{5C6734EC-0831-41E3-B13C-4477CCE82F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4A803F-DBC6-4317-9EC1-9004B1730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8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bílé překrytí">
            <a:extLst>
              <a:ext uri="{FF2B5EF4-FFF2-40B4-BE49-F238E27FC236}">
                <a16:creationId xmlns:a16="http://schemas.microsoft.com/office/drawing/2014/main" id="{D5D7B392-3157-4BA0-A324-365611C8151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5E448A-E56E-42E3-A5A6-979C7FCB4C12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96A676BA-FBB1-4D53-915D-A908F149864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4E5C92E-F340-4F8C-AC8C-17CACEA8C838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237263B4-B60B-47F2-93BE-4674EE1E42F7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144A0BBD-75B6-441C-A964-74C80C51D19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3" name="Zástupný symbol pro datum 4">
            <a:extLst>
              <a:ext uri="{FF2B5EF4-FFF2-40B4-BE49-F238E27FC236}">
                <a16:creationId xmlns:a16="http://schemas.microsoft.com/office/drawing/2014/main" id="{9AF5E632-C9CD-4CFA-9BFB-E605BF286902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0A574086-3B7A-4CAA-AD98-CE531E9B3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2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erex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067E82F-1349-487A-8C4E-0BB4B5E88885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87D48BE-1A0D-4277-ABFA-25C9E41F24E9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04281C37-179F-42EE-8405-5D403B4CE21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Zástupný symbol obrázku 1">
            <a:extLst>
              <a:ext uri="{FF2B5EF4-FFF2-40B4-BE49-F238E27FC236}">
                <a16:creationId xmlns:a16="http://schemas.microsoft.com/office/drawing/2014/main" id="{BC51348E-E4F2-4E91-B096-D2B96F255B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266" y="603790"/>
            <a:ext cx="7623358" cy="5794714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441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174"/>
            <a:ext cx="3485032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3790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89A9A3E-40EF-4717-A61D-11D908CA2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0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6FBBF6-F08D-4506-9030-14D6969DF15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45ED8C3-5EDA-45BB-B3E9-735F97024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4094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nazev +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A02DF2E-9A87-4947-85BA-1BB74D49B3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33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" name="Zástupný symbol pro datum 2" hidden="1">
            <a:extLst>
              <a:ext uri="{FF2B5EF4-FFF2-40B4-BE49-F238E27FC236}">
                <a16:creationId xmlns:a16="http://schemas.microsoft.com/office/drawing/2014/main" id="{26018419-AC0D-4210-86B6-34ABDBE9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087C7654-690A-4245-AFB0-8BBB168105F9}" type="datetime1">
              <a:rPr lang="cs-CZ" smtClean="0"/>
              <a:t>25.02.2026</a:t>
            </a:fld>
            <a:endParaRPr lang="cs-CZ"/>
          </a:p>
        </p:txBody>
      </p: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B8950794-551D-4EBD-9D2C-91F0A1F82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8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bílé překrytí">
            <a:extLst>
              <a:ext uri="{FF2B5EF4-FFF2-40B4-BE49-F238E27FC236}">
                <a16:creationId xmlns:a16="http://schemas.microsoft.com/office/drawing/2014/main" id="{BD4B54A0-D244-4D5A-BB97-65C23F8310B6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BCBE7CE-36AF-4C5A-88B4-0E0F2FB2A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1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BC975C1-1372-40CD-B0D2-E644CFC8A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tx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tx1"/>
                </a:solidFill>
              </a:rPr>
              <a:pPr/>
              <a:t>25.02.2026</a:t>
            </a:fld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5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accent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accent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EA8C00A1-1923-45F1-AD79-C00DAC69D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4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5692DAA-2A7A-460B-A440-1253AC2AD22B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876D9C0C-F69E-410E-B55C-580ACB9ECC18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F9660CF-B90F-4915-99BF-7DC243073311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20087762-C874-401B-A27B-325D171A1B3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A151E5AF-0FA0-405D-9CF6-A9F35B5E425D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2EB2196-C1C3-46BB-AA06-44264EF3FD98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A276A7EA-1C61-48B0-B8B7-56FAB5855E73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7BA70F7C-BC7D-4622-9F8A-F273007FA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A7D774A0-B96D-4892-9E69-ABC09448E8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7D9A037-8587-4E90-A5B7-CA7C922A5C5D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12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8C6E520F-8DB0-4842-89E4-5DAB6564F3E9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F64C111-E892-4DB5-BCDB-C45FEE8D5C3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C0D07D0-580E-4114-B1DB-73F5ACDE6B22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80F1277D-E092-4C1D-9054-22D326DD20B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92CD6952-1504-474C-AD61-1F315F0705D5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96240C06-D7FE-4135-BF17-D9830E699C86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4D3DA0A0-9A63-4635-B487-B85C0FC4DEF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60" y="1987617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EA1CA996-0E90-4055-A692-FE3994EF074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B8C4EAB-A88B-40A4-B42F-78B059C8F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721E38-3928-44A5-AD08-ADFEE3D643D3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8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97BE97A-37C6-4687-AA6C-B9814EB76371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  <a:solidFill>
            <a:schemeClr val="bg1"/>
          </a:solidFill>
        </p:grpSpPr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491BD8B3-73A1-4DEB-B880-F3D88783A6D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B113810B-72C0-441C-932C-0E3BA2DE0474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1253376-E30A-487F-BE84-FA2ABDDDBEC9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6772FD25-363C-475A-B7E9-8473B358CD32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EB96E67F-80BF-4158-9C09-A7439C67F0DC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18EF9FFE-AC97-43B5-82BE-73BCBE867031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C03A6456-0898-4F09-AE6C-CECFC3C89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2" name="Zástupný symbol pro datum 4">
            <a:extLst>
              <a:ext uri="{FF2B5EF4-FFF2-40B4-BE49-F238E27FC236}">
                <a16:creationId xmlns:a16="http://schemas.microsoft.com/office/drawing/2014/main" id="{2E20FCC0-37B0-4149-8E85-F39AEA5A2B50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8D4784A-6E07-4130-ADCA-2FCF74FD57DD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31F5E95-F58B-44A9-AD72-EB9DFAD46694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E63F5AF6-4E66-423F-A8DF-47FE93BFEA0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C73CF657-9141-4FFB-BFCC-3D4C384F170B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B0666748-D608-4402-9F92-C87B83F46AF0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AB5186C4-E585-4812-B0DC-789FE43EFA53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6DCB5A3B-9D94-4B4B-BFE9-38347BA25EC9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B29B1A84-5011-4462-BAA2-D00B0BF748D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9FAFBF8D-8D5D-44DD-9E3A-E155F40A1D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EDF44E1-DD98-48DF-BCE9-76F148725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E831DB-D205-47F8-A2F2-A8B4B6D70F48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3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nazev +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A02DF2E-9A87-4947-85BA-1BB74D49B3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1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2 EDUCA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039357C-9B2A-4349-8E25-DD8B6BCF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D43CDF58-749D-4E70-B02B-A10BF35E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B1700EB-C685-4582-9837-58D436254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620688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2 EDUCA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D7D713-ABCC-4B66-9A61-78807DBF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63911"/>
            <a:ext cx="11527712" cy="6130177"/>
          </a:xfrm>
          <a:prstGeom prst="rect">
            <a:avLst/>
          </a:prstGeom>
        </p:spPr>
      </p:pic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3485032" cy="900112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FED06595-A726-45F9-871E-B1538EB2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455219"/>
            <a:ext cx="3485031" cy="95278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C90DB6C-A714-4E8F-9CB4-BB1855714C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1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8DDFB05-B3BC-4551-8F47-69B1C394C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3FB65BC-904E-476D-9CFB-6CC169F27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9143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9A870F17-6EFB-4D54-9F98-D11E5F82780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sp>
        <p:nvSpPr>
          <p:cNvPr id="10" name="Nadpis 8">
            <a:extLst>
              <a:ext uri="{FF2B5EF4-FFF2-40B4-BE49-F238E27FC236}">
                <a16:creationId xmlns:a16="http://schemas.microsoft.com/office/drawing/2014/main" id="{EB07F0ED-39EE-4DAE-92DD-F6961ED0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2" name="Zástupný text 33">
            <a:extLst>
              <a:ext uri="{FF2B5EF4-FFF2-40B4-BE49-F238E27FC236}">
                <a16:creationId xmlns:a16="http://schemas.microsoft.com/office/drawing/2014/main" id="{B6C31EEE-88A5-493B-929B-9E0AEBBC1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DB3FA7F-D8A8-4F5E-97B2-31FA3DC73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6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96DF018E-8745-4C15-B16E-0C4CE1F8DAA6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DB437DB5-08E5-4B98-8BFA-BBEDA5A5F95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52AAC75-85BF-4CE4-B64C-2F00B6C34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9" name="Nadpis 8">
            <a:extLst>
              <a:ext uri="{FF2B5EF4-FFF2-40B4-BE49-F238E27FC236}">
                <a16:creationId xmlns:a16="http://schemas.microsoft.com/office/drawing/2014/main" id="{85514A0F-7493-4597-8FAD-3ECF839E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0" name="Zástupný text 33">
            <a:extLst>
              <a:ext uri="{FF2B5EF4-FFF2-40B4-BE49-F238E27FC236}">
                <a16:creationId xmlns:a16="http://schemas.microsoft.com/office/drawing/2014/main" id="{EF10C459-19C6-47F1-A07D-68431F6D23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0695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kce s odrážkami vedle s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CAE3E40-03A2-4C8B-A330-0988DFE88E8A}"/>
              </a:ext>
            </a:extLst>
          </p:cNvPr>
          <p:cNvGrpSpPr/>
          <p:nvPr userDrawn="1"/>
        </p:nvGrpSpPr>
        <p:grpSpPr>
          <a:xfrm>
            <a:off x="335360" y="439479"/>
            <a:ext cx="11507005" cy="5939840"/>
            <a:chOff x="335360" y="439479"/>
            <a:chExt cx="11507005" cy="5939840"/>
          </a:xfrm>
          <a:solidFill>
            <a:schemeClr val="accent1"/>
          </a:solidFill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C614EA22-DEBC-4375-8809-647DC53D72C9}"/>
                </a:ext>
              </a:extLst>
            </p:cNvPr>
            <p:cNvSpPr/>
            <p:nvPr/>
          </p:nvSpPr>
          <p:spPr>
            <a:xfrm>
              <a:off x="335360" y="439479"/>
              <a:ext cx="7200" cy="5939840"/>
            </a:xfrm>
            <a:custGeom>
              <a:avLst/>
              <a:gdLst>
                <a:gd name="connsiteX0" fmla="*/ 0 w 19293"/>
                <a:gd name="connsiteY0" fmla="*/ 0 h 5939840"/>
                <a:gd name="connsiteX1" fmla="*/ 19293 w 19293"/>
                <a:gd name="connsiteY1" fmla="*/ 0 h 5939840"/>
                <a:gd name="connsiteX2" fmla="*/ 19293 w 19293"/>
                <a:gd name="connsiteY2" fmla="*/ 5939841 h 5939840"/>
                <a:gd name="connsiteX3" fmla="*/ 0 w 19293"/>
                <a:gd name="connsiteY3" fmla="*/ 5939841 h 593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9840">
                  <a:moveTo>
                    <a:pt x="0" y="0"/>
                  </a:moveTo>
                  <a:lnTo>
                    <a:pt x="19293" y="0"/>
                  </a:lnTo>
                  <a:lnTo>
                    <a:pt x="19293" y="5939841"/>
                  </a:lnTo>
                  <a:lnTo>
                    <a:pt x="0" y="593984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F8D4348-B25C-4930-AC68-58A7FFD1F5C3}"/>
                </a:ext>
              </a:extLst>
            </p:cNvPr>
            <p:cNvSpPr/>
            <p:nvPr/>
          </p:nvSpPr>
          <p:spPr>
            <a:xfrm>
              <a:off x="608645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91CC143-54F3-47DD-B757-543F7F39426B}"/>
                </a:ext>
              </a:extLst>
            </p:cNvPr>
            <p:cNvSpPr/>
            <p:nvPr/>
          </p:nvSpPr>
          <p:spPr>
            <a:xfrm>
              <a:off x="11835165" y="440463"/>
              <a:ext cx="7200" cy="5937936"/>
            </a:xfrm>
            <a:custGeom>
              <a:avLst/>
              <a:gdLst>
                <a:gd name="connsiteX0" fmla="*/ 0 w 19293"/>
                <a:gd name="connsiteY0" fmla="*/ 0 h 5937936"/>
                <a:gd name="connsiteX1" fmla="*/ 19293 w 19293"/>
                <a:gd name="connsiteY1" fmla="*/ 0 h 5937936"/>
                <a:gd name="connsiteX2" fmla="*/ 19293 w 19293"/>
                <a:gd name="connsiteY2" fmla="*/ 5937937 h 5937936"/>
                <a:gd name="connsiteX3" fmla="*/ 0 w 19293"/>
                <a:gd name="connsiteY3" fmla="*/ 5937937 h 593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37936">
                  <a:moveTo>
                    <a:pt x="0" y="0"/>
                  </a:moveTo>
                  <a:lnTo>
                    <a:pt x="19293" y="0"/>
                  </a:lnTo>
                  <a:lnTo>
                    <a:pt x="19293" y="5937937"/>
                  </a:lnTo>
                  <a:lnTo>
                    <a:pt x="0" y="593793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18C9709-268C-465E-AF8F-85DEE26CF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  <p:sp>
        <p:nvSpPr>
          <p:cNvPr id="13" name="Zástupný symbol pro datum 4">
            <a:extLst>
              <a:ext uri="{FF2B5EF4-FFF2-40B4-BE49-F238E27FC236}">
                <a16:creationId xmlns:a16="http://schemas.microsoft.com/office/drawing/2014/main" id="{AEB0AD3B-ECE0-4796-BC47-A581A7548FA1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27EC2-DDFF-4285-8002-B585D977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447" y="2999881"/>
            <a:ext cx="5334169" cy="23733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BC60C-62D3-48FA-8EB4-FF3A52CD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671" y="2989090"/>
            <a:ext cx="5221287" cy="2375621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 b="1" i="0" baseline="0">
                <a:solidFill>
                  <a:schemeClr val="tx1"/>
                </a:solidFill>
              </a:defRPr>
            </a:lvl1pPr>
            <a:lvl2pPr>
              <a:defRPr sz="1600" b="0" i="0" spc="20" baseline="0"/>
            </a:lvl2pPr>
            <a:lvl3pPr>
              <a:defRPr sz="1600" b="0" i="0" spc="20" baseline="0"/>
            </a:lvl3pPr>
            <a:lvl4pPr>
              <a:defRPr sz="1600" b="0" i="0" spc="20" baseline="0"/>
            </a:lvl4pPr>
            <a:lvl5pPr>
              <a:defRPr sz="1600" b="0" i="0" spc="2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522861B-E4DE-48EA-B978-6EE5FF6D72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4672" y="1540116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94C25EC-0FD8-4A9F-9B7A-5F2738F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03937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0821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1366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347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drážky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grafu 11">
            <a:extLst>
              <a:ext uri="{FF2B5EF4-FFF2-40B4-BE49-F238E27FC236}">
                <a16:creationId xmlns:a16="http://schemas.microsoft.com/office/drawing/2014/main" id="{9508DB02-CB14-4479-948A-196F3CEC84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47768" y="1555854"/>
            <a:ext cx="3564856" cy="374535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555854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555854"/>
            <a:ext cx="3563569" cy="37453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15BA25F6-8E00-4FCC-9B72-4F7AEA500017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95D3576-90EF-4355-9F4A-5992A01A9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7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x textové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32203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531152"/>
            <a:ext cx="3563569" cy="28978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A29DD4BA-1F3D-4AD4-84A4-EFD502CDAFF5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D12F513F-1291-4D8E-BCC0-B0E59E36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ové pol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B513A98-1E86-4844-876D-7EB8DF668DBE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04211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603160"/>
            <a:ext cx="3563569" cy="28258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3428999"/>
            <a:ext cx="3563569" cy="2016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datum 4">
            <a:extLst>
              <a:ext uri="{FF2B5EF4-FFF2-40B4-BE49-F238E27FC236}">
                <a16:creationId xmlns:a16="http://schemas.microsoft.com/office/drawing/2014/main" id="{956420A8-680C-4681-90B7-8128754067BB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953393BD-1FEB-442D-B32C-AB000B102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35B3E87-FA47-4136-AB1B-7CA3834A4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dpis a 3x text. 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12664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text 33">
            <a:extLst>
              <a:ext uri="{FF2B5EF4-FFF2-40B4-BE49-F238E27FC236}">
                <a16:creationId xmlns:a16="http://schemas.microsoft.com/office/drawing/2014/main" id="{D4757306-C93C-40A6-8DB5-BFCD25D6A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9" y="1772816"/>
            <a:ext cx="3563569" cy="38884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33">
            <a:extLst>
              <a:ext uri="{FF2B5EF4-FFF2-40B4-BE49-F238E27FC236}">
                <a16:creationId xmlns:a16="http://schemas.microsoft.com/office/drawing/2014/main" id="{114328BF-416A-4D11-90B6-4ED8F616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518" y="1772817"/>
            <a:ext cx="3563569" cy="35283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text 33">
            <a:extLst>
              <a:ext uri="{FF2B5EF4-FFF2-40B4-BE49-F238E27FC236}">
                <a16:creationId xmlns:a16="http://schemas.microsoft.com/office/drawing/2014/main" id="{82F7D74B-2496-487C-81AF-351175AB9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1913" y="1772815"/>
            <a:ext cx="3563569" cy="38884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F356384E-1609-4DE7-AC9E-B85E887AB6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319CBC01-2B97-4A78-89E0-DB8D4FBBC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3 sloupky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F0B1044-E0FB-4B6D-80D4-0265859E5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612124"/>
            <a:ext cx="3544312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9967F0-2ACA-4026-B62C-C3C02F4B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588473"/>
            <a:ext cx="3544312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08ADBA2-AB2D-4A7E-90FF-57334D6AB4AA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F1B24D6F-7945-481C-BFA3-9C20E0BDC13A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21D8D2B1-0F56-4B7A-9D7B-F71A6838E1AC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375AFA8-3E75-474D-ACCC-E1C78BDE4392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8472E36-F1D0-488F-ABCB-777AEF468BAF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CA0DE776-0448-4650-BD3E-9F480A36A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330" y="1612124"/>
            <a:ext cx="355940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0" name="Zástupný text 7">
            <a:extLst>
              <a:ext uri="{FF2B5EF4-FFF2-40B4-BE49-F238E27FC236}">
                <a16:creationId xmlns:a16="http://schemas.microsoft.com/office/drawing/2014/main" id="{E18F128B-776C-4B45-84F1-D3304A931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000" y="1612124"/>
            <a:ext cx="3505369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" name="Zástupný symbol pro datum 4">
            <a:extLst>
              <a:ext uri="{FF2B5EF4-FFF2-40B4-BE49-F238E27FC236}">
                <a16:creationId xmlns:a16="http://schemas.microsoft.com/office/drawing/2014/main" id="{05705706-418A-43D4-9581-F16491B0BAD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C0064698-D2C1-4C64-8F8E-28EB15F6C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9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073093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přes celý sníme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bílé překrytí">
            <a:extLst>
              <a:ext uri="{FF2B5EF4-FFF2-40B4-BE49-F238E27FC236}">
                <a16:creationId xmlns:a16="http://schemas.microsoft.com/office/drawing/2014/main" id="{5E946DA0-A682-4D87-B417-19F8ADD32D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25F02B4E-41A7-4A41-8CC1-16679D36B2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1916709-AFB3-4B4F-BA67-0B1F81C7D7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272" y="5373216"/>
            <a:ext cx="3230916" cy="9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datum 4">
            <a:extLst>
              <a:ext uri="{FF2B5EF4-FFF2-40B4-BE49-F238E27FC236}">
                <a16:creationId xmlns:a16="http://schemas.microsoft.com/office/drawing/2014/main" id="{ABA8F26F-ADB0-4933-9238-00BD14508A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A541C7B-71B5-41F9-B41A-7D2442428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8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004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61737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94353"/>
            <a:ext cx="3551935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37233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podnadpis 1">
            <a:extLst>
              <a:ext uri="{FF2B5EF4-FFF2-40B4-BE49-F238E27FC236}">
                <a16:creationId xmlns:a16="http://schemas.microsoft.com/office/drawing/2014/main" id="{00CAB374-FB93-4A29-ACE8-48C63325E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9970" y="2680966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48511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podnadpis 1">
            <a:extLst>
              <a:ext uri="{FF2B5EF4-FFF2-40B4-BE49-F238E27FC236}">
                <a16:creationId xmlns:a16="http://schemas.microsoft.com/office/drawing/2014/main" id="{CEA40A7A-040D-4EDF-9C58-607642A8B8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67441" y="2692244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20" name="Zástupný symbol pro datum 4">
            <a:extLst>
              <a:ext uri="{FF2B5EF4-FFF2-40B4-BE49-F238E27FC236}">
                <a16:creationId xmlns:a16="http://schemas.microsoft.com/office/drawing/2014/main" id="{2021CC71-2859-463D-BDAD-6FD350A08439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7A5AB69F-17C6-43DE-B4B7-38588B33F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2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adpis, 3x podnadpis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bílé překrytí">
            <a:extLst>
              <a:ext uri="{FF2B5EF4-FFF2-40B4-BE49-F238E27FC236}">
                <a16:creationId xmlns:a16="http://schemas.microsoft.com/office/drawing/2014/main" id="{5CAB7B6F-BC2F-45F9-BBCC-C089E1E4D940}"/>
              </a:ext>
            </a:extLst>
          </p:cNvPr>
          <p:cNvSpPr/>
          <p:nvPr userDrawn="1"/>
        </p:nvSpPr>
        <p:spPr>
          <a:xfrm>
            <a:off x="-20687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EBF7C16-E916-431D-A8F6-124A5DF37F85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435EE60-E1DB-4285-AD8F-EB78708CB08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750498B0-40F6-48EA-9D60-806514438A0F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1B83014D-C300-4384-8528-097440633089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FF20CF15-1A90-4F56-BA18-891BD51A905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34679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11028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12A6C0F-A6C9-4410-BF99-24355799A8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9970" y="1653908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A9DAA13-3294-4C0A-8512-F5152FEF63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67441" y="1665186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Zástupný text 33">
            <a:extLst>
              <a:ext uri="{FF2B5EF4-FFF2-40B4-BE49-F238E27FC236}">
                <a16:creationId xmlns:a16="http://schemas.microsoft.com/office/drawing/2014/main" id="{9240ACBE-0C89-4BD2-8C24-7559899D86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095" y="2708919"/>
            <a:ext cx="3563569" cy="2664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text 33">
            <a:extLst>
              <a:ext uri="{FF2B5EF4-FFF2-40B4-BE49-F238E27FC236}">
                <a16:creationId xmlns:a16="http://schemas.microsoft.com/office/drawing/2014/main" id="{E02C7CB2-CD58-4319-9798-41C70E59BB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3528" y="2706444"/>
            <a:ext cx="3563569" cy="29548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text 33">
            <a:extLst>
              <a:ext uri="{FF2B5EF4-FFF2-40B4-BE49-F238E27FC236}">
                <a16:creationId xmlns:a16="http://schemas.microsoft.com/office/drawing/2014/main" id="{B2933F35-290F-4434-9BF0-7495B6EBF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7441" y="2706444"/>
            <a:ext cx="3563569" cy="29548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datum 4">
            <a:extLst>
              <a:ext uri="{FF2B5EF4-FFF2-40B4-BE49-F238E27FC236}">
                <a16:creationId xmlns:a16="http://schemas.microsoft.com/office/drawing/2014/main" id="{5C6734EC-0831-41E3-B13C-4477CCE82FA4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4A803F-DBC6-4317-9EC1-9004B1730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, perex, 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bílé překrytí">
            <a:extLst>
              <a:ext uri="{FF2B5EF4-FFF2-40B4-BE49-F238E27FC236}">
                <a16:creationId xmlns:a16="http://schemas.microsoft.com/office/drawing/2014/main" id="{D5D7B392-3157-4BA0-A324-365611C815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862"/>
            <a:ext cx="3551935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595"/>
            <a:ext cx="3551936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4211"/>
            <a:ext cx="3551935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4" name="Zástupný text 33">
            <a:extLst>
              <a:ext uri="{FF2B5EF4-FFF2-40B4-BE49-F238E27FC236}">
                <a16:creationId xmlns:a16="http://schemas.microsoft.com/office/drawing/2014/main" id="{8321C668-169D-48C3-AAA2-2DC0729CE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10" y="1628329"/>
            <a:ext cx="3506182" cy="40329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33">
            <a:extLst>
              <a:ext uri="{FF2B5EF4-FFF2-40B4-BE49-F238E27FC236}">
                <a16:creationId xmlns:a16="http://schemas.microsoft.com/office/drawing/2014/main" id="{A82AF734-D3ED-4BDD-B27D-FC399BB38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5155" y="1628329"/>
            <a:ext cx="3493834" cy="4032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5E448A-E56E-42E3-A5A6-979C7FCB4C12}"/>
              </a:ext>
            </a:extLst>
          </p:cNvPr>
          <p:cNvGrpSpPr/>
          <p:nvPr userDrawn="1"/>
        </p:nvGrpSpPr>
        <p:grpSpPr>
          <a:xfrm>
            <a:off x="336235" y="459143"/>
            <a:ext cx="11519531" cy="5939715"/>
            <a:chOff x="339234" y="458789"/>
            <a:chExt cx="11519531" cy="5939715"/>
          </a:xfrm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96A676BA-FBB1-4D53-915D-A908F1498640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4E5C92E-F340-4F8C-AC8C-17CACEA8C838}"/>
                </a:ext>
              </a:extLst>
            </p:cNvPr>
            <p:cNvSpPr/>
            <p:nvPr/>
          </p:nvSpPr>
          <p:spPr>
            <a:xfrm>
              <a:off x="4176646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237263B4-B60B-47F2-93BE-4674EE1E42F7}"/>
                </a:ext>
              </a:extLst>
            </p:cNvPr>
            <p:cNvSpPr/>
            <p:nvPr/>
          </p:nvSpPr>
          <p:spPr>
            <a:xfrm>
              <a:off x="801426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144A0BBD-75B6-441C-A964-74C80C51D19A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3" name="Zástupný symbol pro datum 4">
            <a:extLst>
              <a:ext uri="{FF2B5EF4-FFF2-40B4-BE49-F238E27FC236}">
                <a16:creationId xmlns:a16="http://schemas.microsoft.com/office/drawing/2014/main" id="{9AF5E632-C9CD-4CFA-9BFB-E605BF286902}"/>
              </a:ext>
            </a:extLst>
          </p:cNvPr>
          <p:cNvSpPr txBox="1">
            <a:spLocks/>
          </p:cNvSpPr>
          <p:nvPr userDrawn="1"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0A574086-3B7A-4CAA-AD98-CE531E9B3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7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erex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067E82F-1349-487A-8C4E-0BB4B5E88885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87D48BE-1A0D-4277-ABFA-25C9E41F24E9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04281C37-179F-42EE-8405-5D403B4CE21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Zástupný symbol obrázku 1">
            <a:extLst>
              <a:ext uri="{FF2B5EF4-FFF2-40B4-BE49-F238E27FC236}">
                <a16:creationId xmlns:a16="http://schemas.microsoft.com/office/drawing/2014/main" id="{BC51348E-E4F2-4E91-B096-D2B96F255B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266" y="603790"/>
            <a:ext cx="7623358" cy="5794714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775301B-AAD3-43F2-8831-DE13C711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27441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podnadpis 1">
            <a:extLst>
              <a:ext uri="{FF2B5EF4-FFF2-40B4-BE49-F238E27FC236}">
                <a16:creationId xmlns:a16="http://schemas.microsoft.com/office/drawing/2014/main" id="{247A0763-8AF6-49FD-AE68-4BF9F226C119}"/>
              </a:ext>
            </a:extLst>
          </p:cNvPr>
          <p:cNvSpPr>
            <a:spLocks noGrp="1"/>
          </p:cNvSpPr>
          <p:nvPr>
            <p:ph idx="5" hasCustomPrompt="1"/>
          </p:nvPr>
        </p:nvSpPr>
        <p:spPr>
          <a:xfrm>
            <a:off x="479376" y="2671174"/>
            <a:ext cx="3485032" cy="952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z="1300">
                <a:solidFill>
                  <a:schemeClr val="tx1"/>
                </a:solidFill>
                <a:latin typeface="+mj-lt"/>
              </a:rPr>
              <a:t>Po kliknutí můžete upravovat </a:t>
            </a:r>
            <a:r>
              <a:rPr lang="cs-CZ" sz="1300" baseline="0">
                <a:solidFill>
                  <a:schemeClr val="tx1"/>
                </a:solidFill>
                <a:latin typeface="+mj-lt"/>
              </a:rPr>
              <a:t>styly</a:t>
            </a:r>
            <a:r>
              <a:rPr lang="cs-CZ" sz="1300">
                <a:solidFill>
                  <a:schemeClr val="tx1"/>
                </a:solidFill>
                <a:latin typeface="+mj-lt"/>
              </a:rPr>
              <a:t> textu v předloze.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422391-7281-42DB-9694-A8FE274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603790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89A9A3E-40EF-4717-A61D-11D908CA2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616">
          <p15:clr>
            <a:srgbClr val="FBAE40"/>
          </p15:clr>
        </p15:guide>
        <p15:guide id="8" pos="5768">
          <p15:clr>
            <a:srgbClr val="FBAE40"/>
          </p15:clr>
        </p15:guide>
        <p15:guide id="9" pos="5813">
          <p15:clr>
            <a:srgbClr val="FBAE40"/>
          </p15:clr>
        </p15:guide>
        <p15:guide id="10" pos="4180">
          <p15:clr>
            <a:srgbClr val="FBAE40"/>
          </p15:clr>
        </p15:guide>
        <p15:guide id="11" pos="7401">
          <p15:clr>
            <a:srgbClr val="FBAE40"/>
          </p15:clr>
        </p15:guide>
        <p15:guide id="13" orient="horz" pos="799">
          <p15:clr>
            <a:srgbClr val="FBAE40"/>
          </p15:clr>
        </p15:guide>
        <p15:guide id="14" pos="3840">
          <p15:clr>
            <a:srgbClr val="FBAE40"/>
          </p15:clr>
        </p15:guide>
        <p15:guide id="15" orient="horz" pos="184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FB323-E9C6-494C-983A-74C1A1C8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1266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8DDFB05-B3BC-4551-8F47-69B1C394C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7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  <a:solidFill>
            <a:schemeClr val="accent1"/>
          </a:solidFill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" name="Zástupný symbol pro datum 2" hidden="1">
            <a:extLst>
              <a:ext uri="{FF2B5EF4-FFF2-40B4-BE49-F238E27FC236}">
                <a16:creationId xmlns:a16="http://schemas.microsoft.com/office/drawing/2014/main" id="{26018419-AC0D-4210-86B6-34ABDBE9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087C7654-690A-4245-AFB0-8BBB168105F9}" type="datetime1">
              <a:rPr lang="cs-CZ" smtClean="0"/>
              <a:t>25.02.2026</a:t>
            </a:fld>
            <a:endParaRPr lang="cs-CZ"/>
          </a:p>
        </p:txBody>
      </p: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B8950794-551D-4EBD-9D2C-91F0A1F82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+obrazek+popisek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bílé překrytí">
            <a:extLst>
              <a:ext uri="{FF2B5EF4-FFF2-40B4-BE49-F238E27FC236}">
                <a16:creationId xmlns:a16="http://schemas.microsoft.com/office/drawing/2014/main" id="{BD4B54A0-D244-4D5A-BB97-65C23F8310B6}"/>
              </a:ext>
            </a:extLst>
          </p:cNvPr>
          <p:cNvSpPr/>
          <p:nvPr userDrawn="1"/>
        </p:nvSpPr>
        <p:spPr>
          <a:xfrm>
            <a:off x="-758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4AA69FD-F8E3-49D6-89FD-DA667550DD87}"/>
              </a:ext>
            </a:extLst>
          </p:cNvPr>
          <p:cNvGrpSpPr/>
          <p:nvPr userDrawn="1"/>
        </p:nvGrpSpPr>
        <p:grpSpPr>
          <a:xfrm>
            <a:off x="336317" y="438334"/>
            <a:ext cx="11507274" cy="5981332"/>
            <a:chOff x="335225" y="447666"/>
            <a:chExt cx="11507274" cy="5981332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4081600B-13D6-4208-9E96-D89DC92C71E3}"/>
                </a:ext>
              </a:extLst>
            </p:cNvPr>
            <p:cNvSpPr/>
            <p:nvPr/>
          </p:nvSpPr>
          <p:spPr>
            <a:xfrm>
              <a:off x="335225" y="447666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ED6F9E20-8248-4DF8-8E9C-0C001A329D46}"/>
                </a:ext>
              </a:extLst>
            </p:cNvPr>
            <p:cNvSpPr/>
            <p:nvPr/>
          </p:nvSpPr>
          <p:spPr>
            <a:xfrm>
              <a:off x="608645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B4123EA-2B54-4B43-A4E3-8D369B2D816E}"/>
                </a:ext>
              </a:extLst>
            </p:cNvPr>
            <p:cNvSpPr/>
            <p:nvPr/>
          </p:nvSpPr>
          <p:spPr>
            <a:xfrm>
              <a:off x="6976410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22B1F4AB-604A-449E-A69C-51347663DE61}"/>
                </a:ext>
              </a:extLst>
            </p:cNvPr>
            <p:cNvSpPr/>
            <p:nvPr/>
          </p:nvSpPr>
          <p:spPr>
            <a:xfrm>
              <a:off x="5186615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8DE54016-0A74-4BBE-A774-0516ADB19372}"/>
                </a:ext>
              </a:extLst>
            </p:cNvPr>
            <p:cNvSpPr/>
            <p:nvPr/>
          </p:nvSpPr>
          <p:spPr>
            <a:xfrm>
              <a:off x="8960843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FA1E3301-94EB-4253-90DC-08E9F298E11A}"/>
                </a:ext>
              </a:extLst>
            </p:cNvPr>
            <p:cNvSpPr/>
            <p:nvPr/>
          </p:nvSpPr>
          <p:spPr>
            <a:xfrm>
              <a:off x="11835299" y="448657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tx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57F0A3-7F94-4069-9927-420731BA4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863" y="441325"/>
            <a:ext cx="7472362" cy="598646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/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0BCBE7CE-36AF-4C5A-88B4-0E0F2FB2A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54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C60C19-387B-41D4-9750-00C463A26765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accent1"/>
              </a:solidFill>
            </a:endParaRP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8A2F702C-4EB9-4CDC-B9DA-1FC08574398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5E701BB-4DE2-4BCF-9475-0C4E9CC41AF0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309DC659-CA42-4AC1-A65A-D517BD695EFE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A9FCAECA-4394-4F86-A173-4EEE04F5801C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7380F0FB-0A65-4404-B720-23FA9E955D61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45F5518F-12D0-4E22-9F93-87A11CB70916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89A1390A-00C6-4ED5-85BC-E0204D61FD7E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20A45CF7-CDA2-4FAD-A701-7762757798D2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EA8C00A1-1923-45F1-AD79-C00DAC69D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8C6E520F-8DB0-4842-89E4-5DAB6564F3E9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F64C111-E892-4DB5-BCDB-C45FEE8D5C3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C0D07D0-580E-4114-B1DB-73F5ACDE6B22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80F1277D-E092-4C1D-9054-22D326DD20BD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92CD6952-1504-474C-AD61-1F315F0705D5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96240C06-D7FE-4135-BF17-D9830E699C86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4D3DA0A0-9A63-4635-B487-B85C0FC4DEF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60" y="1987617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datum 4">
            <a:extLst>
              <a:ext uri="{FF2B5EF4-FFF2-40B4-BE49-F238E27FC236}">
                <a16:creationId xmlns:a16="http://schemas.microsoft.com/office/drawing/2014/main" id="{EA1CA996-0E90-4055-A692-FE3994EF074D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3B8C4EAB-A88B-40A4-B42F-78B059C8F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B721E38-3928-44A5-AD08-ADFEE3D643D3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1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zapati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é překrytí">
            <a:extLst>
              <a:ext uri="{FF2B5EF4-FFF2-40B4-BE49-F238E27FC236}">
                <a16:creationId xmlns:a16="http://schemas.microsoft.com/office/drawing/2014/main" id="{97DD82E9-6B35-4B22-A112-90882C1B2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31F5E95-F58B-44A9-AD72-EB9DFAD46694}"/>
              </a:ext>
            </a:extLst>
          </p:cNvPr>
          <p:cNvGrpSpPr/>
          <p:nvPr userDrawn="1"/>
        </p:nvGrpSpPr>
        <p:grpSpPr>
          <a:xfrm>
            <a:off x="335225" y="437111"/>
            <a:ext cx="11507274" cy="5981332"/>
            <a:chOff x="335225" y="437111"/>
            <a:chExt cx="11507274" cy="5981332"/>
          </a:xfrm>
        </p:grpSpPr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E63F5AF6-4E66-423F-A8DF-47FE93BFEA00}"/>
                </a:ext>
              </a:extLst>
            </p:cNvPr>
            <p:cNvSpPr/>
            <p:nvPr/>
          </p:nvSpPr>
          <p:spPr>
            <a:xfrm>
              <a:off x="335225" y="437111"/>
              <a:ext cx="7200" cy="5981332"/>
            </a:xfrm>
            <a:custGeom>
              <a:avLst/>
              <a:gdLst>
                <a:gd name="connsiteX0" fmla="*/ 0 w 19293"/>
                <a:gd name="connsiteY0" fmla="*/ 0 h 5981332"/>
                <a:gd name="connsiteX1" fmla="*/ 19293 w 19293"/>
                <a:gd name="connsiteY1" fmla="*/ 0 h 5981332"/>
                <a:gd name="connsiteX2" fmla="*/ 19293 w 19293"/>
                <a:gd name="connsiteY2" fmla="*/ 5981333 h 5981332"/>
                <a:gd name="connsiteX3" fmla="*/ 0 w 19293"/>
                <a:gd name="connsiteY3" fmla="*/ 5981333 h 598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81332">
                  <a:moveTo>
                    <a:pt x="0" y="0"/>
                  </a:moveTo>
                  <a:lnTo>
                    <a:pt x="19293" y="0"/>
                  </a:lnTo>
                  <a:lnTo>
                    <a:pt x="19293" y="5981333"/>
                  </a:lnTo>
                  <a:lnTo>
                    <a:pt x="0" y="5981333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C73CF657-9141-4FFB-BFCC-3D4C384F170B}"/>
                </a:ext>
              </a:extLst>
            </p:cNvPr>
            <p:cNvSpPr/>
            <p:nvPr/>
          </p:nvSpPr>
          <p:spPr>
            <a:xfrm>
              <a:off x="608645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B0666748-D608-4402-9F92-C87B83F46AF0}"/>
                </a:ext>
              </a:extLst>
            </p:cNvPr>
            <p:cNvSpPr/>
            <p:nvPr/>
          </p:nvSpPr>
          <p:spPr>
            <a:xfrm>
              <a:off x="6976410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AB5186C4-E585-4812-B0DC-789FE43EFA53}"/>
                </a:ext>
              </a:extLst>
            </p:cNvPr>
            <p:cNvSpPr/>
            <p:nvPr/>
          </p:nvSpPr>
          <p:spPr>
            <a:xfrm>
              <a:off x="5186615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4 w 19293"/>
                <a:gd name="connsiteY1" fmla="*/ 0 h 5979415"/>
                <a:gd name="connsiteX2" fmla="*/ 19294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4" y="0"/>
                  </a:lnTo>
                  <a:lnTo>
                    <a:pt x="19294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6DCB5A3B-9D94-4B4B-BFE9-38347BA25EC9}"/>
                </a:ext>
              </a:extLst>
            </p:cNvPr>
            <p:cNvSpPr/>
            <p:nvPr/>
          </p:nvSpPr>
          <p:spPr>
            <a:xfrm>
              <a:off x="8960843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B29B1A84-5011-4462-BAA2-D00B0BF748D8}"/>
                </a:ext>
              </a:extLst>
            </p:cNvPr>
            <p:cNvSpPr/>
            <p:nvPr/>
          </p:nvSpPr>
          <p:spPr>
            <a:xfrm>
              <a:off x="11835299" y="438102"/>
              <a:ext cx="7200" cy="5979415"/>
            </a:xfrm>
            <a:custGeom>
              <a:avLst/>
              <a:gdLst>
                <a:gd name="connsiteX0" fmla="*/ 0 w 19293"/>
                <a:gd name="connsiteY0" fmla="*/ 0 h 5979415"/>
                <a:gd name="connsiteX1" fmla="*/ 19293 w 19293"/>
                <a:gd name="connsiteY1" fmla="*/ 0 h 5979415"/>
                <a:gd name="connsiteX2" fmla="*/ 19293 w 19293"/>
                <a:gd name="connsiteY2" fmla="*/ 5979415 h 5979415"/>
                <a:gd name="connsiteX3" fmla="*/ 0 w 19293"/>
                <a:gd name="connsiteY3" fmla="*/ 5979415 h 597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" h="5979415">
                  <a:moveTo>
                    <a:pt x="0" y="0"/>
                  </a:moveTo>
                  <a:lnTo>
                    <a:pt x="19293" y="0"/>
                  </a:lnTo>
                  <a:lnTo>
                    <a:pt x="19293" y="5979415"/>
                  </a:lnTo>
                  <a:lnTo>
                    <a:pt x="0" y="597941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" name="Zástupný symbol pro zápatí 3" hidden="1">
            <a:extLst>
              <a:ext uri="{FF2B5EF4-FFF2-40B4-BE49-F238E27FC236}">
                <a16:creationId xmlns:a16="http://schemas.microsoft.com/office/drawing/2014/main" id="{289A947B-735C-4FC7-8D80-B6138796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cs-CZ"/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8736F61-B2B1-43D6-9AC3-02A8942EA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143" y="1988840"/>
            <a:ext cx="3241675" cy="1440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400" b="0" baseline="0" smtClean="0">
                <a:solidFill>
                  <a:schemeClr val="bg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cs-CZ"/>
            </a:lvl5pPr>
          </a:lstStyle>
          <a:p>
            <a:pPr lvl="0">
              <a:lnSpc>
                <a:spcPct val="150000"/>
              </a:lnSpc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datum 4">
            <a:extLst>
              <a:ext uri="{FF2B5EF4-FFF2-40B4-BE49-F238E27FC236}">
                <a16:creationId xmlns:a16="http://schemas.microsoft.com/office/drawing/2014/main" id="{9FAFBF8D-8D5D-44DD-9E3A-E155F40A1DAE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25.02.2026</a:t>
            </a:fld>
            <a:endParaRPr lang="cs-CZ">
              <a:solidFill>
                <a:schemeClr val="bg1"/>
              </a:solidFill>
            </a:endParaRP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EDF44E1-DD98-48DF-BCE9-76F148725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143" y="5661248"/>
            <a:ext cx="2011281" cy="70748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E831DB-D205-47F8-A2F2-A8B4B6D70F48}"/>
              </a:ext>
            </a:extLst>
          </p:cNvPr>
          <p:cNvSpPr txBox="1"/>
          <p:nvPr userDrawn="1"/>
        </p:nvSpPr>
        <p:spPr>
          <a:xfrm>
            <a:off x="9407197" y="4288172"/>
            <a:ext cx="2218660" cy="126350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 algn="r">
              <a:lnSpc>
                <a:spcPct val="120000"/>
              </a:lnSpc>
            </a:pPr>
            <a:r>
              <a:rPr lang="cs-CZ" sz="1200" spc="50" baseline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www.cbaonline.cz</a:t>
            </a:r>
            <a:endParaRPr lang="cs-CZ" sz="1200" spc="5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1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26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BD73779-6B68-4E45-B36D-FBA09642D4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2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3FB65BC-904E-476D-9CFB-6CC169F27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FBAE40"/>
          </p15:clr>
        </p15:guide>
        <p15:guide id="2" pos="7628">
          <p15:clr>
            <a:srgbClr val="FBAE40"/>
          </p15:clr>
        </p15:guide>
        <p15:guide id="3" orient="horz" pos="51">
          <p15:clr>
            <a:srgbClr val="FBAE40"/>
          </p15:clr>
        </p15:guide>
        <p15:guide id="4" orient="horz" pos="42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25.02.2026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9143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9A870F17-6EFB-4D54-9F98-D11E5F82780A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sp>
        <p:nvSpPr>
          <p:cNvPr id="10" name="Nadpis 8">
            <a:extLst>
              <a:ext uri="{FF2B5EF4-FFF2-40B4-BE49-F238E27FC236}">
                <a16:creationId xmlns:a16="http://schemas.microsoft.com/office/drawing/2014/main" id="{EB07F0ED-39EE-4DAE-92DD-F6961ED0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2" name="Zástupný text 33">
            <a:extLst>
              <a:ext uri="{FF2B5EF4-FFF2-40B4-BE49-F238E27FC236}">
                <a16:creationId xmlns:a16="http://schemas.microsoft.com/office/drawing/2014/main" id="{B6C31EEE-88A5-493B-929B-9E0AEBBC1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/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DB3FA7F-D8A8-4F5E-97B2-31FA3DC73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7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2.sv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image" Target="../media/image1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0D2B24-EA1C-457A-A41D-447F16431D18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35225" y="437111"/>
            <a:ext cx="11521550" cy="598377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ED11FF-3D59-468A-AAC4-B3B4555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3" y="620688"/>
            <a:ext cx="3485031" cy="9001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cs-CZ"/>
              <a:t>Kliknutím lze</a:t>
            </a:r>
            <a:br>
              <a:rPr lang="cs-CZ"/>
            </a:br>
            <a:r>
              <a:rPr lang="cs-CZ"/>
              <a:t>upravit styl.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C708A7B0-EF81-4144-9FB1-461FEC3D7D18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25.02.2026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991F76-3081-4DFE-B972-E81C3251D5D4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2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698" r:id="rId3"/>
    <p:sldLayoutId id="2147483710" r:id="rId4"/>
    <p:sldLayoutId id="2147483713" r:id="rId5"/>
    <p:sldLayoutId id="2147483718" r:id="rId6"/>
    <p:sldLayoutId id="2147483714" r:id="rId7"/>
    <p:sldLayoutId id="2147483719" r:id="rId8"/>
    <p:sldLayoutId id="2147483722" r:id="rId9"/>
    <p:sldLayoutId id="2147483723" r:id="rId10"/>
    <p:sldLayoutId id="2147483724" r:id="rId11"/>
    <p:sldLayoutId id="2147483652" r:id="rId12"/>
    <p:sldLayoutId id="2147483661" r:id="rId13"/>
    <p:sldLayoutId id="2147483702" r:id="rId14"/>
    <p:sldLayoutId id="2147483706" r:id="rId15"/>
    <p:sldLayoutId id="2147483703" r:id="rId16"/>
    <p:sldLayoutId id="2147483727" r:id="rId17"/>
    <p:sldLayoutId id="2147483701" r:id="rId18"/>
    <p:sldLayoutId id="2147483682" r:id="rId19"/>
    <p:sldLayoutId id="2147483707" r:id="rId20"/>
    <p:sldLayoutId id="2147483683" r:id="rId21"/>
    <p:sldLayoutId id="2147483711" r:id="rId22"/>
    <p:sldLayoutId id="2147483728" r:id="rId23"/>
    <p:sldLayoutId id="2147483712" r:id="rId24"/>
    <p:sldLayoutId id="2147483708" r:id="rId25"/>
    <p:sldLayoutId id="2147483700" r:id="rId26"/>
    <p:sldLayoutId id="2147483654" r:id="rId27"/>
    <p:sldLayoutId id="2147483726" r:id="rId28"/>
    <p:sldLayoutId id="2147483696" r:id="rId29"/>
    <p:sldLayoutId id="2147483729" r:id="rId30"/>
    <p:sldLayoutId id="2147483704" r:id="rId31"/>
    <p:sldLayoutId id="2147483715" r:id="rId32"/>
    <p:sldLayoutId id="2147483699" r:id="rId33"/>
    <p:sldLayoutId id="2147483725" r:id="rId34"/>
    <p:sldLayoutId id="2147483716" r:id="rId35"/>
    <p:sldLayoutId id="2147483721" r:id="rId36"/>
    <p:sldLayoutId id="2147483717" r:id="rId37"/>
    <p:sldLayoutId id="2147483720" r:id="rId3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15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Tx/>
        <a:buNone/>
        <a:defRPr sz="1800" b="1" i="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orient="horz" pos="4020">
          <p15:clr>
            <a:srgbClr val="F26B43"/>
          </p15:clr>
        </p15:guide>
        <p15:guide id="10" pos="3568">
          <p15:clr>
            <a:srgbClr val="F26B43"/>
          </p15:clr>
        </p15:guide>
        <p15:guide id="11" pos="41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0D2B24-EA1C-457A-A41D-447F16431D1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35225" y="437111"/>
            <a:ext cx="11521550" cy="598377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ED11FF-3D59-468A-AAC4-B3B4555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3" y="620688"/>
            <a:ext cx="3485031" cy="9001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cs-CZ"/>
              <a:t>Kliknutím lze</a:t>
            </a:r>
            <a:br>
              <a:rPr lang="cs-CZ"/>
            </a:br>
            <a:r>
              <a:rPr lang="cs-CZ"/>
              <a:t>upravit styl.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C708A7B0-EF81-4144-9FB1-461FEC3D7D18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accent1"/>
                </a:solidFill>
              </a:rPr>
              <a:pPr/>
              <a:t>25.02.2026</a:t>
            </a:fld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991F76-3081-4DFE-B972-E81C3251D5D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3" r:id="rId17"/>
    <p:sldLayoutId id="2147483754" r:id="rId18"/>
    <p:sldLayoutId id="2147483755" r:id="rId19"/>
    <p:sldLayoutId id="2147483756" r:id="rId20"/>
    <p:sldLayoutId id="2147483758" r:id="rId21"/>
    <p:sldLayoutId id="2147483760" r:id="rId22"/>
    <p:sldLayoutId id="2147483761" r:id="rId23"/>
    <p:sldLayoutId id="2147483762" r:id="rId24"/>
    <p:sldLayoutId id="2147483764" r:id="rId25"/>
    <p:sldLayoutId id="2147483766" r:id="rId26"/>
    <p:sldLayoutId id="2147483768" r:id="rId2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150" baseline="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Tx/>
        <a:buNone/>
        <a:defRPr sz="1800" b="1" i="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orient="horz" pos="4020">
          <p15:clr>
            <a:srgbClr val="F26B43"/>
          </p15:clr>
        </p15:guide>
        <p15:guide id="10" pos="3568">
          <p15:clr>
            <a:srgbClr val="F26B43"/>
          </p15:clr>
        </p15:guide>
        <p15:guide id="11" pos="4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scéna, voda, molo, řeka&#10;&#10;Popis byl vytvořen automaticky">
            <a:extLst>
              <a:ext uri="{FF2B5EF4-FFF2-40B4-BE49-F238E27FC236}">
                <a16:creationId xmlns:a16="http://schemas.microsoft.com/office/drawing/2014/main" id="{88C55595-13CD-46EE-B429-0200B2F337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r="20293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70CA8988-ED61-43B1-A2F3-F4F2C6CC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latin typeface="Gilroy Bold" panose="00000500000000000000" pitchFamily="50" charset="-18"/>
              </a:rPr>
              <a:t>Ceny nemovitostí v roce 2025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C692E-B8E7-48F9-A172-818387D7C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5445224"/>
            <a:ext cx="3485031" cy="952780"/>
          </a:xfrm>
          <a:prstGeom prst="rect">
            <a:avLst/>
          </a:prstGeom>
        </p:spPr>
        <p:txBody>
          <a:bodyPr/>
          <a:lstStyle/>
          <a:p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Jaromír Šindel, ČBA</a:t>
            </a:r>
          </a:p>
          <a:p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Milan Roček, </a:t>
            </a:r>
            <a:r>
              <a:rPr lang="cs-CZ" err="1">
                <a:solidFill>
                  <a:schemeClr val="bg1"/>
                </a:solidFill>
                <a:latin typeface="Gilroy Bold" panose="00000500000000000000" pitchFamily="50" charset="-18"/>
              </a:rPr>
              <a:t>Flat</a:t>
            </a:r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 </a:t>
            </a:r>
            <a:r>
              <a:rPr lang="cs-CZ" err="1">
                <a:solidFill>
                  <a:schemeClr val="bg1"/>
                </a:solidFill>
                <a:latin typeface="Gilroy Bold" panose="00000500000000000000" pitchFamily="50" charset="-18"/>
              </a:rPr>
              <a:t>Zone</a:t>
            </a:r>
            <a:endParaRPr lang="cs-CZ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7" name="Obrázek 6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88BF5F83-DEAE-5906-B79F-7C8867F5F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969012"/>
            <a:ext cx="2063552" cy="3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51384" y="2276872"/>
            <a:ext cx="2572305" cy="3898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Silné růstové </a:t>
            </a:r>
            <a:r>
              <a:rPr lang="cs-CZ" sz="1500" b="1" err="1">
                <a:solidFill>
                  <a:srgbClr val="00B6B9"/>
                </a:solidFill>
                <a:latin typeface="Proxima Nova Rg" panose="02000506030000020004" pitchFamily="50" charset="0"/>
              </a:rPr>
              <a:t>momentum</a:t>
            </a:r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 ze  závěru loňského a začátku letošního roku. </a:t>
            </a:r>
          </a:p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  <a:cs typeface="Poppins" panose="00000500000000000000" pitchFamily="2" charset="-18"/>
              </a:rPr>
              <a:t>Ø měsíční dynamika od října:  počet 6,9 tisíce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průměrná 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  <a:cs typeface="Poppins" panose="00000500000000000000" pitchFamily="2" charset="-18"/>
              </a:rPr>
              <a:t>výše 4,52 mil. Kč</a:t>
            </a:r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  <a:cs typeface="Poppins" panose="00000500000000000000" pitchFamily="2" charset="-18"/>
              </a:rPr>
              <a:t>objem 31,2 mld. Kč</a:t>
            </a: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Anualizovaná dynamika:</a:t>
            </a: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počty: 82,8 tisíc (+10 %</a:t>
            </a:r>
            <a:r>
              <a:rPr lang="cs-CZ" sz="1500" err="1">
                <a:solidFill>
                  <a:schemeClr val="bg1"/>
                </a:solidFill>
                <a:latin typeface="Proxima Nova Rg" panose="02000506030000020004" pitchFamily="50" charset="0"/>
              </a:rPr>
              <a:t>yoy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)</a:t>
            </a:r>
          </a:p>
          <a:p>
            <a:pPr algn="l"/>
            <a:r>
              <a:rPr lang="cs-CZ" sz="1500" b="0" i="0" spc="0" baseline="0">
                <a:solidFill>
                  <a:schemeClr val="bg1"/>
                </a:solidFill>
                <a:latin typeface="Proxima Nova Rg" panose="02000506030000020004" pitchFamily="50" charset="0"/>
              </a:rPr>
              <a:t>objem: 378 mld. Kč</a:t>
            </a:r>
          </a:p>
          <a:p>
            <a:pPr algn="l"/>
            <a:endParaRPr lang="cs-CZ" sz="1500" b="0" i="0" spc="0" baseline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 b="0" i="1" spc="0" baseline="0">
                <a:solidFill>
                  <a:schemeClr val="bg1"/>
                </a:solidFill>
                <a:latin typeface="Proxima Nova Rg" panose="02000506030000020004" pitchFamily="50" charset="0"/>
              </a:rPr>
              <a:t>Ank</a:t>
            </a:r>
            <a:r>
              <a:rPr lang="cs-CZ" sz="1500" i="1">
                <a:solidFill>
                  <a:schemeClr val="bg1"/>
                </a:solidFill>
                <a:latin typeface="Proxima Nova Rg" panose="02000506030000020004" pitchFamily="50" charset="0"/>
              </a:rPr>
              <a:t>eta z říjnové konference 30 let hypoték: počty +90 tis. ve 2026</a:t>
            </a:r>
            <a:endParaRPr lang="cs-CZ" sz="1500" b="0" i="1" spc="0" baseline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>
                <a:latin typeface="Gilroy Bold" panose="00000800000000000000" pitchFamily="50" charset="-18"/>
              </a:rPr>
              <a:t>Klíčové faktory hypotečního trhu</a:t>
            </a:r>
            <a:br>
              <a:rPr lang="cs-CZ" b="0">
                <a:solidFill>
                  <a:srgbClr val="31807A"/>
                </a:solidFill>
                <a:latin typeface="Gilroy Bold" panose="00000800000000000000" pitchFamily="50" charset="-18"/>
              </a:rPr>
            </a:br>
            <a:endParaRPr lang="cs-CZ">
              <a:solidFill>
                <a:srgbClr val="31807A"/>
              </a:solidFill>
              <a:latin typeface="Gilroy Bold" panose="00000800000000000000" pitchFamily="50" charset="-18"/>
            </a:endParaRPr>
          </a:p>
        </p:txBody>
      </p:sp>
      <p:pic>
        <p:nvPicPr>
          <p:cNvPr id="6" name="Obrázek 5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F2466404-589E-DDAC-02C7-9BC9075CA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4F200-980C-9B58-3B5B-EDCD965A9158}"/>
              </a:ext>
            </a:extLst>
          </p:cNvPr>
          <p:cNvSpPr txBox="1"/>
          <p:nvPr/>
        </p:nvSpPr>
        <p:spPr>
          <a:xfrm>
            <a:off x="7503735" y="1251143"/>
            <a:ext cx="4125663" cy="77189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3200" b="1">
                <a:solidFill>
                  <a:srgbClr val="00B6B9"/>
                </a:solidFill>
                <a:latin typeface="Gilroy Bold" panose="00000800000000000000" pitchFamily="50" charset="-18"/>
              </a:rPr>
              <a:t>2026</a:t>
            </a:r>
            <a:endParaRPr lang="cs-CZ" sz="2000" b="1" i="0" spc="0" baseline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8" name="TextovéPole 3">
            <a:extLst>
              <a:ext uri="{FF2B5EF4-FFF2-40B4-BE49-F238E27FC236}">
                <a16:creationId xmlns:a16="http://schemas.microsoft.com/office/drawing/2014/main" id="{CA0951A7-08F3-0C49-8CB5-75407E72583E}"/>
              </a:ext>
            </a:extLst>
          </p:cNvPr>
          <p:cNvSpPr txBox="1"/>
          <p:nvPr/>
        </p:nvSpPr>
        <p:spPr>
          <a:xfrm>
            <a:off x="3366101" y="2276872"/>
            <a:ext cx="2572305" cy="35894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Přísnější kritéria ČNB pro tzv. investiční hypotéky od dubna 2026. 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70% LTV (vs. 80 %, resp. 90 % &lt; 36 let)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7x DTI (vs. neuplatněno)</a:t>
            </a: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9% podíl  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  <a:sym typeface="Wingdings" panose="05000000000000000000" pitchFamily="2" charset="2"/>
              </a:rPr>
              <a:t> až 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-7% negativní šok později v roce 2026?  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  <a:sym typeface="Wingdings" panose="05000000000000000000" pitchFamily="2" charset="2"/>
              </a:rPr>
              <a:t> </a:t>
            </a:r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+ 368 miliard korun v roce 2026 </a:t>
            </a: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  +14 %</a:t>
            </a:r>
            <a:r>
              <a:rPr lang="cs-CZ" sz="1500" err="1">
                <a:solidFill>
                  <a:schemeClr val="bg1"/>
                </a:solidFill>
                <a:latin typeface="Proxima Nova Rg" panose="02000506030000020004" pitchFamily="50" charset="0"/>
              </a:rPr>
              <a:t>yoy</a:t>
            </a:r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objem</a:t>
            </a: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  +3 % počet na 78,5 tis.</a:t>
            </a:r>
          </a:p>
          <a:p>
            <a:pPr algn="l"/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  +10% průměrná výše (4,64 mil. Kč)</a:t>
            </a:r>
          </a:p>
        </p:txBody>
      </p:sp>
      <p:sp>
        <p:nvSpPr>
          <p:cNvPr id="9" name="TextovéPole 3">
            <a:extLst>
              <a:ext uri="{FF2B5EF4-FFF2-40B4-BE49-F238E27FC236}">
                <a16:creationId xmlns:a16="http://schemas.microsoft.com/office/drawing/2014/main" id="{85F5B78C-6901-E7AE-F06C-3537BDC667CB}"/>
              </a:ext>
            </a:extLst>
          </p:cNvPr>
          <p:cNvSpPr txBox="1"/>
          <p:nvPr/>
        </p:nvSpPr>
        <p:spPr>
          <a:xfrm>
            <a:off x="6289315" y="2276872"/>
            <a:ext cx="2572305" cy="35894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Návrat inflace k cíli zvrátil růst tržních úrokových sazeb v závěru loňského roku. </a:t>
            </a:r>
          </a:p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Letošní spotřebitelská inflace pod středem inflačního cíle vs. jádrová inflace v horním tolerančním pásmu. </a:t>
            </a: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Negativní hypoteční úrokové sazby </a:t>
            </a:r>
          </a:p>
          <a:p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nominální 4,48 % vůči 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průměrné mzdě  (6-7 %)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růstu cen nemovitostí (10-15%)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   nájemnému (6,3 % leden)</a:t>
            </a:r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</p:txBody>
      </p:sp>
      <p:sp>
        <p:nvSpPr>
          <p:cNvPr id="12" name="TextovéPole 3">
            <a:extLst>
              <a:ext uri="{FF2B5EF4-FFF2-40B4-BE49-F238E27FC236}">
                <a16:creationId xmlns:a16="http://schemas.microsoft.com/office/drawing/2014/main" id="{D49EA88B-142B-E29C-2BAA-41AC575FC645}"/>
              </a:ext>
            </a:extLst>
          </p:cNvPr>
          <p:cNvSpPr txBox="1"/>
          <p:nvPr/>
        </p:nvSpPr>
        <p:spPr>
          <a:xfrm>
            <a:off x="9212529" y="2276949"/>
            <a:ext cx="2572305" cy="35894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r>
              <a:rPr lang="cs-CZ" sz="1500" b="1">
                <a:solidFill>
                  <a:srgbClr val="00B6B9"/>
                </a:solidFill>
                <a:latin typeface="Proxima Nova Rg" panose="02000506030000020004" pitchFamily="50" charset="0"/>
              </a:rPr>
              <a:t>Vládní plány pro 2027 a dále</a:t>
            </a:r>
          </a:p>
          <a:p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endParaRPr lang="cs-CZ" sz="1500" b="1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Dotace na hypoteční sazbu a akontaci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Stavební zákon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Výstavba (nejen bytů, koleje, domovy důchodců)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Rekonstrukce</a:t>
            </a:r>
          </a:p>
          <a:p>
            <a:r>
              <a:rPr lang="cs-CZ" sz="1500">
                <a:solidFill>
                  <a:schemeClr val="bg1"/>
                </a:solidFill>
                <a:latin typeface="Proxima Nova Rg" panose="02000506030000020004" pitchFamily="50" charset="0"/>
              </a:rPr>
              <a:t>Pracovní povolení (válka na Ukrajině), stavební materiály</a:t>
            </a:r>
          </a:p>
        </p:txBody>
      </p:sp>
    </p:spTree>
    <p:extLst>
      <p:ext uri="{BB962C8B-B14F-4D97-AF65-F5344CB8AC3E}">
        <p14:creationId xmlns:p14="http://schemas.microsoft.com/office/powerpoint/2010/main" val="27758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E3450-125C-EDD4-C46C-EF5605944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3EB70C-4557-E6E3-6342-A749BB1A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24" y="2730947"/>
            <a:ext cx="4867626" cy="3571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F5887-6790-B328-92FC-2C220A7839C3}"/>
              </a:ext>
            </a:extLst>
          </p:cNvPr>
          <p:cNvSpPr txBox="1"/>
          <p:nvPr/>
        </p:nvSpPr>
        <p:spPr>
          <a:xfrm>
            <a:off x="917088" y="2198834"/>
            <a:ext cx="8505772" cy="4358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400" b="1" i="0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Kreditní impuls z nově poskytnutých úvěrů </a:t>
            </a:r>
            <a:r>
              <a:rPr lang="cs-CZ" sz="1400" b="1">
                <a:solidFill>
                  <a:schemeClr val="bg1"/>
                </a:solidFill>
                <a:latin typeface="Gilroy Bold" panose="00000500000000000000" pitchFamily="50" charset="-18"/>
              </a:rPr>
              <a:t>na bydlení a </a:t>
            </a:r>
            <a:r>
              <a:rPr lang="cs-CZ" sz="1400" b="1" i="0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hypotečních </a:t>
            </a:r>
            <a:r>
              <a:rPr lang="cs-CZ" sz="1400" b="1">
                <a:solidFill>
                  <a:schemeClr val="bg1"/>
                </a:solidFill>
                <a:latin typeface="Gilroy Bold" panose="00000500000000000000" pitchFamily="50" charset="-18"/>
              </a:rPr>
              <a:t>úvěrů (% HDP vlevo &amp; počty vpravo)</a:t>
            </a:r>
            <a:endParaRPr lang="cs-CZ" sz="1400" b="1" i="1" spc="0" baseline="0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pPr algn="l"/>
            <a:r>
              <a:rPr lang="cs-CZ" sz="1400" i="1">
                <a:solidFill>
                  <a:schemeClr val="bg1"/>
                </a:solidFill>
                <a:latin typeface="Gilroy Bold" panose="00000500000000000000" pitchFamily="50" charset="-18"/>
              </a:rPr>
              <a:t>vý</a:t>
            </a:r>
            <a:r>
              <a:rPr lang="cs-CZ" sz="1400" i="1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hled na rok 2026 vychází z poslední dynamiky nových hypoték z ČBA Hypomonitoru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DF885896-C198-73F6-F6C9-A129D0CB31CC}"/>
              </a:ext>
            </a:extLst>
          </p:cNvPr>
          <p:cNvSpPr txBox="1"/>
          <p:nvPr/>
        </p:nvSpPr>
        <p:spPr>
          <a:xfrm>
            <a:off x="2302213" y="1469258"/>
            <a:ext cx="9338403" cy="633326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/>
          <a:p>
            <a:pPr algn="r"/>
            <a:endParaRPr lang="cs-CZ" sz="1600">
              <a:solidFill>
                <a:srgbClr val="94E5E0"/>
              </a:solidFill>
              <a:latin typeface="Gilroy Bold" panose="00000500000000000000" pitchFamily="50" charset="-18"/>
            </a:endParaRPr>
          </a:p>
          <a:p>
            <a:pPr algn="r"/>
            <a:r>
              <a:rPr lang="cs-CZ" sz="1900" b="1">
                <a:solidFill>
                  <a:srgbClr val="00B6B9"/>
                </a:solidFill>
                <a:latin typeface="Gilroy Bold" panose="00000500000000000000" pitchFamily="50" charset="-18"/>
              </a:rPr>
              <a:t>+ 368 miliard korun nových úvěrů v roce 2026 </a:t>
            </a:r>
          </a:p>
          <a:p>
            <a:pPr algn="r"/>
            <a:r>
              <a:rPr lang="cs-CZ" sz="1900">
                <a:solidFill>
                  <a:schemeClr val="bg1"/>
                </a:solidFill>
                <a:latin typeface="Gilroy Bold" panose="00000500000000000000" pitchFamily="50" charset="-18"/>
              </a:rPr>
              <a:t>     +14 %</a:t>
            </a:r>
            <a:r>
              <a:rPr lang="cs-CZ" sz="1900" err="1">
                <a:solidFill>
                  <a:schemeClr val="bg1"/>
                </a:solidFill>
                <a:latin typeface="Gilroy Bold" panose="00000500000000000000" pitchFamily="50" charset="-18"/>
              </a:rPr>
              <a:t>yoy</a:t>
            </a:r>
            <a:r>
              <a:rPr lang="cs-CZ" sz="1900">
                <a:solidFill>
                  <a:schemeClr val="bg1"/>
                </a:solidFill>
                <a:latin typeface="Gilroy Bold" panose="00000500000000000000" pitchFamily="50" charset="-18"/>
              </a:rPr>
              <a:t> objem; +3 % počet na 78,5 tis.;  +10% průměrná výše (4,64 mil. Kč)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7E3A3B-0FB5-0D35-91CF-B2B553389811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>
                <a:latin typeface="Gilroy Bold" panose="00000800000000000000" pitchFamily="50" charset="-18"/>
              </a:rPr>
              <a:t>Růstový impuls z </a:t>
            </a:r>
            <a:r>
              <a:rPr lang="cs-CZ" sz="4400">
                <a:solidFill>
                  <a:srgbClr val="00B6B9"/>
                </a:solidFill>
                <a:latin typeface="Gilroy Bold" panose="00000800000000000000" pitchFamily="50" charset="-18"/>
              </a:rPr>
              <a:t>hypotečního</a:t>
            </a:r>
            <a:r>
              <a:rPr lang="cs-CZ" sz="4400">
                <a:latin typeface="Gilroy Bold" panose="00000800000000000000" pitchFamily="50" charset="-18"/>
              </a:rPr>
              <a:t> trhu</a:t>
            </a:r>
            <a:br>
              <a:rPr lang="cs-CZ" b="0">
                <a:solidFill>
                  <a:srgbClr val="31807A"/>
                </a:solidFill>
                <a:latin typeface="Gilroy Bold" panose="00000800000000000000" pitchFamily="50" charset="-18"/>
              </a:rPr>
            </a:br>
            <a:endParaRPr lang="cs-CZ">
              <a:solidFill>
                <a:srgbClr val="31807A"/>
              </a:solidFill>
              <a:latin typeface="Gilroy Bold" panose="00000800000000000000" pitchFamily="50" charset="-18"/>
            </a:endParaRPr>
          </a:p>
        </p:txBody>
      </p:sp>
      <p:pic>
        <p:nvPicPr>
          <p:cNvPr id="6" name="Obrázek 5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E8DCADFA-29B8-392C-C0E5-89305FC7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cxnSp>
        <p:nvCxnSpPr>
          <p:cNvPr id="10" name="Straight Arrow Connector 13">
            <a:extLst>
              <a:ext uri="{FF2B5EF4-FFF2-40B4-BE49-F238E27FC236}">
                <a16:creationId xmlns:a16="http://schemas.microsoft.com/office/drawing/2014/main" id="{6B8D171F-F3B1-1FA1-0022-DF7A432D8E5C}"/>
              </a:ext>
            </a:extLst>
          </p:cNvPr>
          <p:cNvCxnSpPr>
            <a:cxnSpLocks/>
          </p:cNvCxnSpPr>
          <p:nvPr/>
        </p:nvCxnSpPr>
        <p:spPr>
          <a:xfrm flipV="1">
            <a:off x="4517957" y="4325566"/>
            <a:ext cx="994383" cy="7928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5D84D5-D5B2-B124-6092-91FD685DEACE}"/>
              </a:ext>
            </a:extLst>
          </p:cNvPr>
          <p:cNvSpPr txBox="1"/>
          <p:nvPr/>
        </p:nvSpPr>
        <p:spPr>
          <a:xfrm>
            <a:off x="5566180" y="1238487"/>
            <a:ext cx="6053048" cy="318771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10000"/>
          </a:bodyPr>
          <a:lstStyle/>
          <a:p>
            <a:pPr algn="r"/>
            <a:r>
              <a:rPr lang="cs-CZ" sz="2400" b="1">
                <a:solidFill>
                  <a:srgbClr val="00B6B9"/>
                </a:solidFill>
                <a:latin typeface="Gilroy Bold" panose="00000800000000000000" pitchFamily="50" charset="-18"/>
              </a:rPr>
              <a:t>2025: 3,8 % (&amp; 2026: 4,1 %) &lt; </a:t>
            </a:r>
            <a:r>
              <a:rPr lang="cs-CZ" sz="2400">
                <a:solidFill>
                  <a:srgbClr val="00B6B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ø </a:t>
            </a:r>
            <a:r>
              <a:rPr lang="cs-CZ" sz="2400" b="1">
                <a:solidFill>
                  <a:srgbClr val="00B6B9"/>
                </a:solidFill>
                <a:latin typeface="Gilroy Bold" panose="00000800000000000000" pitchFamily="50" charset="-18"/>
              </a:rPr>
              <a:t>3,3 % HDP </a:t>
            </a:r>
            <a:endParaRPr lang="cs-CZ" sz="2400" b="1" i="0" spc="0" baseline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B46AF7-57AB-4C18-C9FE-8795F797B137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ČNB, ČBA Monitor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A8C968-917C-773B-C830-A989A7EE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457" y="2754384"/>
            <a:ext cx="4578493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EF829F-8D98-304E-1AD7-F43A9525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C1CE503-4628-8723-11BC-780F74326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33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A66404A-0AB4-7F89-9911-FC30FEDC2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14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3C1EC36-C6DC-4271-223A-A04285190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01B25-1C3F-4EBC-5659-3C84F253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172F502D-85DF-7E33-E05B-AA42B0BB0292}"/>
              </a:ext>
            </a:extLst>
          </p:cNvPr>
          <p:cNvSpPr txBox="1">
            <a:spLocks/>
          </p:cNvSpPr>
          <p:nvPr/>
        </p:nvSpPr>
        <p:spPr>
          <a:xfrm>
            <a:off x="2808052" y="682938"/>
            <a:ext cx="8832564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Slušná dynamika zahájení a dokončení staveb vs. </a:t>
            </a:r>
            <a:r>
              <a:rPr lang="cs-CZ" sz="3400">
                <a:latin typeface="Gilroy Bold" panose="00000800000000000000" pitchFamily="50" charset="-18"/>
              </a:rPr>
              <a:t>slabé, ale silnější povolení</a:t>
            </a: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57B3A7BF-2036-9186-C520-224B3CB25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AABB4-F11A-6396-803E-FE6E1894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09" y="2595367"/>
            <a:ext cx="3955412" cy="2548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1DFC9-103F-9FB3-CB38-2FAD5B7EB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36" y="1630389"/>
            <a:ext cx="6633713" cy="51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77C3FD6-F8CD-F6FB-40F0-2C2A70E90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7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2B8CDCB-55E5-1660-A35B-CD26F9D1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64FD4719-CBA6-5A05-CE9D-339B6BBA7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90E844AA-437D-4FF3-A7CF-622A8A1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74477"/>
            <a:ext cx="11089232" cy="864096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4400">
                <a:latin typeface="Gilroy Bold" panose="00000800000000000000" pitchFamily="50" charset="-18"/>
              </a:rPr>
              <a:t>Ceny nemovitostí</a:t>
            </a:r>
            <a:br>
              <a:rPr lang="cs-CZ" b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r>
              <a:rPr lang="cs-CZ" sz="2700">
                <a:solidFill>
                  <a:srgbClr val="00B6B9"/>
                </a:solidFill>
                <a:latin typeface="Gilroy Bold" panose="00000800000000000000" pitchFamily="50" charset="-18"/>
              </a:rPr>
              <a:t>v roce 2025</a:t>
            </a:r>
            <a:endParaRPr lang="cs-CZ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53F5B-3C50-8902-62A1-FB9DA70030B9}"/>
              </a:ext>
            </a:extLst>
          </p:cNvPr>
          <p:cNvSpPr txBox="1"/>
          <p:nvPr/>
        </p:nvSpPr>
        <p:spPr>
          <a:xfrm>
            <a:off x="681491" y="1940400"/>
            <a:ext cx="47864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rgbClr val="00B6B9"/>
                </a:solidFill>
                <a:effectLst/>
                <a:latin typeface="Gilroy Bold" panose="00000500000000000000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ČBA od roku 2021 zveřejňuje detailní statistiky vývoje hypotečního trhu v rámci statistik</a:t>
            </a:r>
            <a:r>
              <a:rPr lang="cs-CZ">
                <a:solidFill>
                  <a:srgbClr val="00B6B9"/>
                </a:solidFill>
                <a:latin typeface="Gilroy Bold" panose="00000500000000000000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>
                <a:solidFill>
                  <a:schemeClr val="bg1"/>
                </a:solidFill>
                <a:effectLst/>
                <a:latin typeface="Gilroy Bold" panose="00000500000000000000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ČBA </a:t>
            </a:r>
            <a:r>
              <a:rPr lang="cs-CZ" b="1" err="1">
                <a:solidFill>
                  <a:schemeClr val="bg1"/>
                </a:solidFill>
                <a:effectLst/>
                <a:latin typeface="Gilroy Bold" panose="00000500000000000000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Hypomonitor</a:t>
            </a:r>
            <a:r>
              <a:rPr lang="cs-CZ" b="1">
                <a:solidFill>
                  <a:srgbClr val="00B6B9"/>
                </a:solidFill>
                <a:effectLst/>
                <a:latin typeface="Gilroy Bold" panose="00000500000000000000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>
              <a:solidFill>
                <a:schemeClr val="accent2"/>
              </a:solidFill>
              <a:latin typeface="Gilroy Bold" panose="00000500000000000000" pitchFamily="50" charset="-18"/>
              <a:cs typeface="Times New Roman" panose="02020603050405020304" pitchFamily="18" charset="0"/>
            </a:endParaRPr>
          </a:p>
          <a:p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Od roku 2023 ve spolupráci s </a:t>
            </a:r>
            <a:r>
              <a:rPr lang="cs-CZ" err="1">
                <a:solidFill>
                  <a:srgbClr val="00B6B9"/>
                </a:solidFill>
                <a:latin typeface="Gilroy Bold" panose="00000500000000000000" pitchFamily="50" charset="-18"/>
                <a:cs typeface="Times New Roman" panose="02020603050405020304" pitchFamily="18" charset="0"/>
              </a:rPr>
              <a:t>Flat</a:t>
            </a:r>
            <a:r>
              <a:rPr lang="cs-CZ">
                <a:solidFill>
                  <a:srgbClr val="00B6B9"/>
                </a:solidFill>
                <a:latin typeface="Gilroy Bold" panose="00000500000000000000" pitchFamily="50" charset="-18"/>
                <a:cs typeface="Times New Roman" panose="02020603050405020304" pitchFamily="18" charset="0"/>
              </a:rPr>
              <a:t> </a:t>
            </a:r>
            <a:r>
              <a:rPr lang="cs-CZ" err="1">
                <a:solidFill>
                  <a:srgbClr val="00B6B9"/>
                </a:solidFill>
                <a:latin typeface="Gilroy Bold" panose="00000500000000000000" pitchFamily="50" charset="-18"/>
                <a:cs typeface="Times New Roman" panose="02020603050405020304" pitchFamily="18" charset="0"/>
              </a:rPr>
              <a:t>Zone</a:t>
            </a:r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 zveřejňuje také vývoj cen nemovitostí, a to přes kategorie nemovitostí a kraje v ČR.</a:t>
            </a:r>
          </a:p>
        </p:txBody>
      </p:sp>
      <p:pic>
        <p:nvPicPr>
          <p:cNvPr id="8" name="Obrázek 7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07021DAB-2168-3AB1-E3F6-40F7837CB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3DC31C-6E1A-1EE7-628C-5CCC8065B69F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ČBA Monitor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BF693-B73F-ACE3-84FA-9B9C58DC3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03" y="1669742"/>
            <a:ext cx="5908739" cy="4637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ACC74-7805-7949-B599-E4A07CE96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91" y="3988527"/>
            <a:ext cx="2069417" cy="2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5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9839963-E33C-DF68-AB2E-3A2816DDE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F28237A-915A-CEC8-6183-4A6D1A58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4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3F2F167-957E-549E-A3FE-C10676B3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4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3432A-B4DA-83A9-5FF3-997AF4B3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70265-D251-6F96-012A-7BAB3DE35DE9}"/>
              </a:ext>
            </a:extLst>
          </p:cNvPr>
          <p:cNvSpPr txBox="1"/>
          <p:nvPr/>
        </p:nvSpPr>
        <p:spPr>
          <a:xfrm>
            <a:off x="4348162" y="1619033"/>
            <a:ext cx="5688632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cs-CZ" sz="1200" b="1" i="0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Vývoj cen nemovitostí v EU (%,  ve Q3 2025, House </a:t>
            </a:r>
            <a:r>
              <a:rPr lang="cs-CZ" sz="1200" b="1" i="0" spc="0" baseline="0" err="1">
                <a:solidFill>
                  <a:schemeClr val="bg1"/>
                </a:solidFill>
                <a:latin typeface="Gilroy Bold" panose="00000500000000000000" pitchFamily="50" charset="-18"/>
              </a:rPr>
              <a:t>Price</a:t>
            </a:r>
            <a:r>
              <a:rPr lang="cs-CZ" sz="1200" b="1" i="0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 Index )</a:t>
            </a:r>
          </a:p>
          <a:p>
            <a:pPr algn="r"/>
            <a:endParaRPr lang="cs-CZ" sz="1200" b="1" i="0" spc="0" baseline="0">
              <a:solidFill>
                <a:schemeClr val="bg1"/>
              </a:solidFill>
              <a:latin typeface="Gilroy Bold" panose="00000500000000000000" pitchFamily="50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2419426-2E62-D30E-EDB7-AD5D32AAFBAA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Ceny nemovitostí</a:t>
            </a:r>
            <a:r>
              <a:rPr lang="cs-CZ" sz="3400">
                <a:solidFill>
                  <a:srgbClr val="46B8B0"/>
                </a:solidFill>
                <a:latin typeface="Gilroy Bold" panose="00000800000000000000" pitchFamily="50" charset="-18"/>
              </a:rPr>
              <a:t> </a:t>
            </a:r>
            <a:r>
              <a:rPr lang="cs-CZ" sz="3400">
                <a:latin typeface="Gilroy Bold" panose="00000800000000000000" pitchFamily="50" charset="-18"/>
              </a:rPr>
              <a:t>rostou nejen v ČR</a:t>
            </a:r>
          </a:p>
        </p:txBody>
      </p:sp>
      <p:sp>
        <p:nvSpPr>
          <p:cNvPr id="9" name="TextovéPole 3">
            <a:extLst>
              <a:ext uri="{FF2B5EF4-FFF2-40B4-BE49-F238E27FC236}">
                <a16:creationId xmlns:a16="http://schemas.microsoft.com/office/drawing/2014/main" id="{C9E9D435-29B5-D09B-F87D-308270800048}"/>
              </a:ext>
            </a:extLst>
          </p:cNvPr>
          <p:cNvSpPr txBox="1"/>
          <p:nvPr/>
        </p:nvSpPr>
        <p:spPr>
          <a:xfrm>
            <a:off x="703538" y="2001387"/>
            <a:ext cx="3539849" cy="3535536"/>
          </a:xfrm>
          <a:prstGeom prst="rect">
            <a:avLst/>
          </a:prstGeom>
        </p:spPr>
        <p:txBody>
          <a:bodyPr vert="horz" wrap="square" lIns="0" tIns="0" rIns="0" bIns="0" rtlCol="0">
            <a:normAutofit lnSpcReduction="10000"/>
          </a:bodyPr>
          <a:lstStyle/>
          <a:p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Ceny nemovitostí v ČR ukázaly ve 3Q 2025 (až) osmý nejvyšší nárůst ve srovnání s rokem 2020 </a:t>
            </a:r>
            <a:r>
              <a:rPr lang="cs-CZ" sz="1600">
                <a:solidFill>
                  <a:srgbClr val="00B6B9"/>
                </a:solidFill>
                <a:latin typeface="Gilroy Bold" panose="00000800000000000000" pitchFamily="50" charset="-18"/>
              </a:rPr>
              <a:t>(v minulém roce 10.) </a:t>
            </a:r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a zároveň osmý nejvyšší v meziročním vyjádření. </a:t>
            </a:r>
          </a:p>
          <a:p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A </a:t>
            </a:r>
            <a:r>
              <a:rPr lang="cs-CZ" sz="1600">
                <a:solidFill>
                  <a:srgbClr val="00B6B9"/>
                </a:solidFill>
                <a:latin typeface="Gilroy Bold" panose="00000500000000000000" pitchFamily="50" charset="-18"/>
              </a:rPr>
              <a:t>druhý nejvyšší </a:t>
            </a: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v letech 2021-2022. </a:t>
            </a:r>
          </a:p>
          <a:p>
            <a:pPr algn="l"/>
            <a:endParaRPr lang="cs-CZ" sz="1600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r>
              <a:rPr lang="cs-CZ" sz="1600">
                <a:solidFill>
                  <a:srgbClr val="00B6B9"/>
                </a:solidFill>
                <a:latin typeface="Gilroy Bold" panose="00000500000000000000" pitchFamily="50" charset="-18"/>
              </a:rPr>
              <a:t>ČR vykazovala </a:t>
            </a: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v letech 2017-2020 </a:t>
            </a:r>
            <a:r>
              <a:rPr lang="cs-CZ" sz="1600">
                <a:solidFill>
                  <a:srgbClr val="00B6B9"/>
                </a:solidFill>
                <a:latin typeface="Gilroy Bold" panose="00000500000000000000" pitchFamily="50" charset="-18"/>
              </a:rPr>
              <a:t>čtvrtý nejvyšší </a:t>
            </a: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růst cen nemovitostí mezi zeměmi EU v porovnání s rokem 2015. </a:t>
            </a:r>
          </a:p>
          <a:p>
            <a:pPr algn="l"/>
            <a:endParaRPr lang="cs-CZ" sz="1600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pPr algn="l"/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V porovnání s rokem </a:t>
            </a:r>
            <a:r>
              <a:rPr lang="cs-CZ" sz="1600">
                <a:solidFill>
                  <a:srgbClr val="00B6B9"/>
                </a:solidFill>
                <a:latin typeface="Gilroy Bold" panose="00000500000000000000" pitchFamily="50" charset="-18"/>
              </a:rPr>
              <a:t>2008</a:t>
            </a: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 zaznamenaly české ceny nemovitostí </a:t>
            </a:r>
            <a:r>
              <a:rPr lang="cs-CZ" sz="1600">
                <a:solidFill>
                  <a:srgbClr val="00B6B9"/>
                </a:solidFill>
                <a:latin typeface="Gilroy Bold" panose="00000500000000000000" pitchFamily="50" charset="-18"/>
              </a:rPr>
              <a:t>čtvrtý nejvyšší růst</a:t>
            </a: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.  </a:t>
            </a: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818541A8-7E2C-DC0B-000D-C7D50B89A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3E339-4393-7C0A-2F97-3981A0EE600F}"/>
              </a:ext>
            </a:extLst>
          </p:cNvPr>
          <p:cNvSpPr txBox="1"/>
          <p:nvPr/>
        </p:nvSpPr>
        <p:spPr>
          <a:xfrm>
            <a:off x="7068746" y="1207548"/>
            <a:ext cx="4597790" cy="8640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2400" b="1">
                <a:solidFill>
                  <a:srgbClr val="00B6B9"/>
                </a:solidFill>
              </a:rPr>
              <a:t>Síla růstu: 4.  </a:t>
            </a:r>
            <a:r>
              <a:rPr lang="cs-CZ" sz="2400" b="1">
                <a:solidFill>
                  <a:srgbClr val="00B6B9"/>
                </a:solidFill>
                <a:sym typeface="Wingdings" panose="05000000000000000000" pitchFamily="2" charset="2"/>
              </a:rPr>
              <a:t>  2.   8. </a:t>
            </a:r>
            <a:endParaRPr lang="cs-CZ" sz="2400" b="1" i="0" spc="0" baseline="0">
              <a:solidFill>
                <a:srgbClr val="00B6B9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1EAC268-8C23-599C-F4BE-5B9BF18D1772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</a:t>
            </a:r>
            <a:r>
              <a:rPr lang="cs-CZ" sz="1300" b="0" i="0" spc="0" baseline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Eurostat</a:t>
            </a:r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ČBA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62EC9-D657-16F7-2E98-9F7D9E9A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46" y="2001387"/>
            <a:ext cx="639525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2F21-720D-B45C-8333-E2E0903B1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C7AFCF09-D68B-AD93-605E-2F949AACC424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latin typeface="Gilroy Bold" panose="00000800000000000000" pitchFamily="50" charset="-18"/>
              </a:rPr>
              <a:t>Vybrané ukazatele </a:t>
            </a:r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dostupnosti bydlení </a:t>
            </a:r>
            <a:r>
              <a:rPr lang="cs-CZ" sz="3400">
                <a:latin typeface="Gilroy Bold" panose="00000800000000000000" pitchFamily="50" charset="-18"/>
              </a:rPr>
              <a:t>v regionu</a:t>
            </a:r>
          </a:p>
        </p:txBody>
      </p:sp>
      <p:sp>
        <p:nvSpPr>
          <p:cNvPr id="9" name="TextovéPole 3">
            <a:extLst>
              <a:ext uri="{FF2B5EF4-FFF2-40B4-BE49-F238E27FC236}">
                <a16:creationId xmlns:a16="http://schemas.microsoft.com/office/drawing/2014/main" id="{FE53EA6A-F639-EA64-6FF4-734849D9F41E}"/>
              </a:ext>
            </a:extLst>
          </p:cNvPr>
          <p:cNvSpPr txBox="1"/>
          <p:nvPr/>
        </p:nvSpPr>
        <p:spPr>
          <a:xfrm>
            <a:off x="551384" y="2204864"/>
            <a:ext cx="3115452" cy="4021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600" b="1">
                <a:solidFill>
                  <a:srgbClr val="00B6B9"/>
                </a:solidFill>
                <a:latin typeface="Proxima Nova Rg" panose="02000506030000020004" pitchFamily="50" charset="0"/>
              </a:rPr>
              <a:t>Postavení ČR v regionu</a:t>
            </a:r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AB007004-D2D2-F66F-D596-0F6307C1F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D7F209-1B35-B1C4-5031-0900566BAE5A}"/>
              </a:ext>
            </a:extLst>
          </p:cNvPr>
          <p:cNvGraphicFramePr>
            <a:graphicFrameLocks noGrp="1"/>
          </p:cNvGraphicFramePr>
          <p:nvPr/>
        </p:nvGraphicFramePr>
        <p:xfrm>
          <a:off x="548408" y="2788597"/>
          <a:ext cx="3272228" cy="2360047"/>
        </p:xfrm>
        <a:graphic>
          <a:graphicData uri="http://schemas.openxmlformats.org/drawingml/2006/table">
            <a:tbl>
              <a:tblPr/>
              <a:tblGrid>
                <a:gridCol w="2191862">
                  <a:extLst>
                    <a:ext uri="{9D8B030D-6E8A-4147-A177-3AD203B41FA5}">
                      <a16:colId xmlns:a16="http://schemas.microsoft.com/office/drawing/2014/main" val="2287243890"/>
                    </a:ext>
                  </a:extLst>
                </a:gridCol>
                <a:gridCol w="540183">
                  <a:extLst>
                    <a:ext uri="{9D8B030D-6E8A-4147-A177-3AD203B41FA5}">
                      <a16:colId xmlns:a16="http://schemas.microsoft.com/office/drawing/2014/main" val="4124750859"/>
                    </a:ext>
                  </a:extLst>
                </a:gridCol>
                <a:gridCol w="540183">
                  <a:extLst>
                    <a:ext uri="{9D8B030D-6E8A-4147-A177-3AD203B41FA5}">
                      <a16:colId xmlns:a16="http://schemas.microsoft.com/office/drawing/2014/main" val="1849970556"/>
                    </a:ext>
                  </a:extLst>
                </a:gridCol>
              </a:tblGrid>
              <a:tr h="337224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chemeClr val="bg1"/>
                        </a:solidFill>
                        <a:effectLst/>
                        <a:latin typeface="Gilroy Bold" panose="00000500000000000000" pitchFamily="50" charset="-1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Q3-25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Q3-24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565515"/>
                  </a:ext>
                </a:extLst>
              </a:tr>
              <a:tr h="37000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Reálné ceny nemovitostí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452793"/>
                  </a:ext>
                </a:extLst>
              </a:tr>
              <a:tr h="3305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Ceny nemovitostí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256018"/>
                  </a:ext>
                </a:extLst>
              </a:tr>
              <a:tr h="3305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Nájemné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839535"/>
                  </a:ext>
                </a:extLst>
              </a:tr>
              <a:tr h="3305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Cena </a:t>
                      </a:r>
                      <a:r>
                        <a:rPr lang="cs-CZ" sz="1600" b="0" i="0" u="none" strike="noStrike" err="1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nem</a:t>
                      </a:r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. vůči nájmu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50057"/>
                  </a:ext>
                </a:extLst>
              </a:tr>
              <a:tr h="3305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Cena nem. vůči příjmu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chemeClr val="bg1"/>
                          </a:solidFill>
                          <a:effectLst/>
                          <a:latin typeface="Gilroy Bold" panose="00000500000000000000" pitchFamily="50" charset="-18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481857"/>
                  </a:ext>
                </a:extLst>
              </a:tr>
              <a:tr h="3305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err="1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Disp</a:t>
                      </a:r>
                      <a:r>
                        <a:rPr lang="cs-CZ" sz="1600" b="0" i="0" u="none" strike="noStrike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</a:rPr>
                        <a:t>. příjem na hlavu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0" i="0" u="none" strike="noStrike" kern="1200">
                          <a:solidFill>
                            <a:srgbClr val="00B6B9"/>
                          </a:solidFill>
                          <a:effectLst/>
                          <a:latin typeface="Gilroy Bold" panose="00000500000000000000" pitchFamily="50" charset="-18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08592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D59F840-925B-22BD-8442-1D8C983B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406" y="1114986"/>
            <a:ext cx="6813837" cy="54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96B0B-3F16-860A-02E4-A7589C96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B9423D14-AC52-0040-C2F0-3188BF15FBAB}"/>
              </a:ext>
            </a:extLst>
          </p:cNvPr>
          <p:cNvSpPr txBox="1">
            <a:spLocks/>
          </p:cNvSpPr>
          <p:nvPr/>
        </p:nvSpPr>
        <p:spPr>
          <a:xfrm>
            <a:off x="2808052" y="682938"/>
            <a:ext cx="8832564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Sílící český hypoteční impuls v regionu</a:t>
            </a:r>
            <a:endParaRPr lang="cs-CZ" sz="3400">
              <a:latin typeface="Gilroy Bold" panose="00000800000000000000" pitchFamily="50" charset="-18"/>
            </a:endParaRP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731B8FC3-AA72-96A1-4E37-ADB14418C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B69284-203B-5575-D925-0BEC2B8A4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604" y="1755032"/>
            <a:ext cx="5600296" cy="45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4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F5E0C-58B2-A810-123F-D3C53E014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D631D79B-10E0-C029-E3C8-7A7725F0F7D9}"/>
              </a:ext>
            </a:extLst>
          </p:cNvPr>
          <p:cNvSpPr txBox="1">
            <a:spLocks/>
          </p:cNvSpPr>
          <p:nvPr/>
        </p:nvSpPr>
        <p:spPr>
          <a:xfrm>
            <a:off x="2466975" y="682938"/>
            <a:ext cx="9173641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… není spojen s relativně vyššími cenovými tlaky</a:t>
            </a:r>
            <a:endParaRPr lang="cs-CZ" sz="3400">
              <a:latin typeface="Gilroy Bold" panose="00000800000000000000" pitchFamily="50" charset="-18"/>
            </a:endParaRP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AB14D34F-76FF-C1F4-4009-E20A3EF7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0231EE9-C90E-AAAA-3C39-D187A1E29E40}"/>
              </a:ext>
            </a:extLst>
          </p:cNvPr>
          <p:cNvSpPr txBox="1"/>
          <p:nvPr/>
        </p:nvSpPr>
        <p:spPr>
          <a:xfrm>
            <a:off x="8935682" y="6386670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</a:t>
            </a:r>
            <a:r>
              <a:rPr lang="cs-CZ" sz="13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OECD, ČBA</a:t>
            </a:r>
            <a:endParaRPr lang="cs-CZ" sz="1300" b="0" i="0" spc="0" baseline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3E07EC-E103-F703-4176-A0B75613A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001" y="1815779"/>
            <a:ext cx="5815021" cy="4215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358E8-1F7D-E357-16AB-22DEDA3E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78" y="1821237"/>
            <a:ext cx="5815016" cy="40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2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06035D-C777-0840-B1BE-318A4E0E7B1B}"/>
              </a:ext>
            </a:extLst>
          </p:cNvPr>
          <p:cNvSpPr txBox="1"/>
          <p:nvPr/>
        </p:nvSpPr>
        <p:spPr>
          <a:xfrm>
            <a:off x="3913616" y="1676974"/>
            <a:ext cx="7493998" cy="2810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cs-CZ" sz="1400" i="0" spc="0" baseline="0">
                <a:solidFill>
                  <a:schemeClr val="bg1"/>
                </a:solidFill>
                <a:latin typeface="Gilroy Bold" panose="00000500000000000000" pitchFamily="50" charset="-18"/>
              </a:rPr>
              <a:t>Vývoj cen nemovitostí oproti disponibilním příjmům domácností (2015 = 100, do Q3 2025)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C70623B-5E49-BAAC-4DA9-2E2714D43EC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Opět rozevírající se nůžky</a:t>
            </a:r>
            <a:endParaRPr lang="cs-CZ" sz="3400">
              <a:solidFill>
                <a:srgbClr val="46B8B0"/>
              </a:solidFill>
              <a:latin typeface="Gilroy Bold" panose="00000800000000000000" pitchFamily="50" charset="-18"/>
            </a:endParaRPr>
          </a:p>
          <a:p>
            <a:pPr algn="r"/>
            <a:r>
              <a:rPr lang="cs-CZ" sz="3400">
                <a:latin typeface="Gilroy Bold" panose="00000800000000000000" pitchFamily="50" charset="-18"/>
              </a:rPr>
              <a:t>mezi cenami a příjmy</a:t>
            </a:r>
          </a:p>
        </p:txBody>
      </p:sp>
      <p:sp>
        <p:nvSpPr>
          <p:cNvPr id="9" name="TextovéPole 3">
            <a:extLst>
              <a:ext uri="{FF2B5EF4-FFF2-40B4-BE49-F238E27FC236}">
                <a16:creationId xmlns:a16="http://schemas.microsoft.com/office/drawing/2014/main" id="{140D17B7-C918-7DBE-7A25-A7626D2A39E9}"/>
              </a:ext>
            </a:extLst>
          </p:cNvPr>
          <p:cNvSpPr txBox="1"/>
          <p:nvPr/>
        </p:nvSpPr>
        <p:spPr>
          <a:xfrm>
            <a:off x="551383" y="2204863"/>
            <a:ext cx="3967454" cy="355862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1600" b="1">
                <a:solidFill>
                  <a:srgbClr val="00B6B9"/>
                </a:solidFill>
                <a:latin typeface="Proxima Nova Rg" panose="02000506030000020004" pitchFamily="50" charset="0"/>
              </a:rPr>
              <a:t>Nerovnováha </a:t>
            </a:r>
            <a:r>
              <a:rPr lang="cs-CZ" sz="1600">
                <a:solidFill>
                  <a:srgbClr val="00B6B9"/>
                </a:solidFill>
                <a:latin typeface="Proxima Nova Rg" panose="02000506030000020004" pitchFamily="50" charset="0"/>
              </a:rPr>
              <a:t>mezi růstem cen nemovitostí a příjmů domácností po korekci v roce 2023 přetrvává.</a:t>
            </a:r>
          </a:p>
          <a:p>
            <a:pPr algn="l"/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 b="1">
                <a:solidFill>
                  <a:schemeClr val="bg1"/>
                </a:solidFill>
                <a:latin typeface="Proxima Nova Rg" panose="02000506030000020004" pitchFamily="50" charset="0"/>
              </a:rPr>
              <a:t>ČR: změna Q3 2025 vs. 2015  |  </a:t>
            </a:r>
          </a:p>
          <a:p>
            <a:pPr algn="l"/>
            <a:r>
              <a:rPr lang="cs-CZ" sz="1600" b="1">
                <a:solidFill>
                  <a:schemeClr val="bg1"/>
                </a:solidFill>
                <a:latin typeface="Proxima Nova Rg" panose="02000506030000020004" pitchFamily="50" charset="0"/>
              </a:rPr>
              <a:t>	                        vs. Q4 2023</a:t>
            </a:r>
          </a:p>
          <a:p>
            <a:pPr algn="l"/>
            <a:endParaRPr lang="cs-CZ" sz="1600" b="1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l"/>
            <a:r>
              <a:rPr lang="cs-CZ" sz="1600">
                <a:solidFill>
                  <a:srgbClr val="00B6B9"/>
                </a:solidFill>
                <a:latin typeface="Proxima Nova Rg" panose="02000506030000020004" pitchFamily="50" charset="0"/>
              </a:rPr>
              <a:t>Ceny/příjem: 	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+ 28 %    | </a:t>
            </a:r>
            <a:r>
              <a:rPr lang="en-GB" sz="1600">
                <a:solidFill>
                  <a:schemeClr val="bg1"/>
                </a:solidFill>
                <a:latin typeface="Proxima Nova Rg" panose="02000506030000020004" pitchFamily="50" charset="0"/>
              </a:rPr>
              <a:t>+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5 % </a:t>
            </a:r>
          </a:p>
          <a:p>
            <a:pPr algn="l"/>
            <a:r>
              <a:rPr lang="cs-CZ" sz="1600">
                <a:solidFill>
                  <a:srgbClr val="00B6B9"/>
                </a:solidFill>
                <a:latin typeface="Proxima Nova Rg" panose="02000506030000020004" pitchFamily="50" charset="0"/>
              </a:rPr>
              <a:t>Ceny nemovitostí: 	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+ 148 %  | </a:t>
            </a:r>
            <a:r>
              <a:rPr lang="en-GB" sz="1600">
                <a:solidFill>
                  <a:schemeClr val="bg1"/>
                </a:solidFill>
                <a:latin typeface="Proxima Nova Rg" panose="02000506030000020004" pitchFamily="50" charset="0"/>
              </a:rPr>
              <a:t>+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 10,8 %</a:t>
            </a:r>
          </a:p>
          <a:p>
            <a:pPr algn="l"/>
            <a:r>
              <a:rPr lang="cs-CZ" sz="1600">
                <a:solidFill>
                  <a:srgbClr val="00B6B9"/>
                </a:solidFill>
                <a:latin typeface="Proxima Nova Rg" panose="02000506030000020004" pitchFamily="50" charset="0"/>
              </a:rPr>
              <a:t>Příjem na osobu: 	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+ 94 %    | </a:t>
            </a:r>
            <a:r>
              <a:rPr lang="en-GB" sz="1600">
                <a:solidFill>
                  <a:schemeClr val="bg1"/>
                </a:solidFill>
                <a:latin typeface="Proxima Nova Rg" panose="02000506030000020004" pitchFamily="50" charset="0"/>
              </a:rPr>
              <a:t>+ </a:t>
            </a:r>
            <a:r>
              <a:rPr lang="cs-CZ" sz="1600">
                <a:solidFill>
                  <a:schemeClr val="bg1"/>
                </a:solidFill>
                <a:latin typeface="Proxima Nova Rg" panose="02000506030000020004" pitchFamily="50" charset="0"/>
              </a:rPr>
              <a:t>5,5 %</a:t>
            </a:r>
          </a:p>
          <a:p>
            <a:pPr algn="l"/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  <a:p>
            <a:pPr algn="l"/>
            <a:endParaRPr lang="cs-CZ" sz="1600">
              <a:solidFill>
                <a:srgbClr val="00B6B9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6A4407DD-E48E-2134-7852-52266C985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7E5FB3-6990-2BCA-0320-8DF38DAA1695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OECD, ČBA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76FE2-B2B5-53F2-D86C-C6F81AB42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06"/>
          <a:stretch>
            <a:fillRect/>
          </a:stretch>
        </p:blipFill>
        <p:spPr>
          <a:xfrm>
            <a:off x="5153018" y="1978626"/>
            <a:ext cx="5623502" cy="44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04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45E4D-9875-9456-9B5C-BB29F40D9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F5501986-E228-645F-1BB6-0BBDAB0F410E}"/>
              </a:ext>
            </a:extLst>
          </p:cNvPr>
          <p:cNvSpPr txBox="1">
            <a:spLocks/>
          </p:cNvSpPr>
          <p:nvPr/>
        </p:nvSpPr>
        <p:spPr>
          <a:xfrm>
            <a:off x="2808052" y="682938"/>
            <a:ext cx="8832564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400">
                <a:solidFill>
                  <a:srgbClr val="00B6B9"/>
                </a:solidFill>
                <a:latin typeface="Gilroy Bold" panose="00000800000000000000" pitchFamily="50" charset="-18"/>
              </a:rPr>
              <a:t>České ceny nemovitostí vs. </a:t>
            </a:r>
            <a:r>
              <a:rPr lang="cs-CZ" sz="3400">
                <a:latin typeface="Gilroy Bold" panose="00000800000000000000" pitchFamily="50" charset="-18"/>
              </a:rPr>
              <a:t>příjem</a:t>
            </a:r>
          </a:p>
        </p:txBody>
      </p:sp>
      <p:pic>
        <p:nvPicPr>
          <p:cNvPr id="2" name="Obrázek 1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2C4B11E9-F498-9C03-9A47-DF2C9C3EA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" y="6363615"/>
            <a:ext cx="1587152" cy="236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AF7BB-B23D-A443-442D-9DF1F2E3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5" y="1938097"/>
            <a:ext cx="5527985" cy="3999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83609-F24D-E2A5-3283-0683224C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3" y="1935408"/>
            <a:ext cx="5527985" cy="4001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51C7D-940B-FA88-559D-BA389A9CB280}"/>
              </a:ext>
            </a:extLst>
          </p:cNvPr>
          <p:cNvSpPr txBox="1"/>
          <p:nvPr/>
        </p:nvSpPr>
        <p:spPr>
          <a:xfrm>
            <a:off x="5143498" y="1238250"/>
            <a:ext cx="6497117" cy="69715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Gilroy Bold" panose="00000500000000000000" pitchFamily="50" charset="-18"/>
              </a:rPr>
              <a:t>Slabší mezičtvrtletní růst disponibilního důchodu nestačí tempo cen nemovitostí již šest čtvrtletí v řadě. </a:t>
            </a:r>
            <a:endParaRPr lang="cs-CZ" sz="1400" b="1" i="0" spc="0" baseline="0">
              <a:solidFill>
                <a:schemeClr val="bg1"/>
              </a:solidFill>
              <a:latin typeface="Gilroy Bold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57885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CAE8170-31D0-052A-1CC3-37E2CAF00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mapa&#10;&#10;Obsah vygenerovaný umělou inteligencí může být nesprávný.">
            <a:extLst>
              <a:ext uri="{FF2B5EF4-FFF2-40B4-BE49-F238E27FC236}">
                <a16:creationId xmlns:a16="http://schemas.microsoft.com/office/drawing/2014/main" id="{3219F178-5A3B-1223-1B44-793FF43E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382B4-151C-385E-73C3-FB1F2BFED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8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5B4B4-C777-0BDD-5124-D3F9655F0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7D7561-2747-99D7-E73E-F56BA306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9854E-E29A-B04F-ABDF-39A3A0F6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38BA43A-C099-A835-E0DC-8EE717F9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8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F541-8860-DC7B-5E5D-A32241FE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6EEA9E84-D50E-E5C8-5CAD-82CE9FA2D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2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2D65-3C41-A855-DF44-7478AD1D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C211343-ACE4-177B-FDA1-CA0E035D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37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E358A-1B74-A39F-94E3-32A34D8D3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B485CDB8-DC35-320E-DFD6-E8F2EF9A5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7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F8A51-0F0B-E03A-5A79-DDBE3E2E5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B3CAB036-A337-02D9-C8AE-C9F938A64DC0}"/>
              </a:ext>
            </a:extLst>
          </p:cNvPr>
          <p:cNvSpPr txBox="1"/>
          <p:nvPr/>
        </p:nvSpPr>
        <p:spPr>
          <a:xfrm>
            <a:off x="930847" y="2062473"/>
            <a:ext cx="3558168" cy="37472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cs-CZ" sz="1500" b="1">
                <a:solidFill>
                  <a:srgbClr val="00B6B9"/>
                </a:solidFill>
                <a:latin typeface="Gilroy Bold" panose="00000800000000000000" pitchFamily="50" charset="-18"/>
              </a:rPr>
              <a:t>Stál silný růst měsíční splátky: </a:t>
            </a:r>
            <a:r>
              <a:rPr lang="cs-CZ" sz="1500" b="1">
                <a:solidFill>
                  <a:schemeClr val="bg1"/>
                </a:solidFill>
                <a:latin typeface="Gilroy Bold" panose="00000800000000000000" pitchFamily="50" charset="-18"/>
              </a:rPr>
              <a:t>8,6 % meziročně ve 2025 po 10,2 % předloni</a:t>
            </a:r>
          </a:p>
          <a:p>
            <a:pPr algn="l"/>
            <a:endParaRPr lang="cs-CZ" sz="1500" b="1">
              <a:solidFill>
                <a:srgbClr val="00B6B9"/>
              </a:solidFill>
              <a:latin typeface="Gilroy Bold" panose="00000800000000000000" pitchFamily="50" charset="-18"/>
            </a:endParaRPr>
          </a:p>
          <a:p>
            <a:pPr algn="l"/>
            <a:r>
              <a:rPr lang="cs-CZ" sz="1500" b="1">
                <a:solidFill>
                  <a:srgbClr val="00B6B9"/>
                </a:solidFill>
                <a:latin typeface="Gilroy Bold" panose="00000800000000000000" pitchFamily="50" charset="-18"/>
              </a:rPr>
              <a:t>Mediánová splátka leden 2026: </a:t>
            </a:r>
            <a:r>
              <a:rPr lang="cs-CZ" sz="1500" b="1">
                <a:solidFill>
                  <a:schemeClr val="bg1"/>
                </a:solidFill>
                <a:latin typeface="Gilroy Bold" panose="00000800000000000000" pitchFamily="50" charset="-18"/>
              </a:rPr>
              <a:t>19,8 tisíc Kč </a:t>
            </a:r>
            <a:endParaRPr lang="cs-CZ" sz="1500">
              <a:solidFill>
                <a:schemeClr val="bg1"/>
              </a:solidFill>
              <a:latin typeface="Gilroy Bold" panose="00000800000000000000" pitchFamily="50" charset="-18"/>
            </a:endParaRPr>
          </a:p>
          <a:p>
            <a:pPr algn="l"/>
            <a:endParaRPr lang="cs-CZ" sz="150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3A64089-569D-81A8-C76C-067F62A28F2A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>
                <a:latin typeface="Gilroy Bold" panose="00000800000000000000" pitchFamily="50" charset="-18"/>
              </a:rPr>
              <a:t>Co ovlivňuje měsíční splátku</a:t>
            </a:r>
          </a:p>
        </p:txBody>
      </p:sp>
      <p:pic>
        <p:nvPicPr>
          <p:cNvPr id="5" name="Obrázek 4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2C45F33C-9A64-C51C-BF2C-866BE5340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45E7B-0317-D078-77BF-56FB5BA40F2B}"/>
              </a:ext>
            </a:extLst>
          </p:cNvPr>
          <p:cNvSpPr txBox="1"/>
          <p:nvPr/>
        </p:nvSpPr>
        <p:spPr>
          <a:xfrm>
            <a:off x="4553590" y="1322793"/>
            <a:ext cx="7087028" cy="8640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2400" b="1" dirty="0">
                <a:solidFill>
                  <a:srgbClr val="00B6B9"/>
                </a:solidFill>
                <a:latin typeface="Gilroy Bold" panose="00000800000000000000" pitchFamily="50" charset="-18"/>
              </a:rPr>
              <a:t>průměrná výše hypotéky vs. medián 3,92 mil. | úrok: 4,48% | splatnost 26r 9m vs. 30 let</a:t>
            </a:r>
            <a:endParaRPr lang="cs-CZ" sz="2400" b="1" i="0" spc="0" baseline="0" dirty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CC79D44-D92F-9820-D455-6E181D684303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ČBA </a:t>
            </a:r>
            <a:r>
              <a:rPr lang="cs-CZ" sz="1300" b="0" i="0" spc="0" baseline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Hypomonitor</a:t>
            </a:r>
            <a:endParaRPr lang="cs-CZ" sz="1300" b="0" i="0" spc="0" baseline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AFE49-1DDF-2385-25F2-813C0BC5D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003" y="2345098"/>
            <a:ext cx="6428799" cy="3901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80955D-66F5-63CF-D75D-77345B4F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799"/>
          <a:stretch>
            <a:fillRect/>
          </a:stretch>
        </p:blipFill>
        <p:spPr>
          <a:xfrm>
            <a:off x="866272" y="3340377"/>
            <a:ext cx="2570400" cy="1392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D7DBF-AF0F-F565-DA1F-6AB617C39F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00"/>
          <a:stretch>
            <a:fillRect/>
          </a:stretch>
        </p:blipFill>
        <p:spPr>
          <a:xfrm>
            <a:off x="1871370" y="4813798"/>
            <a:ext cx="2516523" cy="14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5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0D27B-E5C0-FE23-90E7-0DE52936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7ED09ADF-74CD-4A9E-0278-DC151113E2F5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>
                <a:latin typeface="Gilroy Bold" panose="00000800000000000000" pitchFamily="50" charset="-18"/>
              </a:rPr>
              <a:t>Ilustrace regionálních rozdílů </a:t>
            </a:r>
          </a:p>
          <a:p>
            <a:pPr algn="r"/>
            <a:r>
              <a:rPr lang="cs-CZ" sz="3600" dirty="0">
                <a:solidFill>
                  <a:srgbClr val="00B6B9"/>
                </a:solidFill>
                <a:latin typeface="Gilroy Bold" panose="00000800000000000000" pitchFamily="50" charset="-18"/>
                <a:ea typeface="+mn-ea"/>
                <a:cs typeface="+mn-cs"/>
              </a:rPr>
              <a:t>v poměru splátek a příjmu</a:t>
            </a:r>
          </a:p>
        </p:txBody>
      </p:sp>
      <p:pic>
        <p:nvPicPr>
          <p:cNvPr id="5" name="Obrázek 4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3FFB4F19-8F4F-EEFC-2930-1BA87242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851271-0D4A-702E-6AC5-66E2DA739698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ČBA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ACFB32-A4F2-D922-4917-7E1E4FB5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8" y="2088838"/>
            <a:ext cx="3727195" cy="3890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B7C4E-0392-8F89-B433-C6ADE5B3D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832" y="2088838"/>
            <a:ext cx="7090784" cy="38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6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433B-B039-0A66-8541-054013B70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A04D535-34A8-3C3A-8B33-B939F6373350}"/>
              </a:ext>
            </a:extLst>
          </p:cNvPr>
          <p:cNvSpPr txBox="1"/>
          <p:nvPr/>
        </p:nvSpPr>
        <p:spPr>
          <a:xfrm>
            <a:off x="622570" y="2186889"/>
            <a:ext cx="3501308" cy="36254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Dvě vlny refixací 460-500 ve 2026-2026. </a:t>
            </a:r>
            <a:endParaRPr lang="cs-CZ" sz="1600">
              <a:solidFill>
                <a:srgbClr val="00B6B9"/>
              </a:solidFill>
              <a:latin typeface="Gilroy Bold" panose="00000800000000000000" pitchFamily="50" charset="-18"/>
            </a:endParaRPr>
          </a:p>
          <a:p>
            <a:pPr algn="l"/>
            <a:endParaRPr lang="cs-CZ" sz="16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refixace z období vysokých úrokových sazeb ČNB, a to od druhého pololetí 2025 refixace a zvláště v roce 2027-2028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i="1">
                <a:solidFill>
                  <a:schemeClr val="bg1"/>
                </a:solidFill>
                <a:latin typeface="Gilroy Bold" panose="00000500000000000000" pitchFamily="50" charset="-18"/>
              </a:rPr>
              <a:t>průměrná délka fixace 2025: 2,9 roku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600" i="1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refixace „covidových“ hypoték z let 2020-2021 (dohromady 585 mld. Kč; 9,6% HDP)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i="1">
                <a:solidFill>
                  <a:schemeClr val="bg1"/>
                </a:solidFill>
                <a:latin typeface="Gilroy Bold" panose="00000500000000000000" pitchFamily="50" charset="-18"/>
              </a:rPr>
              <a:t>průměrná délka fixace 2020: 6,8 roku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F318E55-7E0F-FD20-77CA-5A687BAF22EB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>
                <a:solidFill>
                  <a:srgbClr val="00B6B9"/>
                </a:solidFill>
                <a:latin typeface="Gilroy Bold" panose="00000800000000000000" pitchFamily="50" charset="-18"/>
              </a:rPr>
              <a:t>Refixace </a:t>
            </a:r>
            <a:r>
              <a:rPr lang="cs-CZ" sz="3600">
                <a:latin typeface="Gilroy Bold" panose="00000800000000000000" pitchFamily="50" charset="-18"/>
              </a:rPr>
              <a:t>úrokových sazeb</a:t>
            </a:r>
          </a:p>
        </p:txBody>
      </p:sp>
      <p:pic>
        <p:nvPicPr>
          <p:cNvPr id="5" name="Obrázek 4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3D668EF7-A11E-F022-70CA-EE00174DF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C1E76-43B8-C01F-44A3-E77A964FD5AF}"/>
              </a:ext>
            </a:extLst>
          </p:cNvPr>
          <p:cNvSpPr txBox="1"/>
          <p:nvPr/>
        </p:nvSpPr>
        <p:spPr>
          <a:xfrm>
            <a:off x="9174125" y="1322793"/>
            <a:ext cx="2447637" cy="8640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2400" b="1">
                <a:solidFill>
                  <a:srgbClr val="00B6B9"/>
                </a:solidFill>
                <a:latin typeface="Gilroy Bold" panose="00000800000000000000" pitchFamily="50" charset="-18"/>
              </a:rPr>
              <a:t>fixace  &lt; 3 roky </a:t>
            </a:r>
            <a:endParaRPr lang="cs-CZ" sz="2400" b="1" i="0" spc="0" baseline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A024526-8D68-5D43-5165-6DB3EDD32062}"/>
              </a:ext>
            </a:extLst>
          </p:cNvPr>
          <p:cNvSpPr txBox="1"/>
          <p:nvPr/>
        </p:nvSpPr>
        <p:spPr>
          <a:xfrm>
            <a:off x="8383023" y="6404878"/>
            <a:ext cx="3257593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ČNB, ČBA konference 30 let hypoték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C2C18-F588-C42D-72C0-CF2F340E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45" y="1828800"/>
            <a:ext cx="7023885" cy="44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9AE8-EB2C-8762-C75B-47BD986A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7CB4FCAE-3316-F173-B688-D69DDD98FC27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100">
                <a:solidFill>
                  <a:srgbClr val="00B6B9"/>
                </a:solidFill>
                <a:latin typeface="Arial"/>
              </a:rPr>
              <a:t>Výhled</a:t>
            </a:r>
            <a:r>
              <a:rPr lang="cs-CZ" sz="4100">
                <a:solidFill>
                  <a:srgbClr val="46B8B0"/>
                </a:solidFill>
                <a:latin typeface="Arial"/>
                <a:cs typeface="Arial"/>
              </a:rPr>
              <a:t> </a:t>
            </a:r>
            <a:r>
              <a:rPr lang="cs-CZ" sz="4100">
                <a:latin typeface="Arial"/>
                <a:cs typeface="Arial"/>
              </a:rPr>
              <a:t>do budoucna</a:t>
            </a:r>
            <a:endParaRPr lang="cs-CZ" sz="4100" b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910D5-5DDE-3364-B4FD-C0FE4CAA95A8}"/>
              </a:ext>
            </a:extLst>
          </p:cNvPr>
          <p:cNvSpPr txBox="1"/>
          <p:nvPr/>
        </p:nvSpPr>
        <p:spPr>
          <a:xfrm>
            <a:off x="4262853" y="1986686"/>
            <a:ext cx="34622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solidFill>
                  <a:srgbClr val="00B6B9"/>
                </a:solidFill>
                <a:effectLst/>
                <a:latin typeface="Gilroy Medium" pitchFamily="2" charset="0"/>
              </a:rPr>
              <a:t>Dostupnost bydlení se zvýší tehdy, pokud bude nová výstavba probíhat </a:t>
            </a:r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rychleji, předvídatelněji a zejména </a:t>
            </a:r>
            <a:r>
              <a:rPr lang="cs-CZ" b="1">
                <a:solidFill>
                  <a:srgbClr val="00B6B9"/>
                </a:solidFill>
                <a:effectLst/>
                <a:latin typeface="Gilroy Medium" pitchFamily="2" charset="0"/>
              </a:rPr>
              <a:t>tam, kam se lidé z výše uvedených důvodů přesídlují</a:t>
            </a:r>
            <a:r>
              <a:rPr lang="cs-CZ">
                <a:solidFill>
                  <a:srgbClr val="00B6B9"/>
                </a:solidFill>
                <a:latin typeface="Gilroy Medium" pitchFamily="2" charset="0"/>
              </a:rPr>
              <a:t>. </a:t>
            </a:r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Díky tomuto problému můžeme dlouhodobě sledovat významný rozdíl mezi cenami a to na čtyřech úrovních dle velikosti aglomerací. </a:t>
            </a:r>
            <a:endParaRPr lang="cs-CZ" sz="1800">
              <a:solidFill>
                <a:schemeClr val="bg1"/>
              </a:solidFill>
              <a:latin typeface="Gilroy Medium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114DA-22A8-7EFC-3CB1-9C1E6BB79F8E}"/>
              </a:ext>
            </a:extLst>
          </p:cNvPr>
          <p:cNvSpPr txBox="1"/>
          <p:nvPr/>
        </p:nvSpPr>
        <p:spPr>
          <a:xfrm>
            <a:off x="7947960" y="1986687"/>
            <a:ext cx="363943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Násobně vyšší ceny v obou klíčových metropolích oproti zbytku republiky, srovnatelnou cenovou úroveň mezi většinou krajských měst a významně nižší cenovou hladinu v menších městech, s počtem obyvatel nižším než 10 000 obyvatel. Samostatnou kategorii pak tvoří oblasti severozápadních Čech, Karlovarského a Ústeckého kraje, kde je cenová hladina bytů dlouhodobě nejnižší, což zde téměř znemožňuje výstavbu nových bytů.</a:t>
            </a:r>
          </a:p>
        </p:txBody>
      </p:sp>
      <p:pic>
        <p:nvPicPr>
          <p:cNvPr id="4" name="Obrázek 3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FA6D36C0-1507-E2F0-D8A2-9088339F8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14E0E654-4EE2-D544-6F2B-CD1BA442378E}"/>
              </a:ext>
            </a:extLst>
          </p:cNvPr>
          <p:cNvSpPr txBox="1"/>
          <p:nvPr/>
        </p:nvSpPr>
        <p:spPr>
          <a:xfrm>
            <a:off x="671451" y="1986686"/>
            <a:ext cx="3462294" cy="41883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I v roce 2025 byla základním problémem českého bytového trhu skutečnost, že </a:t>
            </a:r>
            <a:r>
              <a:rPr lang="cs-CZ" b="1">
                <a:solidFill>
                  <a:srgbClr val="00B6B9"/>
                </a:solidFill>
                <a:effectLst/>
                <a:latin typeface="Gilroy Medium" pitchFamily="2" charset="0"/>
              </a:rPr>
              <a:t>se staví málo bytů v těch místech, kam dlouhodobě směřuje velká poptávka</a:t>
            </a:r>
            <a:r>
              <a:rPr lang="cs-CZ">
                <a:solidFill>
                  <a:srgbClr val="00B6B9"/>
                </a:solidFill>
                <a:latin typeface="Gilroy Medium" pitchFamily="2" charset="0"/>
              </a:rPr>
              <a:t>. </a:t>
            </a:r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Tam, kde chtějí lidé bydlet díky větším pracovním příležitostem, vyšší životní úrovní a infrastruktuře. Tedy v Praze, Brně a okolí těchto dvou metropolí, a v krajských městech</a:t>
            </a:r>
            <a:endParaRPr lang="cs-CZ" i="0" spc="0" baseline="0">
              <a:solidFill>
                <a:schemeClr val="bg1"/>
              </a:solidFill>
              <a:latin typeface="Gilroy Medium" pitchFamily="2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502F48-DB17-EA0F-A43B-822DBDC98102}"/>
              </a:ext>
            </a:extLst>
          </p:cNvPr>
          <p:cNvSpPr txBox="1"/>
          <p:nvPr/>
        </p:nvSpPr>
        <p:spPr>
          <a:xfrm>
            <a:off x="8870535" y="1692067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pPr algn="l"/>
            <a:endParaRPr lang="cs-CZ" sz="1300" b="0" i="0" spc="0" baseline="0"/>
          </a:p>
        </p:txBody>
      </p:sp>
    </p:spTree>
    <p:extLst>
      <p:ext uri="{BB962C8B-B14F-4D97-AF65-F5344CB8AC3E}">
        <p14:creationId xmlns:p14="http://schemas.microsoft.com/office/powerpoint/2010/main" val="3964755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3F343-84DA-E20B-CEBC-15BF84F3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B0416DE5-6B80-C55F-4EDD-8E3B55014AC3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100">
                <a:solidFill>
                  <a:srgbClr val="00B6B9"/>
                </a:solidFill>
                <a:latin typeface="Gilroy Bold" panose="00000800000000000000" pitchFamily="50" charset="-18"/>
              </a:rPr>
              <a:t>Výhled</a:t>
            </a:r>
            <a:r>
              <a:rPr lang="cs-CZ" sz="4100">
                <a:solidFill>
                  <a:srgbClr val="46B8B0"/>
                </a:solidFill>
                <a:latin typeface="Gilroy Bold" panose="00000800000000000000" pitchFamily="50" charset="-18"/>
              </a:rPr>
              <a:t> </a:t>
            </a:r>
            <a:r>
              <a:rPr lang="cs-CZ" sz="4100">
                <a:latin typeface="Gilroy Bold" panose="00000800000000000000" pitchFamily="50" charset="-18"/>
              </a:rPr>
              <a:t>do budoucna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D0CBF-8D6C-4442-122C-6494D2167E59}"/>
              </a:ext>
            </a:extLst>
          </p:cNvPr>
          <p:cNvSpPr txBox="1"/>
          <p:nvPr/>
        </p:nvSpPr>
        <p:spPr>
          <a:xfrm>
            <a:off x="4337870" y="1986686"/>
            <a:ext cx="35831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chemeClr val="bg1">
                    <a:lumMod val="95000"/>
                  </a:schemeClr>
                </a:solidFill>
                <a:latin typeface="Gilroy Medium" pitchFamily="2" charset="0"/>
              </a:rPr>
              <a:t>U rodinných domů v řadě lokalit tvoří významný problém</a:t>
            </a:r>
            <a:r>
              <a:rPr lang="cs-CZ" b="1">
                <a:solidFill>
                  <a:schemeClr val="bg1">
                    <a:lumMod val="95000"/>
                  </a:schemeClr>
                </a:solidFill>
                <a:effectLst/>
                <a:latin typeface="Gilroy Medium" pitchFamily="2" charset="0"/>
              </a:rPr>
              <a:t> </a:t>
            </a:r>
            <a:r>
              <a:rPr lang="cs-CZ" b="1">
                <a:solidFill>
                  <a:srgbClr val="00B6B9"/>
                </a:solidFill>
                <a:effectLst/>
                <a:latin typeface="Gilroy Medium" pitchFamily="2" charset="0"/>
              </a:rPr>
              <a:t>cena pozemků, která převyšuje cenu výstavby rodinných domů. </a:t>
            </a:r>
            <a:r>
              <a:rPr lang="cs-CZ">
                <a:solidFill>
                  <a:schemeClr val="bg1">
                    <a:lumMod val="95000"/>
                  </a:schemeClr>
                </a:solidFill>
                <a:latin typeface="Gilroy Medium" pitchFamily="2" charset="0"/>
              </a:rPr>
              <a:t>Tento trend můžeme očekávat zejména v městských čtvrtích i v nejbližším okolí Prahy, Brna a některých krajských měst.</a:t>
            </a:r>
            <a:endParaRPr lang="cs-CZ" sz="1800">
              <a:solidFill>
                <a:schemeClr val="bg1">
                  <a:lumMod val="95000"/>
                </a:schemeClr>
              </a:solidFill>
              <a:latin typeface="Gilroy Medium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E99DF-B573-628D-2B1A-2C0C777EBDF3}"/>
              </a:ext>
            </a:extLst>
          </p:cNvPr>
          <p:cNvSpPr txBox="1"/>
          <p:nvPr/>
        </p:nvSpPr>
        <p:spPr>
          <a:xfrm>
            <a:off x="8125103" y="1986687"/>
            <a:ext cx="33954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solidFill>
                  <a:srgbClr val="00B6B9"/>
                </a:solidFill>
                <a:latin typeface="Gilroy Medium" pitchFamily="2" charset="0"/>
              </a:rPr>
              <a:t>U starších bytů předpokládáme, že i v roce 2026 bude budoucí vývoj cen starších bytů ovlivněn jak vývojem cen novostaveb, tak i nastupujícím trendem růstu vlivu demografických změn skladby obyvatelstva ve velkých městech a na periferiích. </a:t>
            </a:r>
            <a:r>
              <a:rPr lang="cs-CZ" b="1">
                <a:solidFill>
                  <a:schemeClr val="bg1">
                    <a:lumMod val="95000"/>
                  </a:schemeClr>
                </a:solidFill>
                <a:effectLst/>
                <a:latin typeface="Gilroy Medium" pitchFamily="2" charset="0"/>
              </a:rPr>
              <a:t>Ve velkých městech očekáváme roce i v 2026 mírný růst cen, na periferii spíše cenovou stagnaci</a:t>
            </a:r>
            <a:r>
              <a:rPr lang="cs-CZ" b="1">
                <a:solidFill>
                  <a:schemeClr val="bg1">
                    <a:lumMod val="95000"/>
                  </a:schemeClr>
                </a:solidFill>
                <a:latin typeface="Gilroy Medium" pitchFamily="2" charset="0"/>
              </a:rPr>
              <a:t>.</a:t>
            </a:r>
          </a:p>
        </p:txBody>
      </p:sp>
      <p:pic>
        <p:nvPicPr>
          <p:cNvPr id="4" name="Obrázek 3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0664D2FE-AECC-0D56-D3E1-D185B87A9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57F7C983-FA0E-B4A9-0B40-CB505A635003}"/>
              </a:ext>
            </a:extLst>
          </p:cNvPr>
          <p:cNvSpPr txBox="1"/>
          <p:nvPr/>
        </p:nvSpPr>
        <p:spPr>
          <a:xfrm>
            <a:off x="671451" y="2009661"/>
            <a:ext cx="3462294" cy="4188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cs-CZ" b="1">
                <a:solidFill>
                  <a:schemeClr val="bg1"/>
                </a:solidFill>
                <a:latin typeface="Gilroy Medium" pitchFamily="2" charset="0"/>
              </a:rPr>
              <a:t>U novostaveb předpokládáme, že i v roce 2026 </a:t>
            </a:r>
            <a:r>
              <a:rPr lang="cs-CZ" b="1">
                <a:solidFill>
                  <a:srgbClr val="00B6B9"/>
                </a:solidFill>
                <a:effectLst/>
                <a:latin typeface="Gilroy Medium" pitchFamily="2" charset="0"/>
              </a:rPr>
              <a:t>přetrvá v Praze, Brně a největších městech růst poptávky</a:t>
            </a:r>
            <a:r>
              <a:rPr lang="cs-CZ">
                <a:solidFill>
                  <a:schemeClr val="bg1"/>
                </a:solidFill>
                <a:latin typeface="Gilroy Medium" pitchFamily="2" charset="0"/>
              </a:rPr>
              <a:t>, </a:t>
            </a:r>
            <a:r>
              <a:rPr lang="cs-CZ" b="1">
                <a:solidFill>
                  <a:schemeClr val="bg1"/>
                </a:solidFill>
                <a:latin typeface="Gilroy Medium" pitchFamily="2" charset="0"/>
              </a:rPr>
              <a:t>můžeme i nadále očekávat převažující stav „trhu prodávajících“, tedy prodej bez zvláštních marketingových pobídek.</a:t>
            </a:r>
            <a:endParaRPr lang="cs-CZ" b="1" i="0" spc="0" baseline="0">
              <a:solidFill>
                <a:schemeClr val="bg1"/>
              </a:solidFill>
              <a:latin typeface="Gilroy Medium" pitchFamily="2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CDBE125-4736-9DC1-9F7D-8D130DA63676}"/>
              </a:ext>
            </a:extLst>
          </p:cNvPr>
          <p:cNvSpPr txBox="1"/>
          <p:nvPr/>
        </p:nvSpPr>
        <p:spPr>
          <a:xfrm>
            <a:off x="8870535" y="1692067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pPr algn="l"/>
            <a:endParaRPr lang="cs-CZ" sz="1300" b="0" i="0" spc="0" baseline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980BD53-E810-E7B7-78E3-1C6A772A0E42}"/>
              </a:ext>
            </a:extLst>
          </p:cNvPr>
          <p:cNvSpPr/>
          <p:nvPr/>
        </p:nvSpPr>
        <p:spPr>
          <a:xfrm>
            <a:off x="551384" y="4559704"/>
            <a:ext cx="7080445" cy="968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CB6ABB4-3E20-1289-5C0E-ACF56BB03765}"/>
              </a:ext>
            </a:extLst>
          </p:cNvPr>
          <p:cNvSpPr txBox="1"/>
          <p:nvPr/>
        </p:nvSpPr>
        <p:spPr>
          <a:xfrm>
            <a:off x="204802" y="4590700"/>
            <a:ext cx="7348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spcBef>
                <a:spcPts val="150"/>
              </a:spcBef>
              <a:spcAft>
                <a:spcPts val="150"/>
              </a:spcAft>
            </a:pPr>
            <a:r>
              <a:rPr lang="cs-CZ" b="1">
                <a:solidFill>
                  <a:schemeClr val="bg1"/>
                </a:solidFill>
                <a:effectLst/>
                <a:latin typeface="Gilroy Medium" pitchFamily="2" charset="0"/>
              </a:rPr>
              <a:t>Hladina úrokových sazeb hypotečních úvěrů nad 4 % přestala být v roce 2025 překážkou poptávky po hypotékách a předpokládáme že nebude překážkou ani v roce 2026.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B82CDB-4D66-11BD-F137-C084CB9BCCAF}"/>
              </a:ext>
            </a:extLst>
          </p:cNvPr>
          <p:cNvSpPr txBox="1"/>
          <p:nvPr/>
        </p:nvSpPr>
        <p:spPr>
          <a:xfrm>
            <a:off x="6834753" y="584286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pPr algn="l"/>
            <a:endParaRPr lang="cs-CZ" sz="1300" b="0" i="0" spc="0" baseline="0"/>
          </a:p>
        </p:txBody>
      </p:sp>
    </p:spTree>
    <p:extLst>
      <p:ext uri="{BB962C8B-B14F-4D97-AF65-F5344CB8AC3E}">
        <p14:creationId xmlns:p14="http://schemas.microsoft.com/office/powerpoint/2010/main" val="113820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6F2574-F848-88F0-B344-9720FF643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72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obrázku 17" hidden="1">
            <a:extLst>
              <a:ext uri="{FF2B5EF4-FFF2-40B4-BE49-F238E27FC236}">
                <a16:creationId xmlns:a16="http://schemas.microsoft.com/office/drawing/2014/main" id="{D92EC83B-F2D4-4710-9487-C4D950C77A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500" y="476250"/>
            <a:ext cx="4537075" cy="59055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224F1BD-D27D-432D-9D1C-377416030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48680"/>
            <a:ext cx="4393009" cy="1944216"/>
          </a:xfrm>
        </p:spPr>
        <p:txBody>
          <a:bodyPr>
            <a:noAutofit/>
          </a:bodyPr>
          <a:lstStyle/>
          <a:p>
            <a:r>
              <a:rPr lang="cs-CZ">
                <a:latin typeface="Gilroy Bold" panose="00000500000000000000" pitchFamily="50" charset="-18"/>
              </a:rPr>
              <a:t>Kontaktní údaje:</a:t>
            </a:r>
          </a:p>
          <a:p>
            <a:endParaRPr lang="cs-CZ">
              <a:latin typeface="Gilroy Bold" panose="00000500000000000000" pitchFamily="50" charset="-18"/>
            </a:endParaRPr>
          </a:p>
          <a:p>
            <a:endParaRPr lang="cs-CZ">
              <a:latin typeface="Gilroy Bold" panose="00000500000000000000" pitchFamily="50" charset="-18"/>
            </a:endParaRPr>
          </a:p>
          <a:p>
            <a:r>
              <a:rPr lang="cs-CZ" sz="1800">
                <a:latin typeface="Gilroy Bold" panose="00000500000000000000" pitchFamily="50" charset="-18"/>
              </a:rPr>
              <a:t>Jaromír Šindel – Česká bankovní asociace</a:t>
            </a:r>
            <a:endParaRPr lang="cs-CZ" sz="1800">
              <a:solidFill>
                <a:srgbClr val="46B8B0"/>
              </a:solidFill>
              <a:latin typeface="Gilroy Bold" panose="00000500000000000000" pitchFamily="50" charset="-18"/>
            </a:endParaRPr>
          </a:p>
          <a:p>
            <a:endParaRPr lang="cs-CZ" sz="1800">
              <a:solidFill>
                <a:srgbClr val="46B8B0"/>
              </a:solidFill>
              <a:latin typeface="Gilroy Bold" panose="00000500000000000000" pitchFamily="50" charset="-18"/>
            </a:endParaRPr>
          </a:p>
          <a:p>
            <a:r>
              <a:rPr lang="cs-CZ" sz="1800">
                <a:solidFill>
                  <a:srgbClr val="00B6B9"/>
                </a:solidFill>
                <a:latin typeface="Gilroy Bold" panose="00000500000000000000" pitchFamily="50" charset="-18"/>
              </a:rPr>
              <a:t>Milan Roček – </a:t>
            </a:r>
            <a:r>
              <a:rPr lang="cs-CZ" sz="1800" err="1">
                <a:solidFill>
                  <a:srgbClr val="00B6B9"/>
                </a:solidFill>
                <a:latin typeface="Gilroy Bold" panose="00000500000000000000" pitchFamily="50" charset="-18"/>
              </a:rPr>
              <a:t>Flat</a:t>
            </a:r>
            <a:r>
              <a:rPr lang="cs-CZ" sz="1800">
                <a:solidFill>
                  <a:srgbClr val="00B6B9"/>
                </a:solidFill>
                <a:latin typeface="Gilroy Bold" panose="00000500000000000000" pitchFamily="50" charset="-18"/>
              </a:rPr>
              <a:t> </a:t>
            </a:r>
            <a:r>
              <a:rPr lang="cs-CZ" sz="1800" err="1">
                <a:solidFill>
                  <a:srgbClr val="00B6B9"/>
                </a:solidFill>
                <a:latin typeface="Gilroy Bold" panose="00000500000000000000" pitchFamily="50" charset="-18"/>
              </a:rPr>
              <a:t>Zone</a:t>
            </a:r>
            <a:endParaRPr lang="cs-CZ" sz="1800">
              <a:solidFill>
                <a:srgbClr val="00B6B9"/>
              </a:solidFill>
              <a:latin typeface="Gilroy Bold" panose="00000500000000000000" pitchFamily="50" charset="-18"/>
            </a:endParaRPr>
          </a:p>
          <a:p>
            <a:endParaRPr lang="cs-CZ">
              <a:latin typeface="Gilroy Bold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9746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B864B9-C4C3-A8A3-F510-6F751BAAA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4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45C879-B908-809B-B59B-97DD0F24A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36EC3078-DBEC-865E-DD0A-AD4457C2BD85}"/>
              </a:ext>
            </a:extLst>
          </p:cNvPr>
          <p:cNvSpPr txBox="1"/>
          <p:nvPr/>
        </p:nvSpPr>
        <p:spPr>
          <a:xfrm>
            <a:off x="505825" y="1824185"/>
            <a:ext cx="11295458" cy="85360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b="1">
                <a:solidFill>
                  <a:schemeClr val="bg1"/>
                </a:solidFill>
                <a:latin typeface="Gilroy Bold" panose="00000800000000000000" pitchFamily="50" charset="-18"/>
              </a:rPr>
              <a:t>Hypoteční trh </a:t>
            </a:r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pokračoval v silném oživení i v roce 2025 s nově poskytnutými objemy rostoucími o 43 % meziročně na 321 miliard korun po 83% předloňském skoku. </a:t>
            </a:r>
          </a:p>
          <a:p>
            <a:pPr algn="l"/>
            <a:r>
              <a:rPr lang="cs-CZ">
                <a:solidFill>
                  <a:schemeClr val="bg1"/>
                </a:solidFill>
                <a:latin typeface="Gilroy Bold" panose="00000500000000000000" pitchFamily="50" charset="-18"/>
              </a:rPr>
              <a:t>Rok 2025 táhla především výší hypotéky, ale i počty nových hypoték překonaly 76 tisíc. </a:t>
            </a:r>
          </a:p>
          <a:p>
            <a:pPr algn="l"/>
            <a:endParaRPr lang="cs-CZ" sz="1600">
              <a:solidFill>
                <a:schemeClr val="bg1"/>
              </a:solidFill>
              <a:latin typeface="Gilroy Bold" panose="00000500000000000000" pitchFamily="50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A1A5A-BF60-86E2-C3D1-BF84C1F9D2E8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>
                <a:latin typeface="Gilroy Bold" panose="00000800000000000000" pitchFamily="50" charset="-18"/>
              </a:rPr>
              <a:t>Pokračující oživení </a:t>
            </a:r>
            <a:r>
              <a:rPr lang="cs-CZ" sz="4400">
                <a:solidFill>
                  <a:srgbClr val="00B6B9"/>
                </a:solidFill>
                <a:latin typeface="Gilroy Bold" panose="00000800000000000000" pitchFamily="50" charset="-18"/>
              </a:rPr>
              <a:t>hypotečního</a:t>
            </a:r>
            <a:r>
              <a:rPr lang="cs-CZ" sz="4400">
                <a:latin typeface="Gilroy Bold" panose="00000800000000000000" pitchFamily="50" charset="-18"/>
              </a:rPr>
              <a:t> trhu</a:t>
            </a:r>
            <a:br>
              <a:rPr lang="cs-CZ" b="0">
                <a:solidFill>
                  <a:srgbClr val="31807A"/>
                </a:solidFill>
                <a:latin typeface="Proxima Nova Rg" panose="02000506030000020004" pitchFamily="50" charset="0"/>
              </a:rPr>
            </a:br>
            <a:endParaRPr lang="cs-CZ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CF90AD2B-AD79-01DB-16C3-698CDCA7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4C618-19A7-03D9-D1AA-CA0F3460A91D}"/>
              </a:ext>
            </a:extLst>
          </p:cNvPr>
          <p:cNvSpPr txBox="1"/>
          <p:nvPr/>
        </p:nvSpPr>
        <p:spPr>
          <a:xfrm>
            <a:off x="5952805" y="1242201"/>
            <a:ext cx="5648213" cy="45833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2000" b="1">
                <a:solidFill>
                  <a:srgbClr val="00B6B9"/>
                </a:solidFill>
                <a:latin typeface="Gilroy Bold" panose="00000800000000000000" pitchFamily="50" charset="-18"/>
              </a:rPr>
              <a:t>vs. 2020: objem + 43 % | počet - 6 % | výše + 53 %</a:t>
            </a:r>
            <a:endParaRPr lang="cs-CZ" sz="2000" b="1" i="0" spc="0" baseline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0043CB-7094-A565-D69A-8AEE6084F68B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ČBA Monitor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9D6D3A-66DF-6497-857E-DEFA6D66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15" y="2876007"/>
            <a:ext cx="11210301" cy="32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5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40459-8BD9-5736-5FC8-04F80048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33FBFE-4732-8119-92A0-AF09E1B09740}"/>
              </a:ext>
            </a:extLst>
          </p:cNvPr>
          <p:cNvSpPr txBox="1"/>
          <p:nvPr/>
        </p:nvSpPr>
        <p:spPr>
          <a:xfrm>
            <a:off x="3922602" y="1264905"/>
            <a:ext cx="7718014" cy="281021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/>
          </a:bodyPr>
          <a:lstStyle/>
          <a:p>
            <a:pPr algn="r"/>
            <a:r>
              <a:rPr lang="cs-CZ" sz="1600" b="1">
                <a:solidFill>
                  <a:srgbClr val="00B6B9"/>
                </a:solidFill>
                <a:latin typeface="Gilroy Bold" panose="00000500000000000000" pitchFamily="50" charset="-18"/>
              </a:rPr>
              <a:t>Nové hypotéky bez refinancování </a:t>
            </a:r>
            <a:r>
              <a:rPr lang="cs-CZ" sz="1600" i="1">
                <a:solidFill>
                  <a:srgbClr val="00B6B9"/>
                </a:solidFill>
                <a:latin typeface="Gilroy Bold" panose="00000500000000000000" pitchFamily="50" charset="-18"/>
              </a:rPr>
              <a:t>(objem v mld. Kč; počet; úroková sazba, průměrná výše v mil. Kč)</a:t>
            </a:r>
            <a:endParaRPr lang="cs-CZ" sz="1600" i="1" spc="0" baseline="0">
              <a:solidFill>
                <a:srgbClr val="00B6B9"/>
              </a:solidFill>
              <a:latin typeface="Gilroy Bold" panose="00000500000000000000" pitchFamily="50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5B3EAE-2BB4-861E-2F81-4209F33EDA77}"/>
              </a:ext>
            </a:extLst>
          </p:cNvPr>
          <p:cNvSpPr txBox="1">
            <a:spLocks/>
          </p:cNvSpPr>
          <p:nvPr/>
        </p:nvSpPr>
        <p:spPr>
          <a:xfrm>
            <a:off x="551384" y="286922"/>
            <a:ext cx="11089232" cy="86409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4400">
                <a:latin typeface="Gilroy Bold" panose="00000800000000000000" pitchFamily="50" charset="-18"/>
              </a:rPr>
              <a:t>Silný závěr loňského roku a letošní start</a:t>
            </a:r>
            <a:endParaRPr lang="cs-CZ">
              <a:solidFill>
                <a:srgbClr val="31807A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3" name="Obrázek 2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7094BF09-0844-F054-9359-34B2401CD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282B4-A830-7156-58A9-371475E2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163" y="1659813"/>
            <a:ext cx="8941481" cy="49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3">
            <a:extLst>
              <a:ext uri="{FF2B5EF4-FFF2-40B4-BE49-F238E27FC236}">
                <a16:creationId xmlns:a16="http://schemas.microsoft.com/office/drawing/2014/main" id="{0C4D0696-7218-4685-9EA1-D1E7456443F5}"/>
              </a:ext>
            </a:extLst>
          </p:cNvPr>
          <p:cNvSpPr txBox="1"/>
          <p:nvPr/>
        </p:nvSpPr>
        <p:spPr>
          <a:xfrm>
            <a:off x="552547" y="1822487"/>
            <a:ext cx="3614217" cy="4289877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10000"/>
          </a:bodyPr>
          <a:lstStyle/>
          <a:p>
            <a:pPr algn="l"/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Další nejnižší úrovně nevýkonných úvěrů na bydlení v závěru 2025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0,66 % pod dlouhodobým průměrem 2 % v posledních dvaceti letech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maximum: 3,4 % ve 2011-2013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600">
              <a:solidFill>
                <a:schemeClr val="bg1"/>
              </a:solidFill>
              <a:latin typeface="Gilroy Bold" panose="00000500000000000000" pitchFamily="50" charset="-18"/>
            </a:endParaRPr>
          </a:p>
          <a:p>
            <a:pPr algn="l"/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Hypotéky ještě níže:</a:t>
            </a:r>
            <a:r>
              <a:rPr lang="cs-CZ" sz="1600">
                <a:solidFill>
                  <a:schemeClr val="bg1"/>
                </a:solidFill>
                <a:latin typeface="Gilroy Bold" panose="00000800000000000000" pitchFamily="50" charset="-18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0,55 % vs. dlouhodobý průměr 1,7%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bg1"/>
                </a:solidFill>
                <a:latin typeface="Gilroy Bold" panose="00000500000000000000" pitchFamily="50" charset="-18"/>
              </a:rPr>
              <a:t>maximum: 3,3 % ve 2011-13 </a:t>
            </a:r>
          </a:p>
          <a:p>
            <a:pPr algn="l"/>
            <a:endParaRPr lang="cs-CZ" sz="160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Růst nesplácených hypotečních úvěrů vloni zvolnil </a:t>
            </a:r>
            <a:r>
              <a:rPr lang="cs-CZ" sz="1600" b="1">
                <a:solidFill>
                  <a:schemeClr val="bg1"/>
                </a:solidFill>
                <a:latin typeface="Gilroy Bold" panose="00000800000000000000" pitchFamily="50" charset="-18"/>
              </a:rPr>
              <a:t>na 2 % z předloňských 6,5 %. </a:t>
            </a:r>
          </a:p>
          <a:p>
            <a:endParaRPr lang="cs-CZ" sz="1600" b="1">
              <a:solidFill>
                <a:srgbClr val="00B6B9"/>
              </a:solidFill>
              <a:latin typeface="Gilroy Bold" panose="00000800000000000000" pitchFamily="50" charset="-18"/>
            </a:endParaRPr>
          </a:p>
          <a:p>
            <a:r>
              <a:rPr lang="cs-CZ" sz="1600" b="1">
                <a:solidFill>
                  <a:srgbClr val="00B6B9"/>
                </a:solidFill>
                <a:latin typeface="Gilroy Bold" panose="00000800000000000000" pitchFamily="50" charset="-18"/>
              </a:rPr>
              <a:t>Jejich výše v závěru 2025 poklesla k 10 mld. Kč a  0,12 % HDP </a:t>
            </a:r>
            <a:r>
              <a:rPr lang="cs-CZ" sz="1600" b="1">
                <a:solidFill>
                  <a:schemeClr val="bg1"/>
                </a:solidFill>
                <a:latin typeface="Gilroy Bold" panose="00000800000000000000" pitchFamily="50" charset="-18"/>
              </a:rPr>
              <a:t>vs. celkový stav hypotečních úvěrů 1 851 mld. Kč a 21,7% HDP </a:t>
            </a:r>
            <a:r>
              <a:rPr lang="cs-CZ" sz="1600">
                <a:solidFill>
                  <a:schemeClr val="bg1"/>
                </a:solidFill>
                <a:latin typeface="Gilroy Bold" panose="00000800000000000000" pitchFamily="50" charset="-18"/>
              </a:rPr>
              <a:t>(na bydlení 23,3 % HDP). </a:t>
            </a:r>
          </a:p>
          <a:p>
            <a:endParaRPr lang="cs-CZ" sz="1600" b="1">
              <a:solidFill>
                <a:schemeClr val="bg1"/>
              </a:solidFill>
              <a:latin typeface="Gilroy Bold" panose="00000800000000000000" pitchFamily="50" charset="-18"/>
            </a:endParaRPr>
          </a:p>
          <a:p>
            <a:r>
              <a:rPr lang="cs-CZ" sz="1600" b="1">
                <a:solidFill>
                  <a:srgbClr val="A48F6B"/>
                </a:solidFill>
                <a:latin typeface="Gilroy Bold" panose="00000800000000000000" pitchFamily="50" charset="-18"/>
              </a:rPr>
              <a:t>Trh práce, oživení ekonomiky, negativní hypoteční úroková sazba. </a:t>
            </a:r>
            <a:endParaRPr lang="cs-CZ" sz="1600">
              <a:solidFill>
                <a:srgbClr val="A48F6B"/>
              </a:solidFill>
              <a:latin typeface="Proxima Nova Rg" panose="02000506030000020004" pitchFamily="50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A28EED0-83AC-22B8-6D78-EC1B828BBD5C}"/>
              </a:ext>
            </a:extLst>
          </p:cNvPr>
          <p:cNvSpPr txBox="1">
            <a:spLocks/>
          </p:cNvSpPr>
          <p:nvPr/>
        </p:nvSpPr>
        <p:spPr>
          <a:xfrm>
            <a:off x="551384" y="682938"/>
            <a:ext cx="11089232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cs-CZ" sz="3600">
                <a:solidFill>
                  <a:srgbClr val="00B6B9"/>
                </a:solidFill>
                <a:latin typeface="Gilroy Bold" panose="00000800000000000000" pitchFamily="50" charset="-18"/>
              </a:rPr>
              <a:t>Nevýkonné</a:t>
            </a:r>
            <a:r>
              <a:rPr lang="cs-CZ" sz="3600">
                <a:solidFill>
                  <a:srgbClr val="46B8B0"/>
                </a:solidFill>
                <a:latin typeface="Gilroy Bold" panose="00000800000000000000" pitchFamily="50" charset="-18"/>
              </a:rPr>
              <a:t> </a:t>
            </a:r>
            <a:r>
              <a:rPr lang="cs-CZ" sz="3600">
                <a:latin typeface="Gilroy Bold" panose="00000800000000000000" pitchFamily="50" charset="-18"/>
              </a:rPr>
              <a:t>úvěry na bydlení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DD6ECB7-F5E8-883B-F4AC-0F67EC3C86D7}"/>
              </a:ext>
            </a:extLst>
          </p:cNvPr>
          <p:cNvSpPr txBox="1"/>
          <p:nvPr/>
        </p:nvSpPr>
        <p:spPr>
          <a:xfrm>
            <a:off x="5231904" y="1750974"/>
            <a:ext cx="6696744" cy="28102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b="1">
                <a:solidFill>
                  <a:schemeClr val="bg1"/>
                </a:solidFill>
                <a:latin typeface="Gilroy Bold" panose="00000500000000000000" pitchFamily="50" charset="-18"/>
              </a:rPr>
              <a:t>Vývoj podílu špatných úvěrů domácností (v %)</a:t>
            </a:r>
          </a:p>
        </p:txBody>
      </p:sp>
      <p:pic>
        <p:nvPicPr>
          <p:cNvPr id="5" name="Obrázek 4" descr="Obsah obrázku Písmo, Grafika, grafický design, logo&#10;&#10;Obsah vygenerovaný umělou inteligencí může být nesprávný.">
            <a:extLst>
              <a:ext uri="{FF2B5EF4-FFF2-40B4-BE49-F238E27FC236}">
                <a16:creationId xmlns:a16="http://schemas.microsoft.com/office/drawing/2014/main" id="{E79B910C-495F-5382-1004-18913E734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" y="6325115"/>
            <a:ext cx="1665170" cy="239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DC7B4-25A5-E64C-5350-40423A05B890}"/>
              </a:ext>
            </a:extLst>
          </p:cNvPr>
          <p:cNvSpPr txBox="1"/>
          <p:nvPr/>
        </p:nvSpPr>
        <p:spPr>
          <a:xfrm>
            <a:off x="10416798" y="1236872"/>
            <a:ext cx="1303564" cy="8640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r>
              <a:rPr lang="cs-CZ" sz="3200" b="1">
                <a:solidFill>
                  <a:srgbClr val="00B6B9"/>
                </a:solidFill>
                <a:latin typeface="Gilroy Bold" panose="00000800000000000000" pitchFamily="50" charset="-18"/>
                <a:cs typeface="Arial" panose="020B0604020202020204" pitchFamily="34" charset="0"/>
              </a:rPr>
              <a:t>&lt; </a:t>
            </a:r>
            <a:r>
              <a:rPr lang="cs-CZ" sz="3200" b="1">
                <a:solidFill>
                  <a:srgbClr val="00B6B9"/>
                </a:solidFill>
                <a:latin typeface="Gilroy Bold" panose="00000800000000000000" pitchFamily="50" charset="-18"/>
              </a:rPr>
              <a:t>0,7 % </a:t>
            </a:r>
            <a:endParaRPr lang="cs-CZ" sz="3200" b="1" i="0" spc="0" baseline="0">
              <a:solidFill>
                <a:srgbClr val="00B6B9"/>
              </a:solidFill>
              <a:latin typeface="Gilroy Bold" panose="00000800000000000000" pitchFamily="50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C84682-2A12-7B2D-3E66-E631EBFF2A51}"/>
              </a:ext>
            </a:extLst>
          </p:cNvPr>
          <p:cNvSpPr txBox="1"/>
          <p:nvPr/>
        </p:nvSpPr>
        <p:spPr>
          <a:xfrm>
            <a:off x="9912424" y="6404878"/>
            <a:ext cx="1728192" cy="2398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/>
            <a:r>
              <a:rPr lang="cs-CZ" sz="1300" b="0" i="0" spc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Zdroj: ČNB, ČBA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372E1D-36C1-F02E-A64D-CDF39D103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24" y="2100968"/>
            <a:ext cx="6638837" cy="44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45821"/>
      </p:ext>
    </p:extLst>
  </p:cSld>
  <p:clrMapOvr>
    <a:masterClrMapping/>
  </p:clrMapOvr>
</p:sld>
</file>

<file path=ppt/theme/theme1.xml><?xml version="1.0" encoding="utf-8"?>
<a:theme xmlns:a="http://schemas.openxmlformats.org/drawingml/2006/main" name="CBA PPT 16:9 B&amp;W">
  <a:themeElements>
    <a:clrScheme name="CBA MS Office výchozí barevnost">
      <a:dk1>
        <a:sysClr val="windowText" lastClr="000000"/>
      </a:dk1>
      <a:lt1>
        <a:sysClr val="window" lastClr="FFFFFF"/>
      </a:lt1>
      <a:dk2>
        <a:srgbClr val="1F576B"/>
      </a:dk2>
      <a:lt2>
        <a:srgbClr val="F8F8F8"/>
      </a:lt2>
      <a:accent1>
        <a:srgbClr val="A9936D"/>
      </a:accent1>
      <a:accent2>
        <a:srgbClr val="317F79"/>
      </a:accent2>
      <a:accent3>
        <a:srgbClr val="1F576B"/>
      </a:accent3>
      <a:accent4>
        <a:srgbClr val="DCDCDC"/>
      </a:accent4>
      <a:accent5>
        <a:srgbClr val="B6B6B6"/>
      </a:accent5>
      <a:accent6>
        <a:srgbClr val="6F6F6F"/>
      </a:accent6>
      <a:hlink>
        <a:srgbClr val="A9936D"/>
      </a:hlink>
      <a:folHlink>
        <a:srgbClr val="968058"/>
      </a:folHlink>
    </a:clrScheme>
    <a:fontScheme name="CBA MS Office výchozí písmo motiv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 algn="l">
          <a:defRPr sz="1300" b="0" i="0" spc="0" baseline="0" dirty="0" smtClean="0"/>
        </a:defPPr>
      </a:lstStyle>
    </a:txDef>
  </a:objectDefaults>
  <a:extraClrSchemeLst/>
  <a:custClrLst>
    <a:custClr name="Zelená">
      <a:srgbClr val="83DFBE"/>
    </a:custClr>
    <a:custClr name="Světle zelená">
      <a:srgbClr val="ACE2CB"/>
    </a:custClr>
    <a:custClr name="Nejsvětlejší zelená">
      <a:srgbClr val="D1F2E4"/>
    </a:custClr>
    <a:custClr name="Šedá">
      <a:srgbClr val="D7D7D7"/>
    </a:custClr>
    <a:custClr name="Světle šedá">
      <a:srgbClr val="EFEFEF"/>
    </a:custClr>
    <a:custClr name="Oranžová">
      <a:srgbClr val="FFB288"/>
    </a:custClr>
    <a:custClr name="Světle oranžová">
      <a:srgbClr val="FFCE8D"/>
    </a:custClr>
    <a:custClr name="Modrá">
      <a:srgbClr val="60CEF4"/>
    </a:custClr>
    <a:custClr name="Hnědá">
      <a:srgbClr val="C7B299"/>
    </a:custClr>
    <a:custClr name="Tyrkysová">
      <a:srgbClr val="14DBC7"/>
    </a:custClr>
    <a:custClr name="Jarní zelená">
      <a:srgbClr val="C7F779"/>
    </a:custClr>
    <a:custClr name="Růžová">
      <a:srgbClr val="F8C5F9"/>
    </a:custClr>
    <a:custClr name="Tmavě fialová">
      <a:srgbClr val="7468E9"/>
    </a:custClr>
  </a:custClrLst>
  <a:extLst>
    <a:ext uri="{05A4C25C-085E-4340-85A3-A5531E510DB2}">
      <thm15:themeFamily xmlns:thm15="http://schemas.microsoft.com/office/thememl/2012/main" name="INVESTIKA_DYNAMIKA_PPT_16x9_v2.potx" id="{8733E6CE-201E-48DB-87AA-DB80330FF5DB}" vid="{D7849ED6-7B13-4D46-A90C-4F40B8B1D8EC}"/>
    </a:ext>
  </a:extLst>
</a:theme>
</file>

<file path=ppt/theme/theme2.xml><?xml version="1.0" encoding="utf-8"?>
<a:theme xmlns:a="http://schemas.openxmlformats.org/drawingml/2006/main" name="CBA PPT 16:9 G&amp;W">
  <a:themeElements>
    <a:clrScheme name="CBA MS Office výchozí barevnost">
      <a:dk1>
        <a:sysClr val="windowText" lastClr="000000"/>
      </a:dk1>
      <a:lt1>
        <a:sysClr val="window" lastClr="FFFFFF"/>
      </a:lt1>
      <a:dk2>
        <a:srgbClr val="1F576B"/>
      </a:dk2>
      <a:lt2>
        <a:srgbClr val="F8F8F8"/>
      </a:lt2>
      <a:accent1>
        <a:srgbClr val="A9936D"/>
      </a:accent1>
      <a:accent2>
        <a:srgbClr val="317F79"/>
      </a:accent2>
      <a:accent3>
        <a:srgbClr val="1F576B"/>
      </a:accent3>
      <a:accent4>
        <a:srgbClr val="DCDCDC"/>
      </a:accent4>
      <a:accent5>
        <a:srgbClr val="B6B6B6"/>
      </a:accent5>
      <a:accent6>
        <a:srgbClr val="6F6F6F"/>
      </a:accent6>
      <a:hlink>
        <a:srgbClr val="A9936D"/>
      </a:hlink>
      <a:folHlink>
        <a:srgbClr val="968058"/>
      </a:folHlink>
    </a:clrScheme>
    <a:fontScheme name="CBA MS Office výchozí písmo motiv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 algn="l">
          <a:defRPr sz="1300" b="0" i="0" spc="0" baseline="0" dirty="0" smtClean="0"/>
        </a:defPPr>
      </a:lstStyle>
    </a:txDef>
  </a:objectDefaults>
  <a:extraClrSchemeLst/>
  <a:custClrLst>
    <a:custClr name="Zelená">
      <a:srgbClr val="83DFBE"/>
    </a:custClr>
    <a:custClr name="Světle zelená">
      <a:srgbClr val="ACE2CB"/>
    </a:custClr>
    <a:custClr name="Nejsvětlejší zelená">
      <a:srgbClr val="D1F2E4"/>
    </a:custClr>
    <a:custClr name="Šedá">
      <a:srgbClr val="D7D7D7"/>
    </a:custClr>
    <a:custClr name="Světle šedá">
      <a:srgbClr val="EFEFEF"/>
    </a:custClr>
    <a:custClr name="Oranžová">
      <a:srgbClr val="FFB288"/>
    </a:custClr>
    <a:custClr name="Světle oranžová">
      <a:srgbClr val="FFCE8D"/>
    </a:custClr>
    <a:custClr name="Modrá">
      <a:srgbClr val="60CEF4"/>
    </a:custClr>
    <a:custClr name="Hnědá">
      <a:srgbClr val="C7B299"/>
    </a:custClr>
    <a:custClr name="Tyrkysová">
      <a:srgbClr val="14DBC7"/>
    </a:custClr>
    <a:custClr name="Jarní zelená">
      <a:srgbClr val="C7F779"/>
    </a:custClr>
    <a:custClr name="Růžová">
      <a:srgbClr val="F8C5F9"/>
    </a:custClr>
    <a:custClr name="Tmavě fialová">
      <a:srgbClr val="7468E9"/>
    </a:custClr>
  </a:custClrLst>
  <a:extLst>
    <a:ext uri="{05A4C25C-085E-4340-85A3-A5531E510DB2}">
      <thm15:themeFamily xmlns:thm15="http://schemas.microsoft.com/office/thememl/2012/main" name="INVESTIKA_DYNAMIKA_PPT_16x9_v2.potx" id="{8733E6CE-201E-48DB-87AA-DB80330FF5DB}" vid="{D7849ED6-7B13-4D46-A90C-4F40B8B1D8EC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d8c4d7-45ba-4d00-93d0-69a09126baf1" xsi:nil="true"/>
    <lcf76f155ced4ddcb4097134ff3c332f xmlns="322270df-8b5b-4ec2-b099-61147df9c77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5F44ECE058C34E912D15124DB52A72" ma:contentTypeVersion="13" ma:contentTypeDescription="Vytvoří nový dokument" ma:contentTypeScope="" ma:versionID="45c8779ed5321d17c4671c5b2ae5bfaa">
  <xsd:schema xmlns:xsd="http://www.w3.org/2001/XMLSchema" xmlns:xs="http://www.w3.org/2001/XMLSchema" xmlns:p="http://schemas.microsoft.com/office/2006/metadata/properties" xmlns:ns2="322270df-8b5b-4ec2-b099-61147df9c77a" xmlns:ns3="f8d8c4d7-45ba-4d00-93d0-69a09126baf1" targetNamespace="http://schemas.microsoft.com/office/2006/metadata/properties" ma:root="true" ma:fieldsID="dd98c84b64a28add7de1b5d33f475578" ns2:_="" ns3:_="">
    <xsd:import namespace="322270df-8b5b-4ec2-b099-61147df9c77a"/>
    <xsd:import namespace="f8d8c4d7-45ba-4d00-93d0-69a09126ba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270df-8b5b-4ec2-b099-61147df9c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b9633174-c9ad-4794-b226-b9d3860ac0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8c4d7-45ba-4d00-93d0-69a09126baf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e4e2b43-a9eb-4839-9117-f0588e89188a}" ma:internalName="TaxCatchAll" ma:showField="CatchAllData" ma:web="f8d8c4d7-45ba-4d00-93d0-69a09126b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2109D1-82F8-47F1-B049-10AFD73CFAE2}">
  <ds:schemaRefs>
    <ds:schemaRef ds:uri="322270df-8b5b-4ec2-b099-61147df9c77a"/>
    <ds:schemaRef ds:uri="f8d8c4d7-45ba-4d00-93d0-69a09126ba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3709C2-9DBD-4E5D-A17B-6BCA862131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0A24E4-78F3-4EA0-977A-E092C258C277}">
  <ds:schemaRefs>
    <ds:schemaRef ds:uri="322270df-8b5b-4ec2-b099-61147df9c77a"/>
    <ds:schemaRef ds:uri="f8d8c4d7-45ba-4d00-93d0-69a09126ba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CBA-MS-Office-Motiv-updated</Template>
  <TotalTime>50</TotalTime>
  <Words>1421</Words>
  <Application>Microsoft Office PowerPoint</Application>
  <PresentationFormat>Širokoúhlá obrazovka</PresentationFormat>
  <Paragraphs>172</Paragraphs>
  <Slides>40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9" baseType="lpstr">
      <vt:lpstr>Arial</vt:lpstr>
      <vt:lpstr>Calibri</vt:lpstr>
      <vt:lpstr>Gilroy Bold</vt:lpstr>
      <vt:lpstr>Gilroy Medium</vt:lpstr>
      <vt:lpstr>Poppins</vt:lpstr>
      <vt:lpstr>Proxima Nova Rg</vt:lpstr>
      <vt:lpstr>Wingdings</vt:lpstr>
      <vt:lpstr>CBA PPT 16:9 B&amp;W</vt:lpstr>
      <vt:lpstr>CBA PPT 16:9 G&amp;W</vt:lpstr>
      <vt:lpstr>Ceny nemovitostí v roce 2025</vt:lpstr>
      <vt:lpstr>Ceny nemovitostí v roce 2025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Určeno pro zprostředkovatele realitního fondu</dc:title>
  <dc:creator>Kristina Červinková</dc:creator>
  <cp:lastModifiedBy>Možná, Radana (ČBA)</cp:lastModifiedBy>
  <cp:revision>2</cp:revision>
  <cp:lastPrinted>2025-02-20T17:29:30Z</cp:lastPrinted>
  <dcterms:created xsi:type="dcterms:W3CDTF">2021-11-05T08:44:25Z</dcterms:created>
  <dcterms:modified xsi:type="dcterms:W3CDTF">2026-02-25T07:33:56Z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0x010100DB5F44ECE058C34E912D15124DB52A72</vt:lpwstr>
  </property>
  <property fmtid="{D5CDD505-2E9C-101B-9397-08002B2CF9AE}" pid="3" name="Order">
    <vt:lpwstr>10812200.0000000</vt:lpwstr>
  </property>
  <property fmtid="{D5CDD505-2E9C-101B-9397-08002B2CF9AE}" pid="4" name="MediaServiceImageTags">
    <vt:lpwstr/>
  </property>
</Properties>
</file>