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30" r:id="rId5"/>
  </p:sldMasterIdLst>
  <p:notesMasterIdLst>
    <p:notesMasterId r:id="rId46"/>
  </p:notesMasterIdLst>
  <p:handoutMasterIdLst>
    <p:handoutMasterId r:id="rId47"/>
  </p:handoutMasterIdLst>
  <p:sldIdLst>
    <p:sldId id="390" r:id="rId6"/>
    <p:sldId id="482" r:id="rId7"/>
    <p:sldId id="440" r:id="rId8"/>
    <p:sldId id="441" r:id="rId9"/>
    <p:sldId id="442" r:id="rId10"/>
    <p:sldId id="443" r:id="rId11"/>
    <p:sldId id="461" r:id="rId12"/>
    <p:sldId id="483" r:id="rId13"/>
    <p:sldId id="463" r:id="rId14"/>
    <p:sldId id="460" r:id="rId15"/>
    <p:sldId id="462" r:id="rId16"/>
    <p:sldId id="425" r:id="rId17"/>
    <p:sldId id="406" r:id="rId18"/>
    <p:sldId id="404" r:id="rId19"/>
    <p:sldId id="405" r:id="rId20"/>
    <p:sldId id="464" r:id="rId21"/>
    <p:sldId id="407" r:id="rId22"/>
    <p:sldId id="408" r:id="rId23"/>
    <p:sldId id="409" r:id="rId24"/>
    <p:sldId id="444" r:id="rId25"/>
    <p:sldId id="445" r:id="rId26"/>
    <p:sldId id="446" r:id="rId27"/>
    <p:sldId id="484" r:id="rId28"/>
    <p:sldId id="470" r:id="rId29"/>
    <p:sldId id="485" r:id="rId30"/>
    <p:sldId id="486" r:id="rId31"/>
    <p:sldId id="415" r:id="rId32"/>
    <p:sldId id="487" r:id="rId33"/>
    <p:sldId id="428" r:id="rId34"/>
    <p:sldId id="477" r:id="rId35"/>
    <p:sldId id="479" r:id="rId36"/>
    <p:sldId id="478" r:id="rId37"/>
    <p:sldId id="480" r:id="rId38"/>
    <p:sldId id="481" r:id="rId39"/>
    <p:sldId id="471" r:id="rId40"/>
    <p:sldId id="488" r:id="rId41"/>
    <p:sldId id="473" r:id="rId42"/>
    <p:sldId id="475" r:id="rId43"/>
    <p:sldId id="476" r:id="rId44"/>
    <p:sldId id="379" r:id="rId45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odni snimky" id="{6C2D37F0-7E51-49B9-899E-0EC340B76753}">
          <p14:sldIdLst>
            <p14:sldId id="390"/>
            <p14:sldId id="482"/>
            <p14:sldId id="440"/>
            <p14:sldId id="441"/>
            <p14:sldId id="442"/>
            <p14:sldId id="443"/>
            <p14:sldId id="461"/>
            <p14:sldId id="483"/>
            <p14:sldId id="463"/>
            <p14:sldId id="460"/>
            <p14:sldId id="462"/>
            <p14:sldId id="425"/>
            <p14:sldId id="406"/>
            <p14:sldId id="404"/>
            <p14:sldId id="405"/>
            <p14:sldId id="464"/>
            <p14:sldId id="407"/>
            <p14:sldId id="408"/>
            <p14:sldId id="409"/>
            <p14:sldId id="444"/>
            <p14:sldId id="445"/>
            <p14:sldId id="446"/>
            <p14:sldId id="484"/>
            <p14:sldId id="470"/>
            <p14:sldId id="485"/>
            <p14:sldId id="486"/>
            <p14:sldId id="415"/>
            <p14:sldId id="487"/>
            <p14:sldId id="428"/>
            <p14:sldId id="477"/>
            <p14:sldId id="479"/>
            <p14:sldId id="478"/>
            <p14:sldId id="480"/>
            <p14:sldId id="481"/>
            <p14:sldId id="471"/>
            <p14:sldId id="488"/>
            <p14:sldId id="473"/>
            <p14:sldId id="475"/>
            <p14:sldId id="476"/>
          </p14:sldIdLst>
        </p14:section>
        <p14:section name="Obsah" id="{8D87DD45-7063-434C-91F0-816DE9860665}">
          <p14:sldIdLst/>
        </p14:section>
        <p14:section name="Kontakt/Zakončení" id="{098075A1-03AE-480C-AA68-C7B95426FA6F}">
          <p14:sldIdLst>
            <p14:sldId id="379"/>
          </p14:sldIdLst>
        </p14:section>
        <p14:section name="Ostatní" id="{E3B810E4-39B5-4A22-9D62-D5D5513F97F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6B9"/>
    <a:srgbClr val="FF945B"/>
    <a:srgbClr val="9F3B09"/>
    <a:srgbClr val="F68E59"/>
    <a:srgbClr val="46B8B0"/>
    <a:srgbClr val="FFFFFF"/>
    <a:srgbClr val="8AD2CD"/>
    <a:srgbClr val="A48F6B"/>
    <a:srgbClr val="94E5E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54DB51-62B8-450B-BADD-9DEA7D044C92}" v="20" dt="2026-02-24T20:33:02.9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392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25.02.2026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25.02.2026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80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35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611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baonline.cz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baonline.cz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cbaonline.cz/" TargetMode="Externa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cbaonline.cz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azke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Zástupný symbol obrázku 6">
            <a:extLst>
              <a:ext uri="{FF2B5EF4-FFF2-40B4-BE49-F238E27FC236}">
                <a16:creationId xmlns:a16="http://schemas.microsoft.com/office/drawing/2014/main" id="{72AF249F-9EA0-4DBA-B46D-56D0CB9690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101" y="0"/>
            <a:ext cx="6111899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63758EC6-F95B-45EB-A0FB-7959F77129F4}"/>
              </a:ext>
            </a:extLst>
          </p:cNvPr>
          <p:cNvGrpSpPr/>
          <p:nvPr userDrawn="1"/>
        </p:nvGrpSpPr>
        <p:grpSpPr>
          <a:xfrm>
            <a:off x="339233" y="337645"/>
            <a:ext cx="11519530" cy="6129445"/>
            <a:chOff x="339233" y="337645"/>
            <a:chExt cx="11519530" cy="6129445"/>
          </a:xfrm>
        </p:grpSpPr>
        <p:sp>
          <p:nvSpPr>
            <p:cNvPr id="3" name="Volný tvar: obrazec 2">
              <a:extLst>
                <a:ext uri="{FF2B5EF4-FFF2-40B4-BE49-F238E27FC236}">
                  <a16:creationId xmlns:a16="http://schemas.microsoft.com/office/drawing/2014/main" id="{1F68489A-DA1D-4068-9B48-C1A013B4C3DA}"/>
                </a:ext>
              </a:extLst>
            </p:cNvPr>
            <p:cNvSpPr/>
            <p:nvPr/>
          </p:nvSpPr>
          <p:spPr>
            <a:xfrm>
              <a:off x="33923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9F8854AD-2830-4806-929A-360866D27ED0}"/>
                </a:ext>
              </a:extLst>
            </p:cNvPr>
            <p:cNvSpPr/>
            <p:nvPr/>
          </p:nvSpPr>
          <p:spPr>
            <a:xfrm>
              <a:off x="801426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7FDC7C67-ADEE-45DB-A4F7-3AB55DF251E5}"/>
                </a:ext>
              </a:extLst>
            </p:cNvPr>
            <p:cNvSpPr/>
            <p:nvPr/>
          </p:nvSpPr>
          <p:spPr>
            <a:xfrm>
              <a:off x="9933070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14601F3B-B369-4B96-90B9-0A8868DCB2DA}"/>
                </a:ext>
              </a:extLst>
            </p:cNvPr>
            <p:cNvSpPr/>
            <p:nvPr/>
          </p:nvSpPr>
          <p:spPr>
            <a:xfrm>
              <a:off x="609545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0" name="Volný tvar: obrazec 9">
              <a:extLst>
                <a:ext uri="{FF2B5EF4-FFF2-40B4-BE49-F238E27FC236}">
                  <a16:creationId xmlns:a16="http://schemas.microsoft.com/office/drawing/2014/main" id="{72660750-0073-49DA-A058-A4B3896F2863}"/>
                </a:ext>
              </a:extLst>
            </p:cNvPr>
            <p:cNvSpPr/>
            <p:nvPr/>
          </p:nvSpPr>
          <p:spPr>
            <a:xfrm>
              <a:off x="11851946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8" name="Nadpis 1">
            <a:extLst>
              <a:ext uri="{FF2B5EF4-FFF2-40B4-BE49-F238E27FC236}">
                <a16:creationId xmlns:a16="http://schemas.microsoft.com/office/drawing/2014/main" id="{7719BB03-12C7-4869-9CB1-8010A1DC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sp>
        <p:nvSpPr>
          <p:cNvPr id="33" name="Zástupný text 2">
            <a:extLst>
              <a:ext uri="{FF2B5EF4-FFF2-40B4-BE49-F238E27FC236}">
                <a16:creationId xmlns:a16="http://schemas.microsoft.com/office/drawing/2014/main" id="{68307D63-C583-4856-9104-950BCD7B6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D8174950-935D-49FB-B7C7-0D9A56F05A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76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14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96DF018E-8745-4C15-B16E-0C4CE1F8DAA6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DB437DB5-08E5-4B98-8BFA-BBEDA5A5F95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52AAC75-85BF-4CE4-B64C-2F00B6C3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9" name="Nadpis 8">
            <a:extLst>
              <a:ext uri="{FF2B5EF4-FFF2-40B4-BE49-F238E27FC236}">
                <a16:creationId xmlns:a16="http://schemas.microsoft.com/office/drawing/2014/main" id="{85514A0F-7493-4597-8FAD-3ECF839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20" name="Zástupný text 33">
            <a:extLst>
              <a:ext uri="{FF2B5EF4-FFF2-40B4-BE49-F238E27FC236}">
                <a16:creationId xmlns:a16="http://schemas.microsoft.com/office/drawing/2014/main" id="{EF10C459-19C6-47F1-A07D-68431F6D2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515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>
            <a:extLst>
              <a:ext uri="{FF2B5EF4-FFF2-40B4-BE49-F238E27FC236}">
                <a16:creationId xmlns:a16="http://schemas.microsoft.com/office/drawing/2014/main" id="{2CAE3E40-03A2-4C8B-A330-0988DFE88E8A}"/>
              </a:ext>
            </a:extLst>
          </p:cNvPr>
          <p:cNvGrpSpPr/>
          <p:nvPr userDrawn="1"/>
        </p:nvGrpSpPr>
        <p:grpSpPr>
          <a:xfrm>
            <a:off x="335360" y="439479"/>
            <a:ext cx="11507005" cy="5939840"/>
            <a:chOff x="335360" y="439479"/>
            <a:chExt cx="11507005" cy="5939840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C614EA22-DEBC-4375-8809-647DC53D72C9}"/>
                </a:ext>
              </a:extLst>
            </p:cNvPr>
            <p:cNvSpPr/>
            <p:nvPr/>
          </p:nvSpPr>
          <p:spPr>
            <a:xfrm>
              <a:off x="335360" y="439479"/>
              <a:ext cx="7200" cy="5939840"/>
            </a:xfrm>
            <a:custGeom>
              <a:avLst/>
              <a:gdLst>
                <a:gd name="connsiteX0" fmla="*/ 0 w 19293"/>
                <a:gd name="connsiteY0" fmla="*/ 0 h 5939840"/>
                <a:gd name="connsiteX1" fmla="*/ 19293 w 19293"/>
                <a:gd name="connsiteY1" fmla="*/ 0 h 5939840"/>
                <a:gd name="connsiteX2" fmla="*/ 19293 w 19293"/>
                <a:gd name="connsiteY2" fmla="*/ 5939841 h 5939840"/>
                <a:gd name="connsiteX3" fmla="*/ 0 w 19293"/>
                <a:gd name="connsiteY3" fmla="*/ 5939841 h 593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9840">
                  <a:moveTo>
                    <a:pt x="0" y="0"/>
                  </a:moveTo>
                  <a:lnTo>
                    <a:pt x="19293" y="0"/>
                  </a:lnTo>
                  <a:lnTo>
                    <a:pt x="19293" y="5939841"/>
                  </a:lnTo>
                  <a:lnTo>
                    <a:pt x="0" y="5939841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F8D4348-B25C-4930-AC68-58A7FFD1F5C3}"/>
                </a:ext>
              </a:extLst>
            </p:cNvPr>
            <p:cNvSpPr/>
            <p:nvPr/>
          </p:nvSpPr>
          <p:spPr>
            <a:xfrm>
              <a:off x="608645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791CC143-54F3-47DD-B757-543F7F39426B}"/>
                </a:ext>
              </a:extLst>
            </p:cNvPr>
            <p:cNvSpPr/>
            <p:nvPr/>
          </p:nvSpPr>
          <p:spPr>
            <a:xfrm>
              <a:off x="1183516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AEB0AD3B-ECE0-4796-BC47-A581A7548FA1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540116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03937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orient="horz" pos="1366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34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drážky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jekt grafu 11">
            <a:extLst>
              <a:ext uri="{FF2B5EF4-FFF2-40B4-BE49-F238E27FC236}">
                <a16:creationId xmlns:a16="http://schemas.microsoft.com/office/drawing/2014/main" id="{9508DB02-CB14-4479-948A-196F3CEC84F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47768" y="1555854"/>
            <a:ext cx="3564856" cy="374535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555854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555854"/>
            <a:ext cx="3563569" cy="37453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15BA25F6-8E00-4FCC-9B72-4F7AEA500017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D95D3576-90EF-4355-9F4A-5992A01A9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10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531152"/>
            <a:ext cx="3563569" cy="28978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A29DD4BA-1F3D-4AD4-84A4-EFD502CDAF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12F513F-1291-4D8E-BCC0-B0E59E369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62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ové pol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4211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603160"/>
            <a:ext cx="3563569" cy="28258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956420A8-680C-4681-90B7-8128754067B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953393BD-1FEB-442D-B32C-AB000B102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91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92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07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 sloupky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612124"/>
            <a:ext cx="3544312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88473"/>
            <a:ext cx="3544312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CA0DE776-0448-4650-BD3E-9F480A36A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5330" y="1612124"/>
            <a:ext cx="355940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E18F128B-776C-4B45-84F1-D3304A931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1000" y="1612124"/>
            <a:ext cx="3505369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05705706-418A-43D4-9581-F16491B0BAD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0064698-D2C1-4C64-8F8E-28EB15F6C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67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82106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azkem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Zástupný symbol obrázku 6">
            <a:extLst>
              <a:ext uri="{FF2B5EF4-FFF2-40B4-BE49-F238E27FC236}">
                <a16:creationId xmlns:a16="http://schemas.microsoft.com/office/drawing/2014/main" id="{0E2735BC-EA6B-48A2-BD75-00B7987E94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101" y="0"/>
            <a:ext cx="6111899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1777151C-E20D-46A1-AA6E-A81E944013D1}"/>
              </a:ext>
            </a:extLst>
          </p:cNvPr>
          <p:cNvGrpSpPr/>
          <p:nvPr userDrawn="1"/>
        </p:nvGrpSpPr>
        <p:grpSpPr>
          <a:xfrm>
            <a:off x="339233" y="337645"/>
            <a:ext cx="11519530" cy="6129445"/>
            <a:chOff x="339233" y="337645"/>
            <a:chExt cx="11519530" cy="6129445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908396C2-3822-4E02-A8B6-784836028BCE}"/>
                </a:ext>
              </a:extLst>
            </p:cNvPr>
            <p:cNvSpPr/>
            <p:nvPr/>
          </p:nvSpPr>
          <p:spPr>
            <a:xfrm>
              <a:off x="33923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98057563-CDC9-4D6C-AE35-1D5C51185AE3}"/>
                </a:ext>
              </a:extLst>
            </p:cNvPr>
            <p:cNvSpPr/>
            <p:nvPr/>
          </p:nvSpPr>
          <p:spPr>
            <a:xfrm>
              <a:off x="801426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9" name="Volný tvar: obrazec 18">
              <a:extLst>
                <a:ext uri="{FF2B5EF4-FFF2-40B4-BE49-F238E27FC236}">
                  <a16:creationId xmlns:a16="http://schemas.microsoft.com/office/drawing/2014/main" id="{B7B1D02B-C94F-4C8E-853E-11DD2FDF4932}"/>
                </a:ext>
              </a:extLst>
            </p:cNvPr>
            <p:cNvSpPr/>
            <p:nvPr/>
          </p:nvSpPr>
          <p:spPr>
            <a:xfrm>
              <a:off x="9933070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BF80A7CC-640F-4442-8D95-74990FF7D612}"/>
                </a:ext>
              </a:extLst>
            </p:cNvPr>
            <p:cNvSpPr/>
            <p:nvPr/>
          </p:nvSpPr>
          <p:spPr>
            <a:xfrm>
              <a:off x="609545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61DAC0C-B652-41A0-ACB3-444509F24611}"/>
                </a:ext>
              </a:extLst>
            </p:cNvPr>
            <p:cNvSpPr/>
            <p:nvPr/>
          </p:nvSpPr>
          <p:spPr>
            <a:xfrm>
              <a:off x="11851946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4" name="Nadpis 1">
            <a:extLst>
              <a:ext uri="{FF2B5EF4-FFF2-40B4-BE49-F238E27FC236}">
                <a16:creationId xmlns:a16="http://schemas.microsoft.com/office/drawing/2014/main" id="{AF1C697D-B9FA-4A24-AA2D-CE5CD8D4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sp>
        <p:nvSpPr>
          <p:cNvPr id="25" name="Zástupný text 2">
            <a:extLst>
              <a:ext uri="{FF2B5EF4-FFF2-40B4-BE49-F238E27FC236}">
                <a16:creationId xmlns:a16="http://schemas.microsoft.com/office/drawing/2014/main" id="{DAFCD9F2-7BA9-42B5-B39E-98C74624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57D16024-2062-4526-935A-E195E9267A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76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33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 userDrawn="1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11916709-AFB3-4B4F-BA67-0B1F81C7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4272" y="5373216"/>
            <a:ext cx="3230916" cy="97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6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datum 4">
            <a:extLst>
              <a:ext uri="{FF2B5EF4-FFF2-40B4-BE49-F238E27FC236}">
                <a16:creationId xmlns:a16="http://schemas.microsoft.com/office/drawing/2014/main" id="{ABA8F26F-ADB0-4933-9238-00BD14508A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A541C7B-71B5-41F9-B41A-7D2442428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1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23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CAB7B6F-BC2F-45F9-BBCC-C089E1E4D940}"/>
              </a:ext>
            </a:extLst>
          </p:cNvPr>
          <p:cNvSpPr/>
          <p:nvPr userDrawn="1"/>
        </p:nvSpPr>
        <p:spPr>
          <a:xfrm>
            <a:off x="-20687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34679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11028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53908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65186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1" name="Zástupný text 33">
            <a:extLst>
              <a:ext uri="{FF2B5EF4-FFF2-40B4-BE49-F238E27FC236}">
                <a16:creationId xmlns:a16="http://schemas.microsoft.com/office/drawing/2014/main" id="{9240ACBE-0C89-4BD2-8C24-7559899D8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095" y="2708919"/>
            <a:ext cx="3563569" cy="266429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text 33">
            <a:extLst>
              <a:ext uri="{FF2B5EF4-FFF2-40B4-BE49-F238E27FC236}">
                <a16:creationId xmlns:a16="http://schemas.microsoft.com/office/drawing/2014/main" id="{E02C7CB2-CD58-4319-9798-41C70E59BB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528" y="2706444"/>
            <a:ext cx="3563569" cy="2954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text 33">
            <a:extLst>
              <a:ext uri="{FF2B5EF4-FFF2-40B4-BE49-F238E27FC236}">
                <a16:creationId xmlns:a16="http://schemas.microsoft.com/office/drawing/2014/main" id="{B2933F35-290F-4434-9BF0-7495B6EBF0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67441" y="2706444"/>
            <a:ext cx="3563569" cy="2954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5C6734EC-0831-41E3-B13C-4477CCE82F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4A803F-DBC6-4317-9EC1-9004B1730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98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bílé překrytí">
            <a:extLst>
              <a:ext uri="{FF2B5EF4-FFF2-40B4-BE49-F238E27FC236}">
                <a16:creationId xmlns:a16="http://schemas.microsoft.com/office/drawing/2014/main" id="{D5D7B392-3157-4BA0-A324-365611C8151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A5E448A-E56E-42E3-A5A6-979C7FCB4C12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96A676BA-FBB1-4D53-915D-A908F149864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24E5C92E-F340-4F8C-AC8C-17CACEA8C838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237263B4-B60B-47F2-93BE-4674EE1E42F7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144A0BBD-75B6-441C-A964-74C80C51D19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3" name="Zástupný symbol pro datum 4">
            <a:extLst>
              <a:ext uri="{FF2B5EF4-FFF2-40B4-BE49-F238E27FC236}">
                <a16:creationId xmlns:a16="http://schemas.microsoft.com/office/drawing/2014/main" id="{9AF5E632-C9CD-4CFA-9BFB-E605BF286902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A574086-3B7A-4CAA-AD98-CE531E9B3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2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erex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067E82F-1349-487A-8C4E-0BB4B5E88885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D87D48BE-1A0D-4277-ABFA-25C9E41F24E9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4" name="Volný tvar: obrazec 23">
              <a:extLst>
                <a:ext uri="{FF2B5EF4-FFF2-40B4-BE49-F238E27FC236}">
                  <a16:creationId xmlns:a16="http://schemas.microsoft.com/office/drawing/2014/main" id="{04281C37-179F-42EE-8405-5D403B4CE21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Zástupný symbol obrázku 1">
            <a:extLst>
              <a:ext uri="{FF2B5EF4-FFF2-40B4-BE49-F238E27FC236}">
                <a16:creationId xmlns:a16="http://schemas.microsoft.com/office/drawing/2014/main" id="{BC51348E-E4F2-4E91-B096-D2B96F255B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89266" y="603790"/>
            <a:ext cx="7623358" cy="579471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441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174"/>
            <a:ext cx="3485032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379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89A9A3E-40EF-4717-A61D-11D908CA2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01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6FBBF6-F08D-4506-9030-14D6969DF15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345ED8C3-5EDA-45BB-B3E9-735F970241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71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40944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06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nazev +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A02DF2E-9A87-4947-85BA-1BB74D49B3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339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26018419-AC0D-4210-86B6-34ABDBE9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087C7654-690A-4245-AFB0-8BBB168105F9}" type="datetime1">
              <a:rPr lang="cs-CZ" smtClean="0"/>
              <a:t>25.02.2026</a:t>
            </a:fld>
            <a:endParaRPr lang="cs-CZ"/>
          </a:p>
        </p:txBody>
      </p: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950794-551D-4EBD-9D2C-91F0A1F82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48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bílé překrytí">
            <a:extLst>
              <a:ext uri="{FF2B5EF4-FFF2-40B4-BE49-F238E27FC236}">
                <a16:creationId xmlns:a16="http://schemas.microsoft.com/office/drawing/2014/main" id="{BD4B54A0-D244-4D5A-BB97-65C23F8310B6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BCBE7CE-36AF-4C5A-88B4-0E0F2FB2A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91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BC975C1-1372-40CD-B0D2-E644CFC8AE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tx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tx1"/>
                </a:solidFill>
              </a:rPr>
              <a:pPr/>
              <a:t>25.02.2026</a:t>
            </a:fld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51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accent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accent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8C00A1-1923-45F1-AD79-C00DAC69D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48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5692DAA-2A7A-460B-A440-1253AC2AD22B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876D9C0C-F69E-410E-B55C-580ACB9ECC18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F9660CF-B90F-4915-99BF-7DC243073311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20087762-C874-401B-A27B-325D171A1B3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A151E5AF-0FA0-405D-9CF6-A9F35B5E425D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2EB2196-C1C3-46BB-AA06-44264EF3FD98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A276A7EA-1C61-48B0-B8B7-56FAB5855E73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BA70F7C-BC7D-4622-9F8A-F273007FA8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A7D774A0-B96D-4892-9E69-ABC09448E8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7D9A037-8587-4E90-A5B7-CA7C922A5C5D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21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8C6E520F-8DB0-4842-89E4-5DAB6564F3E9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9F64C111-E892-4DB5-BCDB-C45FEE8D5C3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5C0D07D0-580E-4114-B1DB-73F5ACDE6B22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80F1277D-E092-4C1D-9054-22D326DD20B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92CD6952-1504-474C-AD61-1F315F0705D5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96240C06-D7FE-4135-BF17-D9830E699C86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3" name="Volný tvar: obrazec 32">
              <a:extLst>
                <a:ext uri="{FF2B5EF4-FFF2-40B4-BE49-F238E27FC236}">
                  <a16:creationId xmlns:a16="http://schemas.microsoft.com/office/drawing/2014/main" id="{4D3DA0A0-9A63-4635-B487-B85C0FC4DEF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960" y="1987617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EA1CA996-0E90-4055-A692-FE3994EF074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B8C4EAB-A88B-40A4-B42F-78B059C8F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B721E38-3928-44A5-AD08-ADFEE3D643D3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81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97BE97A-37C6-4687-AA6C-B9814EB76371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  <a:solidFill>
            <a:schemeClr val="bg1"/>
          </a:solidFill>
        </p:grpSpPr>
        <p:sp>
          <p:nvSpPr>
            <p:cNvPr id="25" name="Volný tvar: obrazec 24">
              <a:extLst>
                <a:ext uri="{FF2B5EF4-FFF2-40B4-BE49-F238E27FC236}">
                  <a16:creationId xmlns:a16="http://schemas.microsoft.com/office/drawing/2014/main" id="{491BD8B3-73A1-4DEB-B880-F3D88783A6D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6" name="Volný tvar: obrazec 25">
              <a:extLst>
                <a:ext uri="{FF2B5EF4-FFF2-40B4-BE49-F238E27FC236}">
                  <a16:creationId xmlns:a16="http://schemas.microsoft.com/office/drawing/2014/main" id="{B113810B-72C0-441C-932C-0E3BA2DE0474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1253376-E30A-487F-BE84-FA2ABDDDBEC9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6772FD25-363C-475A-B7E9-8473B358CD32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EB96E67F-80BF-4158-9C09-A7439C67F0DC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18EF9FFE-AC97-43B5-82BE-73BCBE867031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C03A6456-0898-4F09-AE6C-CECFC3C89D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2E20FCC0-37B0-4149-8E85-F39AEA5A2B50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8D4784A-6E07-4130-ADCA-2FCF74FD57DD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0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131F5E95-F58B-44A9-AD72-EB9DFAD46694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E63F5AF6-4E66-423F-A8DF-47FE93BFEA0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C73CF657-9141-4FFB-BFCC-3D4C384F170B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B0666748-D608-4402-9F92-C87B83F46AF0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AB5186C4-E585-4812-B0DC-789FE43EFA53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6DCB5A3B-9D94-4B4B-BFE9-38347BA25EC9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B29B1A84-5011-4462-BAA2-D00B0BF748D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9FAFBF8D-8D5D-44DD-9E3A-E155F40A1D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CEDF44E1-DD98-48DF-BCE9-76F148725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E831DB-D205-47F8-A2F2-A8B4B6D70F48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39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nazev +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A02DF2E-9A87-4947-85BA-1BB74D49B3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4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 EDUCA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E039357C-9B2A-4349-8E25-DD8B6BCFE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D43CDF58-749D-4E70-B02B-A10BF35ED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B1700EB-C685-4582-9837-58D4362544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 EDUCA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0C90DB6C-A714-4E8F-9CB4-BB1855714CF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31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43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3FB65BC-904E-476D-9CFB-6CC169F27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67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9143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9" name="Zástupný symbol pro datum 4">
            <a:extLst>
              <a:ext uri="{FF2B5EF4-FFF2-40B4-BE49-F238E27FC236}">
                <a16:creationId xmlns:a16="http://schemas.microsoft.com/office/drawing/2014/main" id="{9A870F17-6EFB-4D54-9F98-D11E5F82780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sp>
        <p:nvSpPr>
          <p:cNvPr id="10" name="Nadpis 8">
            <a:extLst>
              <a:ext uri="{FF2B5EF4-FFF2-40B4-BE49-F238E27FC236}">
                <a16:creationId xmlns:a16="http://schemas.microsoft.com/office/drawing/2014/main" id="{EB07F0ED-39EE-4DAE-92DD-F6961ED0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2" name="Zástupný text 33">
            <a:extLst>
              <a:ext uri="{FF2B5EF4-FFF2-40B4-BE49-F238E27FC236}">
                <a16:creationId xmlns:a16="http://schemas.microsoft.com/office/drawing/2014/main" id="{B6C31EEE-88A5-493B-929B-9E0AEBBC17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ADB3FA7F-D8A8-4F5E-97B2-31FA3DC73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6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96DF018E-8745-4C15-B16E-0C4CE1F8DAA6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63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DB437DB5-08E5-4B98-8BFA-BBEDA5A5F95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52AAC75-85BF-4CE4-B64C-2F00B6C3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9" name="Nadpis 8">
            <a:extLst>
              <a:ext uri="{FF2B5EF4-FFF2-40B4-BE49-F238E27FC236}">
                <a16:creationId xmlns:a16="http://schemas.microsoft.com/office/drawing/2014/main" id="{85514A0F-7493-4597-8FAD-3ECF839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20" name="Zástupný text 33">
            <a:extLst>
              <a:ext uri="{FF2B5EF4-FFF2-40B4-BE49-F238E27FC236}">
                <a16:creationId xmlns:a16="http://schemas.microsoft.com/office/drawing/2014/main" id="{EF10C459-19C6-47F1-A07D-68431F6D2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706951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>
            <a:extLst>
              <a:ext uri="{FF2B5EF4-FFF2-40B4-BE49-F238E27FC236}">
                <a16:creationId xmlns:a16="http://schemas.microsoft.com/office/drawing/2014/main" id="{2CAE3E40-03A2-4C8B-A330-0988DFE88E8A}"/>
              </a:ext>
            </a:extLst>
          </p:cNvPr>
          <p:cNvGrpSpPr/>
          <p:nvPr userDrawn="1"/>
        </p:nvGrpSpPr>
        <p:grpSpPr>
          <a:xfrm>
            <a:off x="335360" y="439479"/>
            <a:ext cx="11507005" cy="5939840"/>
            <a:chOff x="335360" y="439479"/>
            <a:chExt cx="11507005" cy="5939840"/>
          </a:xfrm>
          <a:solidFill>
            <a:schemeClr val="accent1"/>
          </a:solidFill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C614EA22-DEBC-4375-8809-647DC53D72C9}"/>
                </a:ext>
              </a:extLst>
            </p:cNvPr>
            <p:cNvSpPr/>
            <p:nvPr/>
          </p:nvSpPr>
          <p:spPr>
            <a:xfrm>
              <a:off x="335360" y="439479"/>
              <a:ext cx="7200" cy="5939840"/>
            </a:xfrm>
            <a:custGeom>
              <a:avLst/>
              <a:gdLst>
                <a:gd name="connsiteX0" fmla="*/ 0 w 19293"/>
                <a:gd name="connsiteY0" fmla="*/ 0 h 5939840"/>
                <a:gd name="connsiteX1" fmla="*/ 19293 w 19293"/>
                <a:gd name="connsiteY1" fmla="*/ 0 h 5939840"/>
                <a:gd name="connsiteX2" fmla="*/ 19293 w 19293"/>
                <a:gd name="connsiteY2" fmla="*/ 5939841 h 5939840"/>
                <a:gd name="connsiteX3" fmla="*/ 0 w 19293"/>
                <a:gd name="connsiteY3" fmla="*/ 5939841 h 593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9840">
                  <a:moveTo>
                    <a:pt x="0" y="0"/>
                  </a:moveTo>
                  <a:lnTo>
                    <a:pt x="19293" y="0"/>
                  </a:lnTo>
                  <a:lnTo>
                    <a:pt x="19293" y="5939841"/>
                  </a:lnTo>
                  <a:lnTo>
                    <a:pt x="0" y="5939841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F8D4348-B25C-4930-AC68-58A7FFD1F5C3}"/>
                </a:ext>
              </a:extLst>
            </p:cNvPr>
            <p:cNvSpPr/>
            <p:nvPr/>
          </p:nvSpPr>
          <p:spPr>
            <a:xfrm>
              <a:off x="608645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791CC143-54F3-47DD-B757-543F7F39426B}"/>
                </a:ext>
              </a:extLst>
            </p:cNvPr>
            <p:cNvSpPr/>
            <p:nvPr/>
          </p:nvSpPr>
          <p:spPr>
            <a:xfrm>
              <a:off x="1183516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AEB0AD3B-ECE0-4796-BC47-A581A7548FA1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540116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03937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08215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orient="horz" pos="1366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34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drážky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jekt grafu 11">
            <a:extLst>
              <a:ext uri="{FF2B5EF4-FFF2-40B4-BE49-F238E27FC236}">
                <a16:creationId xmlns:a16="http://schemas.microsoft.com/office/drawing/2014/main" id="{9508DB02-CB14-4479-948A-196F3CEC84F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47768" y="1555854"/>
            <a:ext cx="3564856" cy="374535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555854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555854"/>
            <a:ext cx="3563569" cy="374535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15BA25F6-8E00-4FCC-9B72-4F7AEA500017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D95D3576-90EF-4355-9F4A-5992A01A9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531152"/>
            <a:ext cx="3563569" cy="28978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A29DD4BA-1F3D-4AD4-84A4-EFD502CDAF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12F513F-1291-4D8E-BCC0-B0E59E369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38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ové pol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4211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603160"/>
            <a:ext cx="3563569" cy="282583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956420A8-680C-4681-90B7-8128754067B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953393BD-1FEB-442D-B32C-AB000B102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54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84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 sloupky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612124"/>
            <a:ext cx="3544312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88473"/>
            <a:ext cx="3544312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CA0DE776-0448-4650-BD3E-9F480A36A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5330" y="1612124"/>
            <a:ext cx="355940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E18F128B-776C-4B45-84F1-D3304A931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1000" y="1612124"/>
            <a:ext cx="3505369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05705706-418A-43D4-9581-F16491B0BAD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0064698-D2C1-4C64-8F8E-28EB15F6C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39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1073093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11916709-AFB3-4B4F-BA67-0B1F81C7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4272" y="5373216"/>
            <a:ext cx="3230916" cy="97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6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datum 4">
            <a:extLst>
              <a:ext uri="{FF2B5EF4-FFF2-40B4-BE49-F238E27FC236}">
                <a16:creationId xmlns:a16="http://schemas.microsoft.com/office/drawing/2014/main" id="{ABA8F26F-ADB0-4933-9238-00BD14508A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A541C7B-71B5-41F9-B41A-7D2442428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86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02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CAB7B6F-BC2F-45F9-BBCC-C089E1E4D940}"/>
              </a:ext>
            </a:extLst>
          </p:cNvPr>
          <p:cNvSpPr/>
          <p:nvPr userDrawn="1"/>
        </p:nvSpPr>
        <p:spPr>
          <a:xfrm>
            <a:off x="-20687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34679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11028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53908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65186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1" name="Zástupný text 33">
            <a:extLst>
              <a:ext uri="{FF2B5EF4-FFF2-40B4-BE49-F238E27FC236}">
                <a16:creationId xmlns:a16="http://schemas.microsoft.com/office/drawing/2014/main" id="{9240ACBE-0C89-4BD2-8C24-7559899D8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095" y="2708919"/>
            <a:ext cx="3563569" cy="26642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text 33">
            <a:extLst>
              <a:ext uri="{FF2B5EF4-FFF2-40B4-BE49-F238E27FC236}">
                <a16:creationId xmlns:a16="http://schemas.microsoft.com/office/drawing/2014/main" id="{E02C7CB2-CD58-4319-9798-41C70E59BB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528" y="2706444"/>
            <a:ext cx="3563569" cy="29548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text 33">
            <a:extLst>
              <a:ext uri="{FF2B5EF4-FFF2-40B4-BE49-F238E27FC236}">
                <a16:creationId xmlns:a16="http://schemas.microsoft.com/office/drawing/2014/main" id="{B2933F35-290F-4434-9BF0-7495B6EBF0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67441" y="2706444"/>
            <a:ext cx="3563569" cy="29548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5C6734EC-0831-41E3-B13C-4477CCE82F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4A803F-DBC6-4317-9EC1-9004B1730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49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bílé překrytí">
            <a:extLst>
              <a:ext uri="{FF2B5EF4-FFF2-40B4-BE49-F238E27FC236}">
                <a16:creationId xmlns:a16="http://schemas.microsoft.com/office/drawing/2014/main" id="{D5D7B392-3157-4BA0-A324-365611C815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A5E448A-E56E-42E3-A5A6-979C7FCB4C12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96A676BA-FBB1-4D53-915D-A908F149864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24E5C92E-F340-4F8C-AC8C-17CACEA8C838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237263B4-B60B-47F2-93BE-4674EE1E42F7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144A0BBD-75B6-441C-A964-74C80C51D19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3" name="Zástupný symbol pro datum 4">
            <a:extLst>
              <a:ext uri="{FF2B5EF4-FFF2-40B4-BE49-F238E27FC236}">
                <a16:creationId xmlns:a16="http://schemas.microsoft.com/office/drawing/2014/main" id="{9AF5E632-C9CD-4CFA-9BFB-E605BF286902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A574086-3B7A-4CAA-AD98-CE531E9B3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87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erex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067E82F-1349-487A-8C4E-0BB4B5E88885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D87D48BE-1A0D-4277-ABFA-25C9E41F24E9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4" name="Volný tvar: obrazec 23">
              <a:extLst>
                <a:ext uri="{FF2B5EF4-FFF2-40B4-BE49-F238E27FC236}">
                  <a16:creationId xmlns:a16="http://schemas.microsoft.com/office/drawing/2014/main" id="{04281C37-179F-42EE-8405-5D403B4CE21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Zástupný symbol obrázku 1">
            <a:extLst>
              <a:ext uri="{FF2B5EF4-FFF2-40B4-BE49-F238E27FC236}">
                <a16:creationId xmlns:a16="http://schemas.microsoft.com/office/drawing/2014/main" id="{BC51348E-E4F2-4E91-B096-D2B96F255B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89266" y="603790"/>
            <a:ext cx="7623358" cy="579471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441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174"/>
            <a:ext cx="3485032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379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89A9A3E-40EF-4717-A61D-11D908CA2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0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1266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676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  <a:solidFill>
            <a:schemeClr val="accent1"/>
          </a:solidFill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26018419-AC0D-4210-86B6-34ABDBE9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087C7654-690A-4245-AFB0-8BBB168105F9}" type="datetime1">
              <a:rPr lang="cs-CZ" smtClean="0"/>
              <a:t>25.02.2026</a:t>
            </a:fld>
            <a:endParaRPr lang="cs-CZ"/>
          </a:p>
        </p:txBody>
      </p: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950794-551D-4EBD-9D2C-91F0A1F82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48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bílé překrytí">
            <a:extLst>
              <a:ext uri="{FF2B5EF4-FFF2-40B4-BE49-F238E27FC236}">
                <a16:creationId xmlns:a16="http://schemas.microsoft.com/office/drawing/2014/main" id="{BD4B54A0-D244-4D5A-BB97-65C23F8310B6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BCBE7CE-36AF-4C5A-88B4-0E0F2FB2A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41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accent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8C00A1-1923-45F1-AD79-C00DAC69D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68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8C6E520F-8DB0-4842-89E4-5DAB6564F3E9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9F64C111-E892-4DB5-BCDB-C45FEE8D5C3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5C0D07D0-580E-4114-B1DB-73F5ACDE6B22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80F1277D-E092-4C1D-9054-22D326DD20B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92CD6952-1504-474C-AD61-1F315F0705D5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96240C06-D7FE-4135-BF17-D9830E699C86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3" name="Volný tvar: obrazec 32">
              <a:extLst>
                <a:ext uri="{FF2B5EF4-FFF2-40B4-BE49-F238E27FC236}">
                  <a16:creationId xmlns:a16="http://schemas.microsoft.com/office/drawing/2014/main" id="{4D3DA0A0-9A63-4635-B487-B85C0FC4DEF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960" y="1987617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EA1CA996-0E90-4055-A692-FE3994EF074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B8C4EAB-A88B-40A4-B42F-78B059C8F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B721E38-3928-44A5-AD08-ADFEE3D643D3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1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131F5E95-F58B-44A9-AD72-EB9DFAD46694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E63F5AF6-4E66-423F-A8DF-47FE93BFEA0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C73CF657-9141-4FFB-BFCC-3D4C384F170B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B0666748-D608-4402-9F92-C87B83F46AF0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AB5186C4-E585-4812-B0DC-789FE43EFA53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6DCB5A3B-9D94-4B4B-BFE9-38347BA25EC9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B29B1A84-5011-4462-BAA2-D00B0BF748D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9FAFBF8D-8D5D-44DD-9E3A-E155F40A1D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25.02.2026</a:t>
            </a:fld>
            <a:endParaRPr lang="cs-CZ">
              <a:solidFill>
                <a:schemeClr val="bg1"/>
              </a:solidFill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CEDF44E1-DD98-48DF-BCE9-76F148725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E831DB-D205-47F8-A2F2-A8B4B6D70F48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11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5BD73779-6B68-4E45-B36D-FBA09642D4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9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3FB65BC-904E-476D-9CFB-6CC169F27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9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25.02.2026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9143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9" name="Zástupný symbol pro datum 4">
            <a:extLst>
              <a:ext uri="{FF2B5EF4-FFF2-40B4-BE49-F238E27FC236}">
                <a16:creationId xmlns:a16="http://schemas.microsoft.com/office/drawing/2014/main" id="{9A870F17-6EFB-4D54-9F98-D11E5F82780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sp>
        <p:nvSpPr>
          <p:cNvPr id="10" name="Nadpis 8">
            <a:extLst>
              <a:ext uri="{FF2B5EF4-FFF2-40B4-BE49-F238E27FC236}">
                <a16:creationId xmlns:a16="http://schemas.microsoft.com/office/drawing/2014/main" id="{EB07F0ED-39EE-4DAE-92DD-F6961ED0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2" name="Zástupný text 33">
            <a:extLst>
              <a:ext uri="{FF2B5EF4-FFF2-40B4-BE49-F238E27FC236}">
                <a16:creationId xmlns:a16="http://schemas.microsoft.com/office/drawing/2014/main" id="{B6C31EEE-88A5-493B-929B-9E0AEBBC17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ADB3FA7F-D8A8-4F5E-97B2-31FA3DC73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72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4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image" Target="../media/image12.svg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image" Target="../media/image11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image" Target="../media/image1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25.02.2026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698" r:id="rId3"/>
    <p:sldLayoutId id="2147483710" r:id="rId4"/>
    <p:sldLayoutId id="2147483713" r:id="rId5"/>
    <p:sldLayoutId id="2147483718" r:id="rId6"/>
    <p:sldLayoutId id="2147483714" r:id="rId7"/>
    <p:sldLayoutId id="2147483719" r:id="rId8"/>
    <p:sldLayoutId id="2147483722" r:id="rId9"/>
    <p:sldLayoutId id="2147483723" r:id="rId10"/>
    <p:sldLayoutId id="2147483724" r:id="rId11"/>
    <p:sldLayoutId id="2147483652" r:id="rId12"/>
    <p:sldLayoutId id="2147483661" r:id="rId13"/>
    <p:sldLayoutId id="2147483702" r:id="rId14"/>
    <p:sldLayoutId id="2147483706" r:id="rId15"/>
    <p:sldLayoutId id="2147483703" r:id="rId16"/>
    <p:sldLayoutId id="2147483727" r:id="rId17"/>
    <p:sldLayoutId id="2147483701" r:id="rId18"/>
    <p:sldLayoutId id="2147483682" r:id="rId19"/>
    <p:sldLayoutId id="2147483707" r:id="rId20"/>
    <p:sldLayoutId id="2147483683" r:id="rId21"/>
    <p:sldLayoutId id="2147483711" r:id="rId22"/>
    <p:sldLayoutId id="2147483728" r:id="rId23"/>
    <p:sldLayoutId id="2147483712" r:id="rId24"/>
    <p:sldLayoutId id="2147483708" r:id="rId25"/>
    <p:sldLayoutId id="2147483700" r:id="rId26"/>
    <p:sldLayoutId id="2147483654" r:id="rId27"/>
    <p:sldLayoutId id="2147483726" r:id="rId28"/>
    <p:sldLayoutId id="2147483696" r:id="rId29"/>
    <p:sldLayoutId id="2147483729" r:id="rId30"/>
    <p:sldLayoutId id="2147483704" r:id="rId31"/>
    <p:sldLayoutId id="2147483715" r:id="rId32"/>
    <p:sldLayoutId id="2147483699" r:id="rId33"/>
    <p:sldLayoutId id="2147483725" r:id="rId34"/>
    <p:sldLayoutId id="2147483716" r:id="rId35"/>
    <p:sldLayoutId id="2147483721" r:id="rId36"/>
    <p:sldLayoutId id="2147483717" r:id="rId37"/>
    <p:sldLayoutId id="2147483720" r:id="rId3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2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10" pos="3568">
          <p15:clr>
            <a:srgbClr val="F26B43"/>
          </p15:clr>
        </p15:guide>
        <p15:guide id="11" pos="41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25.02.2026</a:t>
            </a:fld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6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6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3" r:id="rId17"/>
    <p:sldLayoutId id="2147483754" r:id="rId18"/>
    <p:sldLayoutId id="2147483755" r:id="rId19"/>
    <p:sldLayoutId id="2147483756" r:id="rId20"/>
    <p:sldLayoutId id="2147483758" r:id="rId21"/>
    <p:sldLayoutId id="2147483760" r:id="rId22"/>
    <p:sldLayoutId id="2147483761" r:id="rId23"/>
    <p:sldLayoutId id="2147483762" r:id="rId24"/>
    <p:sldLayoutId id="2147483764" r:id="rId25"/>
    <p:sldLayoutId id="2147483766" r:id="rId26"/>
    <p:sldLayoutId id="2147483768" r:id="rId27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accent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2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10" pos="3568">
          <p15:clr>
            <a:srgbClr val="F26B43"/>
          </p15:clr>
        </p15:guide>
        <p15:guide id="11" pos="41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 descr="Obsah obrázku scéna, voda, molo, řeka&#10;&#10;Popis byl vytvořen automaticky">
            <a:extLst>
              <a:ext uri="{FF2B5EF4-FFF2-40B4-BE49-F238E27FC236}">
                <a16:creationId xmlns:a16="http://schemas.microsoft.com/office/drawing/2014/main" id="{88C55595-13CD-46EE-B429-0200B2F337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r="20293"/>
          <a:stretch>
            <a:fillRect/>
          </a:stretch>
        </p:blipFill>
        <p:spPr/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70CA8988-ED61-43B1-A2F3-F4F2C6CC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>
                <a:latin typeface="Gilroy Bold" panose="00000500000000000000" pitchFamily="50" charset="-18"/>
              </a:rPr>
              <a:t>Ceny nemovitostí v roce 2025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9C692E-B8E7-48F9-A172-818387D7C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5445224"/>
            <a:ext cx="3485031" cy="952780"/>
          </a:xfrm>
          <a:prstGeom prst="rect">
            <a:avLst/>
          </a:prstGeom>
        </p:spPr>
        <p:txBody>
          <a:bodyPr/>
          <a:lstStyle/>
          <a:p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Jaromír Šindel, ČBA</a:t>
            </a:r>
          </a:p>
          <a:p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Milan Roček, </a:t>
            </a:r>
            <a:r>
              <a:rPr lang="cs-CZ" err="1">
                <a:solidFill>
                  <a:schemeClr val="bg1"/>
                </a:solidFill>
                <a:latin typeface="Gilroy Bold" panose="00000500000000000000" pitchFamily="50" charset="-18"/>
              </a:rPr>
              <a:t>Flat</a:t>
            </a:r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 </a:t>
            </a:r>
            <a:r>
              <a:rPr lang="cs-CZ" err="1">
                <a:solidFill>
                  <a:schemeClr val="bg1"/>
                </a:solidFill>
                <a:latin typeface="Gilroy Bold" panose="00000500000000000000" pitchFamily="50" charset="-18"/>
              </a:rPr>
              <a:t>Zone</a:t>
            </a:r>
            <a:endParaRPr lang="cs-CZ">
              <a:solidFill>
                <a:schemeClr val="bg1"/>
              </a:solidFill>
              <a:latin typeface="Gilroy Bold" panose="00000500000000000000" pitchFamily="50" charset="-18"/>
            </a:endParaRPr>
          </a:p>
          <a:p>
            <a:endParaRPr lang="cs-CZ">
              <a:solidFill>
                <a:schemeClr val="bg1"/>
              </a:solidFill>
            </a:endParaRPr>
          </a:p>
        </p:txBody>
      </p:sp>
      <p:pic>
        <p:nvPicPr>
          <p:cNvPr id="7" name="Obrázek 6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88BF5F83-DEAE-5906-B79F-7C8867F5F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969012"/>
            <a:ext cx="2063552" cy="30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4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276872"/>
            <a:ext cx="2572305" cy="38981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Silné růstové </a:t>
            </a:r>
            <a:r>
              <a:rPr lang="cs-CZ" sz="1500" b="1" err="1">
                <a:solidFill>
                  <a:srgbClr val="00B6B9"/>
                </a:solidFill>
                <a:latin typeface="Proxima Nova Rg" panose="02000506030000020004" pitchFamily="50" charset="0"/>
              </a:rPr>
              <a:t>momentum</a:t>
            </a:r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 ze  závěru loňského a začátku letošního roku. </a:t>
            </a:r>
          </a:p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  <a:cs typeface="Poppins" panose="00000500000000000000" pitchFamily="2" charset="-18"/>
              </a:rPr>
              <a:t>Ø měsíční dynamika od října:  počet 6,9 tisíce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průměrná 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  <a:cs typeface="Poppins" panose="00000500000000000000" pitchFamily="2" charset="-18"/>
              </a:rPr>
              <a:t>výše 4,52 mil. Kč</a:t>
            </a:r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  <a:cs typeface="Poppins" panose="00000500000000000000" pitchFamily="2" charset="-18"/>
              </a:rPr>
              <a:t>objem 31,2 mld. Kč</a:t>
            </a: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Anualizovaná dynamika:</a:t>
            </a:r>
          </a:p>
          <a:p>
            <a:pPr algn="l"/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počty: 82,8 tisíc (+10 %</a:t>
            </a:r>
            <a:r>
              <a:rPr lang="cs-CZ" sz="1500" err="1">
                <a:solidFill>
                  <a:schemeClr val="bg1"/>
                </a:solidFill>
                <a:latin typeface="Proxima Nova Rg" panose="02000506030000020004" pitchFamily="50" charset="0"/>
              </a:rPr>
              <a:t>yoy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)</a:t>
            </a:r>
          </a:p>
          <a:p>
            <a:pPr algn="l"/>
            <a:r>
              <a:rPr lang="cs-CZ" sz="1500" b="0" i="0" spc="0" baseline="0">
                <a:solidFill>
                  <a:schemeClr val="bg1"/>
                </a:solidFill>
                <a:latin typeface="Proxima Nova Rg" panose="02000506030000020004" pitchFamily="50" charset="0"/>
              </a:rPr>
              <a:t>objem: 378 mld. Kč</a:t>
            </a:r>
          </a:p>
          <a:p>
            <a:pPr algn="l"/>
            <a:endParaRPr lang="cs-CZ" sz="1500" b="0" i="0" spc="0" baseline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500" b="0" i="1" spc="0" baseline="0">
                <a:solidFill>
                  <a:schemeClr val="bg1"/>
                </a:solidFill>
                <a:latin typeface="Proxima Nova Rg" panose="02000506030000020004" pitchFamily="50" charset="0"/>
              </a:rPr>
              <a:t>Ank</a:t>
            </a:r>
            <a:r>
              <a:rPr lang="cs-CZ" sz="1500" i="1">
                <a:solidFill>
                  <a:schemeClr val="bg1"/>
                </a:solidFill>
                <a:latin typeface="Proxima Nova Rg" panose="02000506030000020004" pitchFamily="50" charset="0"/>
              </a:rPr>
              <a:t>eta z říjnové konference 30 let hypoték: počty +90 tis. ve 2026</a:t>
            </a:r>
            <a:endParaRPr lang="cs-CZ" sz="1500" b="0" i="1" spc="0" baseline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>
                <a:latin typeface="Gilroy Bold" panose="00000800000000000000" pitchFamily="50" charset="-18"/>
              </a:rPr>
              <a:t>Klíčové faktory hypotečního trhu</a:t>
            </a:r>
            <a:br>
              <a:rPr lang="cs-CZ" b="0">
                <a:solidFill>
                  <a:srgbClr val="31807A"/>
                </a:solidFill>
                <a:latin typeface="Gilroy Bold" panose="00000800000000000000" pitchFamily="50" charset="-18"/>
              </a:rPr>
            </a:br>
            <a:endParaRPr lang="cs-CZ">
              <a:solidFill>
                <a:srgbClr val="31807A"/>
              </a:solidFill>
              <a:latin typeface="Gilroy Bold" panose="00000800000000000000" pitchFamily="50" charset="-18"/>
            </a:endParaRPr>
          </a:p>
        </p:txBody>
      </p:sp>
      <p:pic>
        <p:nvPicPr>
          <p:cNvPr id="6" name="Obrázek 5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F2466404-589E-DDAC-02C7-9BC9075CA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F4F200-980C-9B58-3B5B-EDCD965A9158}"/>
              </a:ext>
            </a:extLst>
          </p:cNvPr>
          <p:cNvSpPr txBox="1"/>
          <p:nvPr/>
        </p:nvSpPr>
        <p:spPr>
          <a:xfrm>
            <a:off x="7503735" y="1251143"/>
            <a:ext cx="4125663" cy="771899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3200" b="1">
                <a:solidFill>
                  <a:srgbClr val="00B6B9"/>
                </a:solidFill>
                <a:latin typeface="Gilroy Bold" panose="00000800000000000000" pitchFamily="50" charset="-18"/>
              </a:rPr>
              <a:t>2026</a:t>
            </a:r>
            <a:endParaRPr lang="cs-CZ" sz="2000" b="1" i="0" spc="0" baseline="0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8" name="TextovéPole 3">
            <a:extLst>
              <a:ext uri="{FF2B5EF4-FFF2-40B4-BE49-F238E27FC236}">
                <a16:creationId xmlns:a16="http://schemas.microsoft.com/office/drawing/2014/main" id="{CA0951A7-08F3-0C49-8CB5-75407E72583E}"/>
              </a:ext>
            </a:extLst>
          </p:cNvPr>
          <p:cNvSpPr txBox="1"/>
          <p:nvPr/>
        </p:nvSpPr>
        <p:spPr>
          <a:xfrm>
            <a:off x="3366101" y="2276872"/>
            <a:ext cx="2572305" cy="35894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Přísnější kritéria ČNB pro tzv. investiční hypotéky od dubna 2026. 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</a:t>
            </a: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70% LTV (vs. 80 %, resp. 90 % &lt; 36 let)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7x DTI (vs. neuplatněno)</a:t>
            </a: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9% podíl  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  <a:sym typeface="Wingdings" panose="05000000000000000000" pitchFamily="2" charset="2"/>
              </a:rPr>
              <a:t> až 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-7% negativní šok později v roce 2026?  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  <a:sym typeface="Wingdings" panose="05000000000000000000" pitchFamily="2" charset="2"/>
              </a:rPr>
              <a:t> </a:t>
            </a:r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+ 368 miliard korun v roce 2026 </a:t>
            </a:r>
          </a:p>
          <a:p>
            <a:pPr algn="l"/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    +14 %</a:t>
            </a:r>
            <a:r>
              <a:rPr lang="cs-CZ" sz="1500" err="1">
                <a:solidFill>
                  <a:schemeClr val="bg1"/>
                </a:solidFill>
                <a:latin typeface="Proxima Nova Rg" panose="02000506030000020004" pitchFamily="50" charset="0"/>
              </a:rPr>
              <a:t>yoy</a:t>
            </a:r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objem</a:t>
            </a:r>
          </a:p>
          <a:p>
            <a:pPr algn="l"/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    +3 % počet na 78,5 tis.</a:t>
            </a:r>
          </a:p>
          <a:p>
            <a:pPr algn="l"/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    +10% průměrná výše (4,64 mil. Kč)</a:t>
            </a:r>
          </a:p>
        </p:txBody>
      </p:sp>
      <p:sp>
        <p:nvSpPr>
          <p:cNvPr id="9" name="TextovéPole 3">
            <a:extLst>
              <a:ext uri="{FF2B5EF4-FFF2-40B4-BE49-F238E27FC236}">
                <a16:creationId xmlns:a16="http://schemas.microsoft.com/office/drawing/2014/main" id="{85F5B78C-6901-E7AE-F06C-3537BDC667CB}"/>
              </a:ext>
            </a:extLst>
          </p:cNvPr>
          <p:cNvSpPr txBox="1"/>
          <p:nvPr/>
        </p:nvSpPr>
        <p:spPr>
          <a:xfrm>
            <a:off x="6289315" y="2276872"/>
            <a:ext cx="2572305" cy="35894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Návrat inflace k cíli zvrátil růst tržních úrokových sazeb v závěru loňského roku. </a:t>
            </a:r>
          </a:p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Letošní spotřebitelská inflace pod středem inflačního cíle vs. jádrová inflace v horním tolerančním pásmu. </a:t>
            </a: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Negativní hypoteční úrokové sazby </a:t>
            </a:r>
          </a:p>
          <a:p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nominální 4,48 % vůči 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  průměrné mzdě  (6-7 %)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  růstu cen nemovitostí (10-15%)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   nájemnému (6,3 % leden)</a:t>
            </a:r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</p:txBody>
      </p:sp>
      <p:sp>
        <p:nvSpPr>
          <p:cNvPr id="12" name="TextovéPole 3">
            <a:extLst>
              <a:ext uri="{FF2B5EF4-FFF2-40B4-BE49-F238E27FC236}">
                <a16:creationId xmlns:a16="http://schemas.microsoft.com/office/drawing/2014/main" id="{D49EA88B-142B-E29C-2BAA-41AC575FC645}"/>
              </a:ext>
            </a:extLst>
          </p:cNvPr>
          <p:cNvSpPr txBox="1"/>
          <p:nvPr/>
        </p:nvSpPr>
        <p:spPr>
          <a:xfrm>
            <a:off x="9212529" y="2276949"/>
            <a:ext cx="2572305" cy="35894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r>
              <a:rPr lang="cs-CZ" sz="1500" b="1">
                <a:solidFill>
                  <a:srgbClr val="00B6B9"/>
                </a:solidFill>
                <a:latin typeface="Proxima Nova Rg" panose="02000506030000020004" pitchFamily="50" charset="0"/>
              </a:rPr>
              <a:t>Vládní plány pro 2027 a dále</a:t>
            </a:r>
          </a:p>
          <a:p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endParaRPr lang="cs-CZ" sz="1500" b="1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Dotace na hypoteční sazbu a akontaci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Stavební zákon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Výstavba (nejen bytů, koleje, domovy důchodců)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Rekonstrukce</a:t>
            </a:r>
          </a:p>
          <a:p>
            <a:r>
              <a:rPr lang="cs-CZ" sz="1500">
                <a:solidFill>
                  <a:schemeClr val="bg1"/>
                </a:solidFill>
                <a:latin typeface="Proxima Nova Rg" panose="02000506030000020004" pitchFamily="50" charset="0"/>
              </a:rPr>
              <a:t>Pracovní povolení (válka na Ukrajině), stavební materiály</a:t>
            </a:r>
          </a:p>
        </p:txBody>
      </p:sp>
    </p:spTree>
    <p:extLst>
      <p:ext uri="{BB962C8B-B14F-4D97-AF65-F5344CB8AC3E}">
        <p14:creationId xmlns:p14="http://schemas.microsoft.com/office/powerpoint/2010/main" val="277585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E3450-125C-EDD4-C46C-EF5605944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3EB70C-4557-E6E3-6342-A749BB1A8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24" y="2730947"/>
            <a:ext cx="4867626" cy="3571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1F5887-6790-B328-92FC-2C220A7839C3}"/>
              </a:ext>
            </a:extLst>
          </p:cNvPr>
          <p:cNvSpPr txBox="1"/>
          <p:nvPr/>
        </p:nvSpPr>
        <p:spPr>
          <a:xfrm>
            <a:off x="917088" y="2198834"/>
            <a:ext cx="8505772" cy="4358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400" b="1" i="0" spc="0" baseline="0">
                <a:solidFill>
                  <a:schemeClr val="bg1"/>
                </a:solidFill>
                <a:latin typeface="Gilroy Bold" panose="00000500000000000000" pitchFamily="50" charset="-18"/>
              </a:rPr>
              <a:t>Kreditní impuls z nově poskytnutých úvěrů </a:t>
            </a:r>
            <a:r>
              <a:rPr lang="cs-CZ" sz="1400" b="1">
                <a:solidFill>
                  <a:schemeClr val="bg1"/>
                </a:solidFill>
                <a:latin typeface="Gilroy Bold" panose="00000500000000000000" pitchFamily="50" charset="-18"/>
              </a:rPr>
              <a:t>na bydlení a </a:t>
            </a:r>
            <a:r>
              <a:rPr lang="cs-CZ" sz="1400" b="1" i="0" spc="0" baseline="0">
                <a:solidFill>
                  <a:schemeClr val="bg1"/>
                </a:solidFill>
                <a:latin typeface="Gilroy Bold" panose="00000500000000000000" pitchFamily="50" charset="-18"/>
              </a:rPr>
              <a:t>hypotečních </a:t>
            </a:r>
            <a:r>
              <a:rPr lang="cs-CZ" sz="1400" b="1">
                <a:solidFill>
                  <a:schemeClr val="bg1"/>
                </a:solidFill>
                <a:latin typeface="Gilroy Bold" panose="00000500000000000000" pitchFamily="50" charset="-18"/>
              </a:rPr>
              <a:t>úvěrů (% HDP vlevo &amp; počty vpravo)</a:t>
            </a:r>
            <a:endParaRPr lang="cs-CZ" sz="1400" b="1" i="1" spc="0" baseline="0">
              <a:solidFill>
                <a:schemeClr val="bg1"/>
              </a:solidFill>
              <a:latin typeface="Gilroy Bold" panose="00000500000000000000" pitchFamily="50" charset="-18"/>
            </a:endParaRPr>
          </a:p>
          <a:p>
            <a:pPr algn="l"/>
            <a:r>
              <a:rPr lang="cs-CZ" sz="1400" i="1">
                <a:solidFill>
                  <a:schemeClr val="bg1"/>
                </a:solidFill>
                <a:latin typeface="Gilroy Bold" panose="00000500000000000000" pitchFamily="50" charset="-18"/>
              </a:rPr>
              <a:t>vý</a:t>
            </a:r>
            <a:r>
              <a:rPr lang="cs-CZ" sz="1400" i="1" spc="0" baseline="0">
                <a:solidFill>
                  <a:schemeClr val="bg1"/>
                </a:solidFill>
                <a:latin typeface="Gilroy Bold" panose="00000500000000000000" pitchFamily="50" charset="-18"/>
              </a:rPr>
              <a:t>hled na rok 2026 vychází z poslední dynamiky nových hypoték z ČBA Hypomonitoru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DF885896-C198-73F6-F6C9-A129D0CB31CC}"/>
              </a:ext>
            </a:extLst>
          </p:cNvPr>
          <p:cNvSpPr txBox="1"/>
          <p:nvPr/>
        </p:nvSpPr>
        <p:spPr>
          <a:xfrm>
            <a:off x="2302213" y="1469258"/>
            <a:ext cx="9338403" cy="633326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20000"/>
          </a:bodyPr>
          <a:lstStyle/>
          <a:p>
            <a:pPr algn="r"/>
            <a:endParaRPr lang="cs-CZ" sz="1600">
              <a:solidFill>
                <a:srgbClr val="94E5E0"/>
              </a:solidFill>
              <a:latin typeface="Gilroy Bold" panose="00000500000000000000" pitchFamily="50" charset="-18"/>
            </a:endParaRPr>
          </a:p>
          <a:p>
            <a:pPr algn="r"/>
            <a:r>
              <a:rPr lang="cs-CZ" sz="1900" b="1">
                <a:solidFill>
                  <a:srgbClr val="00B6B9"/>
                </a:solidFill>
                <a:latin typeface="Gilroy Bold" panose="00000500000000000000" pitchFamily="50" charset="-18"/>
              </a:rPr>
              <a:t>+ 368 miliard korun nových úvěrů v roce 2026 </a:t>
            </a:r>
          </a:p>
          <a:p>
            <a:pPr algn="r"/>
            <a:r>
              <a:rPr lang="cs-CZ" sz="1900">
                <a:solidFill>
                  <a:schemeClr val="bg1"/>
                </a:solidFill>
                <a:latin typeface="Gilroy Bold" panose="00000500000000000000" pitchFamily="50" charset="-18"/>
              </a:rPr>
              <a:t>     +14 %</a:t>
            </a:r>
            <a:r>
              <a:rPr lang="cs-CZ" sz="1900" err="1">
                <a:solidFill>
                  <a:schemeClr val="bg1"/>
                </a:solidFill>
                <a:latin typeface="Gilroy Bold" panose="00000500000000000000" pitchFamily="50" charset="-18"/>
              </a:rPr>
              <a:t>yoy</a:t>
            </a:r>
            <a:r>
              <a:rPr lang="cs-CZ" sz="1900">
                <a:solidFill>
                  <a:schemeClr val="bg1"/>
                </a:solidFill>
                <a:latin typeface="Gilroy Bold" panose="00000500000000000000" pitchFamily="50" charset="-18"/>
              </a:rPr>
              <a:t> objem; +3 % počet na 78,5 tis.;  +10% průměrná výše (4,64 mil. Kč)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7E3A3B-0FB5-0D35-91CF-B2B553389811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>
                <a:latin typeface="Gilroy Bold" panose="00000800000000000000" pitchFamily="50" charset="-18"/>
              </a:rPr>
              <a:t>Růstový impuls z </a:t>
            </a:r>
            <a:r>
              <a:rPr lang="cs-CZ" sz="4400">
                <a:solidFill>
                  <a:srgbClr val="00B6B9"/>
                </a:solidFill>
                <a:latin typeface="Gilroy Bold" panose="00000800000000000000" pitchFamily="50" charset="-18"/>
              </a:rPr>
              <a:t>hypotečního</a:t>
            </a:r>
            <a:r>
              <a:rPr lang="cs-CZ" sz="4400">
                <a:latin typeface="Gilroy Bold" panose="00000800000000000000" pitchFamily="50" charset="-18"/>
              </a:rPr>
              <a:t> trhu</a:t>
            </a:r>
            <a:br>
              <a:rPr lang="cs-CZ" b="0">
                <a:solidFill>
                  <a:srgbClr val="31807A"/>
                </a:solidFill>
                <a:latin typeface="Gilroy Bold" panose="00000800000000000000" pitchFamily="50" charset="-18"/>
              </a:rPr>
            </a:br>
            <a:endParaRPr lang="cs-CZ">
              <a:solidFill>
                <a:srgbClr val="31807A"/>
              </a:solidFill>
              <a:latin typeface="Gilroy Bold" panose="00000800000000000000" pitchFamily="50" charset="-18"/>
            </a:endParaRPr>
          </a:p>
        </p:txBody>
      </p:sp>
      <p:pic>
        <p:nvPicPr>
          <p:cNvPr id="6" name="Obrázek 5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E8DCADFA-29B8-392C-C0E5-89305FC76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cxnSp>
        <p:nvCxnSpPr>
          <p:cNvPr id="10" name="Straight Arrow Connector 13">
            <a:extLst>
              <a:ext uri="{FF2B5EF4-FFF2-40B4-BE49-F238E27FC236}">
                <a16:creationId xmlns:a16="http://schemas.microsoft.com/office/drawing/2014/main" id="{6B8D171F-F3B1-1FA1-0022-DF7A432D8E5C}"/>
              </a:ext>
            </a:extLst>
          </p:cNvPr>
          <p:cNvCxnSpPr>
            <a:cxnSpLocks/>
          </p:cNvCxnSpPr>
          <p:nvPr/>
        </p:nvCxnSpPr>
        <p:spPr>
          <a:xfrm flipV="1">
            <a:off x="4517957" y="4325566"/>
            <a:ext cx="994383" cy="79281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75D84D5-D5B2-B124-6092-91FD685DEACE}"/>
              </a:ext>
            </a:extLst>
          </p:cNvPr>
          <p:cNvSpPr txBox="1"/>
          <p:nvPr/>
        </p:nvSpPr>
        <p:spPr>
          <a:xfrm>
            <a:off x="5566180" y="1238487"/>
            <a:ext cx="6053048" cy="318771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10000"/>
          </a:bodyPr>
          <a:lstStyle/>
          <a:p>
            <a:pPr algn="r"/>
            <a:r>
              <a:rPr lang="cs-CZ" sz="2400" b="1">
                <a:solidFill>
                  <a:srgbClr val="00B6B9"/>
                </a:solidFill>
                <a:latin typeface="Gilroy Bold" panose="00000800000000000000" pitchFamily="50" charset="-18"/>
              </a:rPr>
              <a:t>2025: 3,8 % (&amp; 2026: 4,1 %) &lt; </a:t>
            </a:r>
            <a:r>
              <a:rPr lang="cs-CZ" sz="2400">
                <a:solidFill>
                  <a:srgbClr val="00B6B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ø </a:t>
            </a:r>
            <a:r>
              <a:rPr lang="cs-CZ" sz="2400" b="1">
                <a:solidFill>
                  <a:srgbClr val="00B6B9"/>
                </a:solidFill>
                <a:latin typeface="Gilroy Bold" panose="00000800000000000000" pitchFamily="50" charset="-18"/>
              </a:rPr>
              <a:t>3,3 % HDP </a:t>
            </a:r>
            <a:endParaRPr lang="cs-CZ" sz="2400" b="1" i="0" spc="0" baseline="0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8B46AF7-57AB-4C18-C9FE-8795F797B137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ČNB, ČBA Monitor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A8C968-917C-773B-C830-A989A7EEA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457" y="2754384"/>
            <a:ext cx="4578493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70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FDEF829F-8D98-304E-1AD7-F43A95257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55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C1CE503-4628-8723-11BC-780F74326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33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2A66404A-0AB4-7F89-9911-FC30FEDC2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14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03C1EC36-C6DC-4271-223A-A04285190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06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01B25-1C3F-4EBC-5659-3C84F253F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172F502D-85DF-7E33-E05B-AA42B0BB0292}"/>
              </a:ext>
            </a:extLst>
          </p:cNvPr>
          <p:cNvSpPr txBox="1">
            <a:spLocks/>
          </p:cNvSpPr>
          <p:nvPr/>
        </p:nvSpPr>
        <p:spPr>
          <a:xfrm>
            <a:off x="2808052" y="682938"/>
            <a:ext cx="8832564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Slušná dynamika zahájení a dokončení staveb vs. </a:t>
            </a:r>
            <a:r>
              <a:rPr lang="cs-CZ" sz="3400">
                <a:latin typeface="Gilroy Bold" panose="00000800000000000000" pitchFamily="50" charset="-18"/>
              </a:rPr>
              <a:t>slabé, ale silnější povolení</a:t>
            </a: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57B3A7BF-2036-9186-C520-224B3CB25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21AABB4-F11A-6396-803E-FE6E18944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409" y="2595367"/>
            <a:ext cx="3955412" cy="25481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81DFC9-103F-9FB3-CB38-2FAD5B7EB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2936" y="1630389"/>
            <a:ext cx="6633713" cy="511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13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77C3FD6-F8CD-F6FB-40F0-2C2A70E90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37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2B8CDCB-55E5-1660-A35B-CD26F9D16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96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64FD4719-CBA6-5A05-CE9D-339B6BBA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5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74477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>
                <a:latin typeface="Gilroy Bold" panose="00000800000000000000" pitchFamily="50" charset="-18"/>
              </a:rPr>
              <a:t>Ceny nemovitostí</a:t>
            </a:r>
            <a:br>
              <a:rPr lang="cs-CZ" b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>
                <a:solidFill>
                  <a:srgbClr val="00B6B9"/>
                </a:solidFill>
                <a:latin typeface="Gilroy Bold" panose="00000800000000000000" pitchFamily="50" charset="-18"/>
              </a:rPr>
              <a:t>v roce 2025</a:t>
            </a:r>
            <a:endParaRPr lang="cs-CZ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53F5B-3C50-8902-62A1-FB9DA70030B9}"/>
              </a:ext>
            </a:extLst>
          </p:cNvPr>
          <p:cNvSpPr txBox="1"/>
          <p:nvPr/>
        </p:nvSpPr>
        <p:spPr>
          <a:xfrm>
            <a:off x="681491" y="1940400"/>
            <a:ext cx="478649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>
                <a:solidFill>
                  <a:srgbClr val="00B6B9"/>
                </a:solidFill>
                <a:effectLst/>
                <a:latin typeface="Gilroy Bold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ČBA od roku 2021 zveřejňuje detailní statistiky vývoje hypotečního trhu v rámci statistik</a:t>
            </a:r>
            <a:r>
              <a:rPr lang="cs-CZ">
                <a:solidFill>
                  <a:srgbClr val="00B6B9"/>
                </a:solidFill>
                <a:latin typeface="Gilroy Bold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>
                <a:solidFill>
                  <a:schemeClr val="bg1"/>
                </a:solidFill>
                <a:effectLst/>
                <a:latin typeface="Gilroy Bold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ČBA </a:t>
            </a:r>
            <a:r>
              <a:rPr lang="cs-CZ" b="1" err="1">
                <a:solidFill>
                  <a:schemeClr val="bg1"/>
                </a:solidFill>
                <a:effectLst/>
                <a:latin typeface="Gilroy Bold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Hypomonitor</a:t>
            </a:r>
            <a:r>
              <a:rPr lang="cs-CZ" b="1">
                <a:solidFill>
                  <a:srgbClr val="00B6B9"/>
                </a:solidFill>
                <a:effectLst/>
                <a:latin typeface="Gilroy Bold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cs-CZ">
              <a:solidFill>
                <a:schemeClr val="accent2"/>
              </a:solidFill>
              <a:latin typeface="Gilroy Bold" panose="00000500000000000000" pitchFamily="50" charset="-18"/>
              <a:cs typeface="Times New Roman" panose="02020603050405020304" pitchFamily="18" charset="0"/>
            </a:endParaRPr>
          </a:p>
          <a:p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Od roku 2023 ve spolupráci s </a:t>
            </a:r>
            <a:r>
              <a:rPr lang="cs-CZ" err="1">
                <a:solidFill>
                  <a:srgbClr val="00B6B9"/>
                </a:solidFill>
                <a:latin typeface="Gilroy Bold" panose="00000500000000000000" pitchFamily="50" charset="-18"/>
                <a:cs typeface="Times New Roman" panose="02020603050405020304" pitchFamily="18" charset="0"/>
              </a:rPr>
              <a:t>Flat</a:t>
            </a:r>
            <a:r>
              <a:rPr lang="cs-CZ">
                <a:solidFill>
                  <a:srgbClr val="00B6B9"/>
                </a:solidFill>
                <a:latin typeface="Gilroy Bold" panose="00000500000000000000" pitchFamily="50" charset="-18"/>
                <a:cs typeface="Times New Roman" panose="02020603050405020304" pitchFamily="18" charset="0"/>
              </a:rPr>
              <a:t> </a:t>
            </a:r>
            <a:r>
              <a:rPr lang="cs-CZ" err="1">
                <a:solidFill>
                  <a:srgbClr val="00B6B9"/>
                </a:solidFill>
                <a:latin typeface="Gilroy Bold" panose="00000500000000000000" pitchFamily="50" charset="-18"/>
                <a:cs typeface="Times New Roman" panose="02020603050405020304" pitchFamily="18" charset="0"/>
              </a:rPr>
              <a:t>Zone</a:t>
            </a:r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 zveřejňuje také vývoj cen nemovitostí, a to přes kategorie nemovitostí a kraje v ČR.</a:t>
            </a:r>
          </a:p>
        </p:txBody>
      </p:sp>
      <p:pic>
        <p:nvPicPr>
          <p:cNvPr id="8" name="Obrázek 7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07021DAB-2168-3AB1-E3F6-40F7837CB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A3DC31C-6E1A-1EE7-628C-5CCC8065B69F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ČBA Monitor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BF693-B73F-ACE3-84FA-9B9C58DC3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603" y="1669742"/>
            <a:ext cx="5908739" cy="46375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4ACC74-7805-7949-B599-E4A07CE96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491" y="3988527"/>
            <a:ext cx="2069417" cy="267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25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9839963-E33C-DF68-AB2E-3A2816DD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F28237A-915A-CEC8-6183-4A6D1A585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46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3F2F167-957E-549E-A3FE-C10676B39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94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3432A-B4DA-83A9-5FF3-997AF4B3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770265-D251-6F96-012A-7BAB3DE35DE9}"/>
              </a:ext>
            </a:extLst>
          </p:cNvPr>
          <p:cNvSpPr txBox="1"/>
          <p:nvPr/>
        </p:nvSpPr>
        <p:spPr>
          <a:xfrm>
            <a:off x="4348162" y="1619033"/>
            <a:ext cx="568863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r>
              <a:rPr lang="cs-CZ" sz="1200" b="1" i="0" spc="0" baseline="0">
                <a:solidFill>
                  <a:schemeClr val="bg1"/>
                </a:solidFill>
                <a:latin typeface="Gilroy Bold" panose="00000500000000000000" pitchFamily="50" charset="-18"/>
              </a:rPr>
              <a:t>Vývoj cen nemovitostí v EU (%,  ve Q3 2025, House </a:t>
            </a:r>
            <a:r>
              <a:rPr lang="cs-CZ" sz="1200" b="1" i="0" spc="0" baseline="0" err="1">
                <a:solidFill>
                  <a:schemeClr val="bg1"/>
                </a:solidFill>
                <a:latin typeface="Gilroy Bold" panose="00000500000000000000" pitchFamily="50" charset="-18"/>
              </a:rPr>
              <a:t>Price</a:t>
            </a:r>
            <a:r>
              <a:rPr lang="cs-CZ" sz="1200" b="1" i="0" spc="0" baseline="0">
                <a:solidFill>
                  <a:schemeClr val="bg1"/>
                </a:solidFill>
                <a:latin typeface="Gilroy Bold" panose="00000500000000000000" pitchFamily="50" charset="-18"/>
              </a:rPr>
              <a:t> Index )</a:t>
            </a:r>
          </a:p>
          <a:p>
            <a:pPr algn="r"/>
            <a:endParaRPr lang="cs-CZ" sz="1200" b="1" i="0" spc="0" baseline="0">
              <a:solidFill>
                <a:schemeClr val="bg1"/>
              </a:solidFill>
              <a:latin typeface="Gilroy Bold" panose="00000500000000000000" pitchFamily="50" charset="-18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2419426-2E62-D30E-EDB7-AD5D32AAFBAA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Ceny nemovitostí</a:t>
            </a:r>
            <a:r>
              <a:rPr lang="cs-CZ" sz="3400">
                <a:solidFill>
                  <a:srgbClr val="46B8B0"/>
                </a:solidFill>
                <a:latin typeface="Gilroy Bold" panose="00000800000000000000" pitchFamily="50" charset="-18"/>
              </a:rPr>
              <a:t> </a:t>
            </a:r>
            <a:r>
              <a:rPr lang="cs-CZ" sz="3400">
                <a:latin typeface="Gilroy Bold" panose="00000800000000000000" pitchFamily="50" charset="-18"/>
              </a:rPr>
              <a:t>rostou nejen v ČR</a:t>
            </a:r>
          </a:p>
        </p:txBody>
      </p:sp>
      <p:sp>
        <p:nvSpPr>
          <p:cNvPr id="9" name="TextovéPole 3">
            <a:extLst>
              <a:ext uri="{FF2B5EF4-FFF2-40B4-BE49-F238E27FC236}">
                <a16:creationId xmlns:a16="http://schemas.microsoft.com/office/drawing/2014/main" id="{C9E9D435-29B5-D09B-F87D-308270800048}"/>
              </a:ext>
            </a:extLst>
          </p:cNvPr>
          <p:cNvSpPr txBox="1"/>
          <p:nvPr/>
        </p:nvSpPr>
        <p:spPr>
          <a:xfrm>
            <a:off x="703538" y="2001387"/>
            <a:ext cx="3539849" cy="3535536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/>
          <a:p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Ceny nemovitostí v ČR ukázaly ve 3Q 2025 (až) osmý nejvyšší nárůst ve srovnání s rokem 2020 </a:t>
            </a:r>
            <a:r>
              <a:rPr lang="cs-CZ" sz="1600">
                <a:solidFill>
                  <a:srgbClr val="00B6B9"/>
                </a:solidFill>
                <a:latin typeface="Gilroy Bold" panose="00000800000000000000" pitchFamily="50" charset="-18"/>
              </a:rPr>
              <a:t>(v minulém roce 10.) </a:t>
            </a:r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a zároveň osmý nejvyšší v meziročním vyjádření. </a:t>
            </a:r>
          </a:p>
          <a:p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A </a:t>
            </a:r>
            <a:r>
              <a:rPr lang="cs-CZ" sz="1600">
                <a:solidFill>
                  <a:srgbClr val="00B6B9"/>
                </a:solidFill>
                <a:latin typeface="Gilroy Bold" panose="00000500000000000000" pitchFamily="50" charset="-18"/>
              </a:rPr>
              <a:t>druhý nejvyšší </a:t>
            </a: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v letech 2021-2022. </a:t>
            </a:r>
          </a:p>
          <a:p>
            <a:pPr algn="l"/>
            <a:endParaRPr lang="cs-CZ" sz="1600">
              <a:solidFill>
                <a:schemeClr val="bg1"/>
              </a:solidFill>
              <a:latin typeface="Gilroy Bold" panose="00000500000000000000" pitchFamily="50" charset="-18"/>
            </a:endParaRPr>
          </a:p>
          <a:p>
            <a:r>
              <a:rPr lang="cs-CZ" sz="1600">
                <a:solidFill>
                  <a:srgbClr val="00B6B9"/>
                </a:solidFill>
                <a:latin typeface="Gilroy Bold" panose="00000500000000000000" pitchFamily="50" charset="-18"/>
              </a:rPr>
              <a:t>ČR vykazovala </a:t>
            </a: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v letech 2017-2020 </a:t>
            </a:r>
            <a:r>
              <a:rPr lang="cs-CZ" sz="1600">
                <a:solidFill>
                  <a:srgbClr val="00B6B9"/>
                </a:solidFill>
                <a:latin typeface="Gilroy Bold" panose="00000500000000000000" pitchFamily="50" charset="-18"/>
              </a:rPr>
              <a:t>čtvrtý nejvyšší </a:t>
            </a: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růst cen nemovitostí mezi zeměmi EU v porovnání s rokem 2015. </a:t>
            </a:r>
          </a:p>
          <a:p>
            <a:pPr algn="l"/>
            <a:endParaRPr lang="cs-CZ" sz="1600">
              <a:solidFill>
                <a:schemeClr val="bg1"/>
              </a:solidFill>
              <a:latin typeface="Gilroy Bold" panose="00000500000000000000" pitchFamily="50" charset="-18"/>
            </a:endParaRPr>
          </a:p>
          <a:p>
            <a:pPr algn="l"/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V porovnání s rokem </a:t>
            </a:r>
            <a:r>
              <a:rPr lang="cs-CZ" sz="1600">
                <a:solidFill>
                  <a:srgbClr val="00B6B9"/>
                </a:solidFill>
                <a:latin typeface="Gilroy Bold" panose="00000500000000000000" pitchFamily="50" charset="-18"/>
              </a:rPr>
              <a:t>2008</a:t>
            </a: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 zaznamenaly české ceny nemovitostí </a:t>
            </a:r>
            <a:r>
              <a:rPr lang="cs-CZ" sz="1600">
                <a:solidFill>
                  <a:srgbClr val="00B6B9"/>
                </a:solidFill>
                <a:latin typeface="Gilroy Bold" panose="00000500000000000000" pitchFamily="50" charset="-18"/>
              </a:rPr>
              <a:t>čtvrtý nejvyšší růst</a:t>
            </a: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.  </a:t>
            </a: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818541A8-7E2C-DC0B-000D-C7D50B89A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33E339-4393-7C0A-2F97-3981A0EE600F}"/>
              </a:ext>
            </a:extLst>
          </p:cNvPr>
          <p:cNvSpPr txBox="1"/>
          <p:nvPr/>
        </p:nvSpPr>
        <p:spPr>
          <a:xfrm>
            <a:off x="7068746" y="1207548"/>
            <a:ext cx="4597790" cy="86409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2400" b="1">
                <a:solidFill>
                  <a:srgbClr val="00B6B9"/>
                </a:solidFill>
              </a:rPr>
              <a:t>Síla růstu: 4.  </a:t>
            </a:r>
            <a:r>
              <a:rPr lang="cs-CZ" sz="2400" b="1">
                <a:solidFill>
                  <a:srgbClr val="00B6B9"/>
                </a:solidFill>
                <a:sym typeface="Wingdings" panose="05000000000000000000" pitchFamily="2" charset="2"/>
              </a:rPr>
              <a:t>  2.   8. </a:t>
            </a:r>
            <a:endParaRPr lang="cs-CZ" sz="2400" b="1" i="0" spc="0" baseline="0">
              <a:solidFill>
                <a:srgbClr val="00B6B9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1EAC268-8C23-599C-F4BE-5B9BF18D1772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</a:t>
            </a:r>
            <a:r>
              <a:rPr lang="cs-CZ" sz="1300" b="0" i="0" spc="0" baseline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Eurostat</a:t>
            </a:r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ČBA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A62EC9-D657-16F7-2E98-9F7D9E9A6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546" y="2001387"/>
            <a:ext cx="6395258" cy="39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79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42F21-720D-B45C-8333-E2E0903B1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C7AFCF09-D68B-AD93-605E-2F949AACC424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latin typeface="Gilroy Bold" panose="00000800000000000000" pitchFamily="50" charset="-18"/>
              </a:rPr>
              <a:t>Vybrané ukazatele </a:t>
            </a:r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dostupnosti bydlení </a:t>
            </a:r>
            <a:r>
              <a:rPr lang="cs-CZ" sz="3400">
                <a:latin typeface="Gilroy Bold" panose="00000800000000000000" pitchFamily="50" charset="-18"/>
              </a:rPr>
              <a:t>v regionu</a:t>
            </a:r>
          </a:p>
        </p:txBody>
      </p:sp>
      <p:sp>
        <p:nvSpPr>
          <p:cNvPr id="9" name="TextovéPole 3">
            <a:extLst>
              <a:ext uri="{FF2B5EF4-FFF2-40B4-BE49-F238E27FC236}">
                <a16:creationId xmlns:a16="http://schemas.microsoft.com/office/drawing/2014/main" id="{FE53EA6A-F639-EA64-6FF4-734849D9F41E}"/>
              </a:ext>
            </a:extLst>
          </p:cNvPr>
          <p:cNvSpPr txBox="1"/>
          <p:nvPr/>
        </p:nvSpPr>
        <p:spPr>
          <a:xfrm>
            <a:off x="551384" y="2204864"/>
            <a:ext cx="3115452" cy="40215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600" b="1">
                <a:solidFill>
                  <a:srgbClr val="00B6B9"/>
                </a:solidFill>
                <a:latin typeface="Proxima Nova Rg" panose="02000506030000020004" pitchFamily="50" charset="0"/>
              </a:rPr>
              <a:t>Postavení ČR v regionu</a:t>
            </a:r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AB007004-D2D2-F66F-D596-0F6307C1F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3D7F209-1B35-B1C4-5031-0900566BAE5A}"/>
              </a:ext>
            </a:extLst>
          </p:cNvPr>
          <p:cNvGraphicFramePr>
            <a:graphicFrameLocks noGrp="1"/>
          </p:cNvGraphicFramePr>
          <p:nvPr/>
        </p:nvGraphicFramePr>
        <p:xfrm>
          <a:off x="548408" y="2788597"/>
          <a:ext cx="3272228" cy="2360047"/>
        </p:xfrm>
        <a:graphic>
          <a:graphicData uri="http://schemas.openxmlformats.org/drawingml/2006/table">
            <a:tbl>
              <a:tblPr/>
              <a:tblGrid>
                <a:gridCol w="2191862">
                  <a:extLst>
                    <a:ext uri="{9D8B030D-6E8A-4147-A177-3AD203B41FA5}">
                      <a16:colId xmlns:a16="http://schemas.microsoft.com/office/drawing/2014/main" val="2287243890"/>
                    </a:ext>
                  </a:extLst>
                </a:gridCol>
                <a:gridCol w="540183">
                  <a:extLst>
                    <a:ext uri="{9D8B030D-6E8A-4147-A177-3AD203B41FA5}">
                      <a16:colId xmlns:a16="http://schemas.microsoft.com/office/drawing/2014/main" val="4124750859"/>
                    </a:ext>
                  </a:extLst>
                </a:gridCol>
                <a:gridCol w="540183">
                  <a:extLst>
                    <a:ext uri="{9D8B030D-6E8A-4147-A177-3AD203B41FA5}">
                      <a16:colId xmlns:a16="http://schemas.microsoft.com/office/drawing/2014/main" val="1849970556"/>
                    </a:ext>
                  </a:extLst>
                </a:gridCol>
              </a:tblGrid>
              <a:tr h="337224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Gilroy Bold" panose="00000500000000000000" pitchFamily="50" charset="-18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Q3-25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1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Q3-24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565515"/>
                  </a:ext>
                </a:extLst>
              </a:tr>
              <a:tr h="37000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Reálné ceny nemovitostí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1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452793"/>
                  </a:ext>
                </a:extLst>
              </a:tr>
              <a:tr h="3305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Ceny nemovitostí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1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256018"/>
                  </a:ext>
                </a:extLst>
              </a:tr>
              <a:tr h="3305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Nájemné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1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839535"/>
                  </a:ext>
                </a:extLst>
              </a:tr>
              <a:tr h="3305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Cena </a:t>
                      </a:r>
                      <a:r>
                        <a:rPr lang="cs-CZ" sz="1600" b="0" i="0" u="none" strike="noStrike" err="1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nem</a:t>
                      </a:r>
                      <a:r>
                        <a:rPr lang="cs-CZ" sz="1600" b="0" i="0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. vůči nájmu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1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850057"/>
                  </a:ext>
                </a:extLst>
              </a:tr>
              <a:tr h="3305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Cena nem. vůči příjmu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1" u="none" strike="noStrike">
                          <a:solidFill>
                            <a:schemeClr val="bg1"/>
                          </a:solidFill>
                          <a:effectLst/>
                          <a:latin typeface="Gilroy Bold" panose="00000500000000000000" pitchFamily="50" charset="-18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8481857"/>
                  </a:ext>
                </a:extLst>
              </a:tr>
              <a:tr h="3305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err="1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Disp</a:t>
                      </a:r>
                      <a:r>
                        <a:rPr lang="cs-CZ" sz="1600" b="0" i="0" u="none" strike="noStrike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</a:rPr>
                        <a:t>. příjem na hlavu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600" b="0" i="0" u="none" strike="noStrike" kern="1200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600" b="0" i="0" u="none" strike="noStrike" kern="1200">
                          <a:solidFill>
                            <a:srgbClr val="00B6B9"/>
                          </a:solidFill>
                          <a:effectLst/>
                          <a:latin typeface="Gilroy Bold" panose="00000500000000000000" pitchFamily="50" charset="-18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085926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D59F840-925B-22BD-8442-1D8C983B7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406" y="1114986"/>
            <a:ext cx="6813837" cy="54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1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96B0B-3F16-860A-02E4-A7589C966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B9423D14-AC52-0040-C2F0-3188BF15FBAB}"/>
              </a:ext>
            </a:extLst>
          </p:cNvPr>
          <p:cNvSpPr txBox="1">
            <a:spLocks/>
          </p:cNvSpPr>
          <p:nvPr/>
        </p:nvSpPr>
        <p:spPr>
          <a:xfrm>
            <a:off x="2808052" y="682938"/>
            <a:ext cx="8832564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Sílící český hypoteční impuls v regionu</a:t>
            </a:r>
            <a:endParaRPr lang="cs-CZ" sz="3400">
              <a:latin typeface="Gilroy Bold" panose="00000800000000000000" pitchFamily="50" charset="-18"/>
            </a:endParaRP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731B8FC3-AA72-96A1-4E37-ADB14418C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B69284-203B-5575-D925-0BEC2B8A4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604" y="1755032"/>
            <a:ext cx="5600296" cy="45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44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F5E0C-58B2-A810-123F-D3C53E014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D631D79B-10E0-C029-E3C8-7A7725F0F7D9}"/>
              </a:ext>
            </a:extLst>
          </p:cNvPr>
          <p:cNvSpPr txBox="1">
            <a:spLocks/>
          </p:cNvSpPr>
          <p:nvPr/>
        </p:nvSpPr>
        <p:spPr>
          <a:xfrm>
            <a:off x="2466975" y="682938"/>
            <a:ext cx="9173641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… není spojen s relativně vyššími cenovými tlaky</a:t>
            </a:r>
            <a:endParaRPr lang="cs-CZ" sz="3400">
              <a:latin typeface="Gilroy Bold" panose="00000800000000000000" pitchFamily="50" charset="-18"/>
            </a:endParaRP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AB14D34F-76FF-C1F4-4009-E20A3EF7E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0231EE9-C90E-AAAA-3C39-D187A1E29E40}"/>
              </a:ext>
            </a:extLst>
          </p:cNvPr>
          <p:cNvSpPr txBox="1"/>
          <p:nvPr/>
        </p:nvSpPr>
        <p:spPr>
          <a:xfrm>
            <a:off x="8935682" y="6386670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</a:t>
            </a:r>
            <a:r>
              <a:rPr lang="cs-CZ" sz="13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OECD, ČBA</a:t>
            </a:r>
            <a:endParaRPr lang="cs-CZ" sz="1300" b="0" i="0" spc="0" baseline="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3E07EC-E103-F703-4176-A0B75613A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001" y="1815779"/>
            <a:ext cx="5815021" cy="42153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9358E8-1F7D-E357-16AB-22DEDA3ED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78" y="1821237"/>
            <a:ext cx="5815016" cy="409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22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3913616" y="1676974"/>
            <a:ext cx="7493998" cy="2810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cs-CZ" sz="1400" i="0" spc="0" baseline="0">
                <a:solidFill>
                  <a:schemeClr val="bg1"/>
                </a:solidFill>
                <a:latin typeface="Gilroy Bold" panose="00000500000000000000" pitchFamily="50" charset="-18"/>
              </a:rPr>
              <a:t>Vývoj cen nemovitostí oproti disponibilním příjmům domácností (2015 = 100, do Q3 2025)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DC70623B-5E49-BAAC-4DA9-2E2714D43EC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Opět rozevírající se nůžky</a:t>
            </a:r>
            <a:endParaRPr lang="cs-CZ" sz="3400">
              <a:solidFill>
                <a:srgbClr val="46B8B0"/>
              </a:solidFill>
              <a:latin typeface="Gilroy Bold" panose="00000800000000000000" pitchFamily="50" charset="-18"/>
            </a:endParaRPr>
          </a:p>
          <a:p>
            <a:pPr algn="r"/>
            <a:r>
              <a:rPr lang="cs-CZ" sz="3400">
                <a:latin typeface="Gilroy Bold" panose="00000800000000000000" pitchFamily="50" charset="-18"/>
              </a:rPr>
              <a:t>mezi cenami a příjmy</a:t>
            </a:r>
          </a:p>
        </p:txBody>
      </p:sp>
      <p:sp>
        <p:nvSpPr>
          <p:cNvPr id="9" name="TextovéPole 3">
            <a:extLst>
              <a:ext uri="{FF2B5EF4-FFF2-40B4-BE49-F238E27FC236}">
                <a16:creationId xmlns:a16="http://schemas.microsoft.com/office/drawing/2014/main" id="{140D17B7-C918-7DBE-7A25-A7626D2A39E9}"/>
              </a:ext>
            </a:extLst>
          </p:cNvPr>
          <p:cNvSpPr txBox="1"/>
          <p:nvPr/>
        </p:nvSpPr>
        <p:spPr>
          <a:xfrm>
            <a:off x="551383" y="2204863"/>
            <a:ext cx="3967454" cy="3558627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600" b="1">
                <a:solidFill>
                  <a:srgbClr val="00B6B9"/>
                </a:solidFill>
                <a:latin typeface="Proxima Nova Rg" panose="02000506030000020004" pitchFamily="50" charset="0"/>
              </a:rPr>
              <a:t>Nerovnováha </a:t>
            </a:r>
            <a:r>
              <a:rPr lang="cs-CZ" sz="1600">
                <a:solidFill>
                  <a:srgbClr val="00B6B9"/>
                </a:solidFill>
                <a:latin typeface="Proxima Nova Rg" panose="02000506030000020004" pitchFamily="50" charset="0"/>
              </a:rPr>
              <a:t>mezi růstem cen nemovitostí a příjmů domácností po korekci v roce 2023 přetrvává.</a:t>
            </a:r>
          </a:p>
          <a:p>
            <a:pPr algn="l"/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b="1">
                <a:solidFill>
                  <a:schemeClr val="bg1"/>
                </a:solidFill>
                <a:latin typeface="Proxima Nova Rg" panose="02000506030000020004" pitchFamily="50" charset="0"/>
              </a:rPr>
              <a:t>ČR: změna Q3 2025 vs. 2015  |  </a:t>
            </a:r>
          </a:p>
          <a:p>
            <a:pPr algn="l"/>
            <a:r>
              <a:rPr lang="cs-CZ" sz="1600" b="1">
                <a:solidFill>
                  <a:schemeClr val="bg1"/>
                </a:solidFill>
                <a:latin typeface="Proxima Nova Rg" panose="02000506030000020004" pitchFamily="50" charset="0"/>
              </a:rPr>
              <a:t>	                        vs. Q4 2023</a:t>
            </a:r>
          </a:p>
          <a:p>
            <a:pPr algn="l"/>
            <a:endParaRPr lang="cs-CZ" sz="1600" b="1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>
                <a:solidFill>
                  <a:srgbClr val="00B6B9"/>
                </a:solidFill>
                <a:latin typeface="Proxima Nova Rg" panose="02000506030000020004" pitchFamily="50" charset="0"/>
              </a:rPr>
              <a:t>Ceny/příjem: 	</a:t>
            </a:r>
            <a:r>
              <a:rPr lang="cs-CZ" sz="1600">
                <a:solidFill>
                  <a:schemeClr val="bg1"/>
                </a:solidFill>
                <a:latin typeface="Proxima Nova Rg" panose="02000506030000020004" pitchFamily="50" charset="0"/>
              </a:rPr>
              <a:t>+ 28 %    | </a:t>
            </a:r>
            <a:r>
              <a:rPr lang="en-GB" sz="1600">
                <a:solidFill>
                  <a:schemeClr val="bg1"/>
                </a:solidFill>
                <a:latin typeface="Proxima Nova Rg" panose="02000506030000020004" pitchFamily="50" charset="0"/>
              </a:rPr>
              <a:t>+</a:t>
            </a:r>
            <a:r>
              <a:rPr lang="cs-CZ" sz="1600">
                <a:solidFill>
                  <a:schemeClr val="bg1"/>
                </a:solidFill>
                <a:latin typeface="Proxima Nova Rg" panose="02000506030000020004" pitchFamily="50" charset="0"/>
              </a:rPr>
              <a:t>5 % </a:t>
            </a:r>
          </a:p>
          <a:p>
            <a:pPr algn="l"/>
            <a:r>
              <a:rPr lang="cs-CZ" sz="1600">
                <a:solidFill>
                  <a:srgbClr val="00B6B9"/>
                </a:solidFill>
                <a:latin typeface="Proxima Nova Rg" panose="02000506030000020004" pitchFamily="50" charset="0"/>
              </a:rPr>
              <a:t>Ceny nemovitostí: 	</a:t>
            </a:r>
            <a:r>
              <a:rPr lang="cs-CZ" sz="1600">
                <a:solidFill>
                  <a:schemeClr val="bg1"/>
                </a:solidFill>
                <a:latin typeface="Proxima Nova Rg" panose="02000506030000020004" pitchFamily="50" charset="0"/>
              </a:rPr>
              <a:t>+ 148 %  | </a:t>
            </a:r>
            <a:r>
              <a:rPr lang="en-GB" sz="1600">
                <a:solidFill>
                  <a:schemeClr val="bg1"/>
                </a:solidFill>
                <a:latin typeface="Proxima Nova Rg" panose="02000506030000020004" pitchFamily="50" charset="0"/>
              </a:rPr>
              <a:t>+</a:t>
            </a:r>
            <a:r>
              <a:rPr lang="cs-CZ" sz="1600">
                <a:solidFill>
                  <a:schemeClr val="bg1"/>
                </a:solidFill>
                <a:latin typeface="Proxima Nova Rg" panose="02000506030000020004" pitchFamily="50" charset="0"/>
              </a:rPr>
              <a:t> 10,8 %</a:t>
            </a:r>
          </a:p>
          <a:p>
            <a:pPr algn="l"/>
            <a:r>
              <a:rPr lang="cs-CZ" sz="1600">
                <a:solidFill>
                  <a:srgbClr val="00B6B9"/>
                </a:solidFill>
                <a:latin typeface="Proxima Nova Rg" panose="02000506030000020004" pitchFamily="50" charset="0"/>
              </a:rPr>
              <a:t>Příjem na osobu: 	</a:t>
            </a:r>
            <a:r>
              <a:rPr lang="cs-CZ" sz="1600">
                <a:solidFill>
                  <a:schemeClr val="bg1"/>
                </a:solidFill>
                <a:latin typeface="Proxima Nova Rg" panose="02000506030000020004" pitchFamily="50" charset="0"/>
              </a:rPr>
              <a:t>+ 94 %    | </a:t>
            </a:r>
            <a:r>
              <a:rPr lang="en-GB" sz="1600">
                <a:solidFill>
                  <a:schemeClr val="bg1"/>
                </a:solidFill>
                <a:latin typeface="Proxima Nova Rg" panose="02000506030000020004" pitchFamily="50" charset="0"/>
              </a:rPr>
              <a:t>+ </a:t>
            </a:r>
            <a:r>
              <a:rPr lang="cs-CZ" sz="1600">
                <a:solidFill>
                  <a:schemeClr val="bg1"/>
                </a:solidFill>
                <a:latin typeface="Proxima Nova Rg" panose="02000506030000020004" pitchFamily="50" charset="0"/>
              </a:rPr>
              <a:t>5,5 %</a:t>
            </a:r>
          </a:p>
          <a:p>
            <a:pPr algn="l"/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  <a:p>
            <a:pPr algn="l"/>
            <a:endParaRPr lang="cs-CZ" sz="1600">
              <a:solidFill>
                <a:srgbClr val="00B6B9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6A4407DD-E48E-2134-7852-52266C985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D7E5FB3-6990-2BCA-0320-8DF38DAA1695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OECD, ČBA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A76FE2-B2B5-53F2-D86C-C6F81AB424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206"/>
          <a:stretch>
            <a:fillRect/>
          </a:stretch>
        </p:blipFill>
        <p:spPr>
          <a:xfrm>
            <a:off x="5153018" y="1978626"/>
            <a:ext cx="5623502" cy="440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04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45E4D-9875-9456-9B5C-BB29F40D9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F5501986-E228-645F-1BB6-0BBDAB0F410E}"/>
              </a:ext>
            </a:extLst>
          </p:cNvPr>
          <p:cNvSpPr txBox="1">
            <a:spLocks/>
          </p:cNvSpPr>
          <p:nvPr/>
        </p:nvSpPr>
        <p:spPr>
          <a:xfrm>
            <a:off x="2808052" y="682938"/>
            <a:ext cx="8832564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400">
                <a:solidFill>
                  <a:srgbClr val="00B6B9"/>
                </a:solidFill>
                <a:latin typeface="Gilroy Bold" panose="00000800000000000000" pitchFamily="50" charset="-18"/>
              </a:rPr>
              <a:t>České ceny nemovitostí vs. </a:t>
            </a:r>
            <a:r>
              <a:rPr lang="cs-CZ" sz="3400">
                <a:latin typeface="Gilroy Bold" panose="00000800000000000000" pitchFamily="50" charset="-18"/>
              </a:rPr>
              <a:t>příjem</a:t>
            </a:r>
          </a:p>
        </p:txBody>
      </p:sp>
      <p:pic>
        <p:nvPicPr>
          <p:cNvPr id="2" name="Obrázek 1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2C4B11E9-F498-9C03-9A47-DF2C9C3EA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8" y="6363615"/>
            <a:ext cx="1587152" cy="2367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AF7BB-B23D-A443-442D-9DF1F2E30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1938097"/>
            <a:ext cx="5527985" cy="39992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583609-F24D-E2A5-3283-0683224CC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773" y="1935408"/>
            <a:ext cx="5527985" cy="4001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B51C7D-940B-FA88-559D-BA389A9CB280}"/>
              </a:ext>
            </a:extLst>
          </p:cNvPr>
          <p:cNvSpPr txBox="1"/>
          <p:nvPr/>
        </p:nvSpPr>
        <p:spPr>
          <a:xfrm>
            <a:off x="5143498" y="1238250"/>
            <a:ext cx="6497117" cy="69715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r>
              <a:rPr lang="cs-CZ" sz="1400" b="1">
                <a:solidFill>
                  <a:schemeClr val="bg1"/>
                </a:solidFill>
                <a:latin typeface="Gilroy Bold" panose="00000500000000000000" pitchFamily="50" charset="-18"/>
              </a:rPr>
              <a:t>Slabší mezičtvrtletní růst disponibilního důchodu nestačí tempo cen nemovitostí již šest čtvrtletí v řadě. </a:t>
            </a:r>
            <a:endParaRPr lang="cs-CZ" sz="1400" b="1" i="0" spc="0" baseline="0">
              <a:solidFill>
                <a:schemeClr val="bg1"/>
              </a:solidFill>
              <a:latin typeface="Gilroy Bold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57885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4CAE8170-31D0-052A-1CC3-37E2CAF00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33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mapa&#10;&#10;Obsah vygenerovaný umělou inteligencí může být nesprávný.">
            <a:extLst>
              <a:ext uri="{FF2B5EF4-FFF2-40B4-BE49-F238E27FC236}">
                <a16:creationId xmlns:a16="http://schemas.microsoft.com/office/drawing/2014/main" id="{3219F178-5A3B-1223-1B44-793FF43E8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9F382B4-151C-385E-73C3-FB1F2BFED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78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5B4B4-C777-0BDD-5124-D3F9655F0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947D7561-2747-99D7-E73E-F56BA3067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37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9854E-E29A-B04F-ABDF-39A3A0F60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338BA43A-C099-A835-E0DC-8EE717F91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68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AF541-8860-DC7B-5E5D-A32241FE2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6EEA9E84-D50E-E5C8-5CAD-82CE9FA2D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32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A2D65-3C41-A855-DF44-7478AD1D8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4C211343-ACE4-177B-FDA1-CA0E035D2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371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E358A-1B74-A39F-94E3-32A34D8D3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B485CDB8-DC35-320E-DFD6-E8F2EF9A5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27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F8A51-0F0B-E03A-5A79-DDBE3E2E5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B3CAB036-A337-02D9-C8AE-C9F938A64DC0}"/>
              </a:ext>
            </a:extLst>
          </p:cNvPr>
          <p:cNvSpPr txBox="1"/>
          <p:nvPr/>
        </p:nvSpPr>
        <p:spPr>
          <a:xfrm>
            <a:off x="930847" y="2062473"/>
            <a:ext cx="3558168" cy="37472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cs-CZ" sz="1500" b="1">
                <a:solidFill>
                  <a:srgbClr val="00B6B9"/>
                </a:solidFill>
                <a:latin typeface="Gilroy Bold" panose="00000800000000000000" pitchFamily="50" charset="-18"/>
              </a:rPr>
              <a:t>Stál silný růst měsíční splátky: </a:t>
            </a:r>
            <a:r>
              <a:rPr lang="cs-CZ" sz="1500" b="1">
                <a:solidFill>
                  <a:schemeClr val="bg1"/>
                </a:solidFill>
                <a:latin typeface="Gilroy Bold" panose="00000800000000000000" pitchFamily="50" charset="-18"/>
              </a:rPr>
              <a:t>8,6 % meziročně ve 2025 po 10,2 % předloni</a:t>
            </a:r>
          </a:p>
          <a:p>
            <a:pPr algn="l"/>
            <a:endParaRPr lang="cs-CZ" sz="1500" b="1">
              <a:solidFill>
                <a:srgbClr val="00B6B9"/>
              </a:solidFill>
              <a:latin typeface="Gilroy Bold" panose="00000800000000000000" pitchFamily="50" charset="-18"/>
            </a:endParaRPr>
          </a:p>
          <a:p>
            <a:pPr algn="l"/>
            <a:r>
              <a:rPr lang="cs-CZ" sz="1500" b="1">
                <a:solidFill>
                  <a:srgbClr val="00B6B9"/>
                </a:solidFill>
                <a:latin typeface="Gilroy Bold" panose="00000800000000000000" pitchFamily="50" charset="-18"/>
              </a:rPr>
              <a:t>Mediánová splátka leden 2026: </a:t>
            </a:r>
            <a:r>
              <a:rPr lang="cs-CZ" sz="1500" b="1">
                <a:solidFill>
                  <a:schemeClr val="bg1"/>
                </a:solidFill>
                <a:latin typeface="Gilroy Bold" panose="00000800000000000000" pitchFamily="50" charset="-18"/>
              </a:rPr>
              <a:t>19,8 tisíc Kč </a:t>
            </a:r>
            <a:endParaRPr lang="cs-CZ" sz="1500">
              <a:solidFill>
                <a:schemeClr val="bg1"/>
              </a:solidFill>
              <a:latin typeface="Gilroy Bold" panose="00000800000000000000" pitchFamily="50" charset="-18"/>
            </a:endParaRPr>
          </a:p>
          <a:p>
            <a:pPr algn="l"/>
            <a:endParaRPr lang="cs-CZ" sz="150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C3A64089-569D-81A8-C76C-067F62A28F2A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>
                <a:latin typeface="Gilroy Bold" panose="00000800000000000000" pitchFamily="50" charset="-18"/>
              </a:rPr>
              <a:t>Co ovlivňuje měsíční splátku</a:t>
            </a:r>
          </a:p>
        </p:txBody>
      </p:sp>
      <p:pic>
        <p:nvPicPr>
          <p:cNvPr id="5" name="Obrázek 4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2C45F33C-9A64-C51C-BF2C-866BE5340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D45E7B-0317-D078-77BF-56FB5BA40F2B}"/>
              </a:ext>
            </a:extLst>
          </p:cNvPr>
          <p:cNvSpPr txBox="1"/>
          <p:nvPr/>
        </p:nvSpPr>
        <p:spPr>
          <a:xfrm>
            <a:off x="4553590" y="1322793"/>
            <a:ext cx="7087028" cy="86409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2400" b="1" dirty="0">
                <a:solidFill>
                  <a:srgbClr val="00B6B9"/>
                </a:solidFill>
                <a:latin typeface="Gilroy Bold" panose="00000800000000000000" pitchFamily="50" charset="-18"/>
              </a:rPr>
              <a:t>průměrná výše hypotéky vs. medián 3,92 mil. | úrok: 4,48% | splatnost 26r 9m vs. 30 let</a:t>
            </a:r>
            <a:endParaRPr lang="cs-CZ" sz="2400" b="1" i="0" spc="0" baseline="0" dirty="0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CC79D44-D92F-9820-D455-6E181D684303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ČBA </a:t>
            </a:r>
            <a:r>
              <a:rPr lang="cs-CZ" sz="1300" b="0" i="0" spc="0" baseline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Hypomonitor</a:t>
            </a:r>
            <a:endParaRPr lang="cs-CZ" sz="1300" b="0" i="0" spc="0" baseline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6AFE49-1DDF-2385-25F2-813C0BC5D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003" y="2345098"/>
            <a:ext cx="6428799" cy="39015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80955D-66F5-63CF-D75D-77345B4F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8799"/>
          <a:stretch>
            <a:fillRect/>
          </a:stretch>
        </p:blipFill>
        <p:spPr>
          <a:xfrm>
            <a:off x="866272" y="3340377"/>
            <a:ext cx="2570400" cy="1392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ED7DBF-AF0F-F565-DA1F-6AB617C39F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200"/>
          <a:stretch>
            <a:fillRect/>
          </a:stretch>
        </p:blipFill>
        <p:spPr>
          <a:xfrm>
            <a:off x="1871370" y="4813798"/>
            <a:ext cx="2516523" cy="143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54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0D27B-E5C0-FE23-90E7-0DE529368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7ED09ADF-74CD-4A9E-0278-DC151113E2F5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 dirty="0">
                <a:latin typeface="Gilroy Bold" panose="00000800000000000000" pitchFamily="50" charset="-18"/>
              </a:rPr>
              <a:t>Ilustrace regionálních rozdílů </a:t>
            </a:r>
          </a:p>
          <a:p>
            <a:pPr algn="r"/>
            <a:r>
              <a:rPr lang="cs-CZ" sz="3600" dirty="0">
                <a:solidFill>
                  <a:srgbClr val="00B6B9"/>
                </a:solidFill>
                <a:latin typeface="Gilroy Bold" panose="00000800000000000000" pitchFamily="50" charset="-18"/>
                <a:ea typeface="+mn-ea"/>
                <a:cs typeface="+mn-cs"/>
              </a:rPr>
              <a:t>v poměru splátek a příjmu</a:t>
            </a:r>
          </a:p>
        </p:txBody>
      </p:sp>
      <p:pic>
        <p:nvPicPr>
          <p:cNvPr id="5" name="Obrázek 4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3FFB4F19-8F4F-EEFC-2930-1BA872426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2851271-0D4A-702E-6AC5-66E2DA739698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ČBA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ACFB32-A4F2-D922-4917-7E1E4FB5C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28" y="2088838"/>
            <a:ext cx="3727195" cy="38904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B7C4E-0392-8F89-B433-C6ADE5B3D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832" y="2088838"/>
            <a:ext cx="7090784" cy="389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669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A433B-B039-0A66-8541-054013B70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3A04D535-34A8-3C3A-8B33-B939F6373350}"/>
              </a:ext>
            </a:extLst>
          </p:cNvPr>
          <p:cNvSpPr txBox="1"/>
          <p:nvPr/>
        </p:nvSpPr>
        <p:spPr>
          <a:xfrm>
            <a:off x="622570" y="2186889"/>
            <a:ext cx="3501308" cy="36254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Dvě vlny refixací 460-500 ve 2026-2026. </a:t>
            </a:r>
            <a:endParaRPr lang="cs-CZ" sz="1600">
              <a:solidFill>
                <a:srgbClr val="00B6B9"/>
              </a:solidFill>
              <a:latin typeface="Gilroy Bold" panose="00000800000000000000" pitchFamily="50" charset="-18"/>
            </a:endParaRPr>
          </a:p>
          <a:p>
            <a:pPr algn="l"/>
            <a:endParaRPr lang="cs-CZ" sz="16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refixace z období vysokých úrokových sazeb ČNB, a to od druhého pololetí 2025 refixace a zvláště v roce 2027-2028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i="1">
                <a:solidFill>
                  <a:schemeClr val="bg1"/>
                </a:solidFill>
                <a:latin typeface="Gilroy Bold" panose="00000500000000000000" pitchFamily="50" charset="-18"/>
              </a:rPr>
              <a:t>průměrná délka fixace 2025: 2,9 roku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i="1">
              <a:solidFill>
                <a:schemeClr val="bg1"/>
              </a:solidFill>
              <a:latin typeface="Gilroy Bold" panose="00000500000000000000" pitchFamily="50" charset="-18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refixace „covidových“ hypoték z let 2020-2021 (dohromady 585 mld. Kč; 9,6% HDP)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i="1">
                <a:solidFill>
                  <a:schemeClr val="bg1"/>
                </a:solidFill>
                <a:latin typeface="Gilroy Bold" panose="00000500000000000000" pitchFamily="50" charset="-18"/>
              </a:rPr>
              <a:t>průměrná délka fixace 2020: 6,8 roku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160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FF318E55-7E0F-FD20-77CA-5A687BAF22EB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>
                <a:solidFill>
                  <a:srgbClr val="00B6B9"/>
                </a:solidFill>
                <a:latin typeface="Gilroy Bold" panose="00000800000000000000" pitchFamily="50" charset="-18"/>
              </a:rPr>
              <a:t>Refixace </a:t>
            </a:r>
            <a:r>
              <a:rPr lang="cs-CZ" sz="3600">
                <a:latin typeface="Gilroy Bold" panose="00000800000000000000" pitchFamily="50" charset="-18"/>
              </a:rPr>
              <a:t>úrokových sazeb</a:t>
            </a:r>
          </a:p>
        </p:txBody>
      </p:sp>
      <p:pic>
        <p:nvPicPr>
          <p:cNvPr id="5" name="Obrázek 4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3D668EF7-A11E-F022-70CA-EE00174DF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6C1E76-43B8-C01F-44A3-E77A964FD5AF}"/>
              </a:ext>
            </a:extLst>
          </p:cNvPr>
          <p:cNvSpPr txBox="1"/>
          <p:nvPr/>
        </p:nvSpPr>
        <p:spPr>
          <a:xfrm>
            <a:off x="9174125" y="1322793"/>
            <a:ext cx="2447637" cy="86409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2400" b="1">
                <a:solidFill>
                  <a:srgbClr val="00B6B9"/>
                </a:solidFill>
                <a:latin typeface="Gilroy Bold" panose="00000800000000000000" pitchFamily="50" charset="-18"/>
              </a:rPr>
              <a:t>fixace  &lt; 3 roky </a:t>
            </a:r>
            <a:endParaRPr lang="cs-CZ" sz="2400" b="1" i="0" spc="0" baseline="0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A024526-8D68-5D43-5165-6DB3EDD32062}"/>
              </a:ext>
            </a:extLst>
          </p:cNvPr>
          <p:cNvSpPr txBox="1"/>
          <p:nvPr/>
        </p:nvSpPr>
        <p:spPr>
          <a:xfrm>
            <a:off x="8383023" y="6404878"/>
            <a:ext cx="3257593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ČNB, ČBA konference 30 let hypoték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AC2C18-F588-C42D-72C0-CF2F340EF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545" y="1828800"/>
            <a:ext cx="7023885" cy="445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64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9AE8-EB2C-8762-C75B-47BD986AD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7CB4FCAE-3316-F173-B688-D69DDD98FC27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100">
                <a:solidFill>
                  <a:srgbClr val="00B6B9"/>
                </a:solidFill>
                <a:latin typeface="Arial"/>
              </a:rPr>
              <a:t>Výhled</a:t>
            </a:r>
            <a:r>
              <a:rPr lang="cs-CZ" sz="4100">
                <a:solidFill>
                  <a:srgbClr val="46B8B0"/>
                </a:solidFill>
                <a:latin typeface="Arial"/>
                <a:cs typeface="Arial"/>
              </a:rPr>
              <a:t> </a:t>
            </a:r>
            <a:r>
              <a:rPr lang="cs-CZ" sz="4100">
                <a:latin typeface="Arial"/>
                <a:cs typeface="Arial"/>
              </a:rPr>
              <a:t>do budoucna</a:t>
            </a:r>
            <a:endParaRPr lang="cs-CZ" sz="4100" b="0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F910D5-5DDE-3364-B4FD-C0FE4CAA95A8}"/>
              </a:ext>
            </a:extLst>
          </p:cNvPr>
          <p:cNvSpPr txBox="1"/>
          <p:nvPr/>
        </p:nvSpPr>
        <p:spPr>
          <a:xfrm>
            <a:off x="4262853" y="1986686"/>
            <a:ext cx="346229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>
                <a:solidFill>
                  <a:srgbClr val="00B6B9"/>
                </a:solidFill>
                <a:effectLst/>
                <a:latin typeface="Gilroy Medium" pitchFamily="2" charset="0"/>
              </a:rPr>
              <a:t>Dostupnost bydlení se zvýší tehdy, pokud bude nová výstavba probíhat </a:t>
            </a:r>
            <a:r>
              <a:rPr lang="cs-CZ">
                <a:solidFill>
                  <a:schemeClr val="bg1"/>
                </a:solidFill>
                <a:latin typeface="Gilroy Medium" pitchFamily="2" charset="0"/>
              </a:rPr>
              <a:t>rychleji, předvídatelněji a zejména </a:t>
            </a:r>
            <a:r>
              <a:rPr lang="cs-CZ" b="1">
                <a:solidFill>
                  <a:srgbClr val="00B6B9"/>
                </a:solidFill>
                <a:effectLst/>
                <a:latin typeface="Gilroy Medium" pitchFamily="2" charset="0"/>
              </a:rPr>
              <a:t>tam, kam se lidé z výše uvedených důvodů přesídlují</a:t>
            </a:r>
            <a:r>
              <a:rPr lang="cs-CZ">
                <a:solidFill>
                  <a:srgbClr val="00B6B9"/>
                </a:solidFill>
                <a:latin typeface="Gilroy Medium" pitchFamily="2" charset="0"/>
              </a:rPr>
              <a:t>. </a:t>
            </a:r>
            <a:r>
              <a:rPr lang="cs-CZ">
                <a:solidFill>
                  <a:schemeClr val="bg1"/>
                </a:solidFill>
                <a:latin typeface="Gilroy Medium" pitchFamily="2" charset="0"/>
              </a:rPr>
              <a:t>Díky tomuto problému můžeme dlouhodobě sledovat významný rozdíl mezi cenami a to na čtyřech úrovních dle velikosti aglomerací. </a:t>
            </a:r>
            <a:endParaRPr lang="cs-CZ" sz="1800">
              <a:solidFill>
                <a:schemeClr val="bg1"/>
              </a:solidFill>
              <a:latin typeface="Gilroy Medium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0114DA-22A8-7EFC-3CB1-9C1E6BB79F8E}"/>
              </a:ext>
            </a:extLst>
          </p:cNvPr>
          <p:cNvSpPr txBox="1"/>
          <p:nvPr/>
        </p:nvSpPr>
        <p:spPr>
          <a:xfrm>
            <a:off x="7947960" y="1986687"/>
            <a:ext cx="363943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>
                <a:solidFill>
                  <a:schemeClr val="bg1"/>
                </a:solidFill>
                <a:latin typeface="Gilroy Medium" pitchFamily="2" charset="0"/>
              </a:rPr>
              <a:t>Násobně vyšší ceny v obou klíčových metropolích oproti zbytku republiky, srovnatelnou cenovou úroveň mezi většinou krajských měst a významně nižší cenovou hladinu v menších městech, s počtem obyvatel nižším než 10 000 obyvatel. Samostatnou kategorii pak tvoří oblasti severozápadních Čech, Karlovarského a Ústeckého kraje, kde je cenová hladina bytů dlouhodobě nejnižší, což zde téměř znemožňuje výstavbu nových bytů.</a:t>
            </a:r>
          </a:p>
        </p:txBody>
      </p:sp>
      <p:pic>
        <p:nvPicPr>
          <p:cNvPr id="4" name="Obrázek 3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FA6D36C0-1507-E2F0-D8A2-9088339F8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2" name="TextovéPole 3">
            <a:extLst>
              <a:ext uri="{FF2B5EF4-FFF2-40B4-BE49-F238E27FC236}">
                <a16:creationId xmlns:a16="http://schemas.microsoft.com/office/drawing/2014/main" id="{14E0E654-4EE2-D544-6F2B-CD1BA442378E}"/>
              </a:ext>
            </a:extLst>
          </p:cNvPr>
          <p:cNvSpPr txBox="1"/>
          <p:nvPr/>
        </p:nvSpPr>
        <p:spPr>
          <a:xfrm>
            <a:off x="671451" y="1986686"/>
            <a:ext cx="3462294" cy="4188375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r>
              <a:rPr lang="cs-CZ">
                <a:solidFill>
                  <a:schemeClr val="bg1"/>
                </a:solidFill>
                <a:latin typeface="Gilroy Medium" pitchFamily="2" charset="0"/>
              </a:rPr>
              <a:t>I v roce 2025 byla základním problémem českého bytového trhu skutečnost, že </a:t>
            </a:r>
            <a:r>
              <a:rPr lang="cs-CZ" b="1">
                <a:solidFill>
                  <a:srgbClr val="00B6B9"/>
                </a:solidFill>
                <a:effectLst/>
                <a:latin typeface="Gilroy Medium" pitchFamily="2" charset="0"/>
              </a:rPr>
              <a:t>se staví málo bytů v těch místech, kam dlouhodobě směřuje velká poptávka</a:t>
            </a:r>
            <a:r>
              <a:rPr lang="cs-CZ">
                <a:solidFill>
                  <a:srgbClr val="00B6B9"/>
                </a:solidFill>
                <a:latin typeface="Gilroy Medium" pitchFamily="2" charset="0"/>
              </a:rPr>
              <a:t>. </a:t>
            </a:r>
            <a:r>
              <a:rPr lang="cs-CZ">
                <a:solidFill>
                  <a:schemeClr val="bg1"/>
                </a:solidFill>
                <a:latin typeface="Gilroy Medium" pitchFamily="2" charset="0"/>
              </a:rPr>
              <a:t>Tam, kde chtějí lidé bydlet díky větším pracovním příležitostem, vyšší životní úrovní a infrastruktuře. Tedy v Praze, Brně a okolí těchto dvou metropolí, a v krajských městech</a:t>
            </a:r>
            <a:endParaRPr lang="cs-CZ" i="0" spc="0" baseline="0">
              <a:solidFill>
                <a:schemeClr val="bg1"/>
              </a:solidFill>
              <a:latin typeface="Gilroy Medium" pitchFamily="2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6502F48-DB17-EA0F-A43B-822DBDC98102}"/>
              </a:ext>
            </a:extLst>
          </p:cNvPr>
          <p:cNvSpPr txBox="1"/>
          <p:nvPr/>
        </p:nvSpPr>
        <p:spPr>
          <a:xfrm>
            <a:off x="8870535" y="1692067"/>
            <a:ext cx="0" cy="0"/>
          </a:xfrm>
          <a:prstGeom prst="rect">
            <a:avLst/>
          </a:prstGeom>
        </p:spPr>
        <p:txBody>
          <a:bodyPr vert="horz" wrap="none" lIns="0" tIns="0" rIns="0" bIns="0" rtlCol="0">
            <a:normAutofit fontScale="25000" lnSpcReduction="20000"/>
          </a:bodyPr>
          <a:lstStyle/>
          <a:p>
            <a:pPr algn="l"/>
            <a:endParaRPr lang="cs-CZ" sz="1300" b="0" i="0" spc="0" baseline="0"/>
          </a:p>
        </p:txBody>
      </p:sp>
    </p:spTree>
    <p:extLst>
      <p:ext uri="{BB962C8B-B14F-4D97-AF65-F5344CB8AC3E}">
        <p14:creationId xmlns:p14="http://schemas.microsoft.com/office/powerpoint/2010/main" val="3964755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3F343-84DA-E20B-CEBC-15BF84F33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B0416DE5-6B80-C55F-4EDD-8E3B55014AC3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100">
                <a:solidFill>
                  <a:srgbClr val="00B6B9"/>
                </a:solidFill>
                <a:latin typeface="Gilroy Bold" panose="00000800000000000000" pitchFamily="50" charset="-18"/>
              </a:rPr>
              <a:t>Výhled</a:t>
            </a:r>
            <a:r>
              <a:rPr lang="cs-CZ" sz="4100">
                <a:solidFill>
                  <a:srgbClr val="46B8B0"/>
                </a:solidFill>
                <a:latin typeface="Gilroy Bold" panose="00000800000000000000" pitchFamily="50" charset="-18"/>
              </a:rPr>
              <a:t> </a:t>
            </a:r>
            <a:r>
              <a:rPr lang="cs-CZ" sz="4100">
                <a:latin typeface="Gilroy Bold" panose="00000800000000000000" pitchFamily="50" charset="-18"/>
              </a:rPr>
              <a:t>do budoucna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5D0CBF-8D6C-4442-122C-6494D2167E59}"/>
              </a:ext>
            </a:extLst>
          </p:cNvPr>
          <p:cNvSpPr txBox="1"/>
          <p:nvPr/>
        </p:nvSpPr>
        <p:spPr>
          <a:xfrm>
            <a:off x="4337870" y="1986686"/>
            <a:ext cx="358310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>
                <a:solidFill>
                  <a:schemeClr val="bg1">
                    <a:lumMod val="95000"/>
                  </a:schemeClr>
                </a:solidFill>
                <a:latin typeface="Gilroy Medium" pitchFamily="2" charset="0"/>
              </a:rPr>
              <a:t>U rodinných domů v řadě lokalit tvoří významný problém</a:t>
            </a:r>
            <a:r>
              <a:rPr lang="cs-CZ" b="1">
                <a:solidFill>
                  <a:schemeClr val="bg1">
                    <a:lumMod val="95000"/>
                  </a:schemeClr>
                </a:solidFill>
                <a:effectLst/>
                <a:latin typeface="Gilroy Medium" pitchFamily="2" charset="0"/>
              </a:rPr>
              <a:t> </a:t>
            </a:r>
            <a:r>
              <a:rPr lang="cs-CZ" b="1">
                <a:solidFill>
                  <a:srgbClr val="00B6B9"/>
                </a:solidFill>
                <a:effectLst/>
                <a:latin typeface="Gilroy Medium" pitchFamily="2" charset="0"/>
              </a:rPr>
              <a:t>cena pozemků, která převyšuje cenu výstavby rodinných domů. </a:t>
            </a:r>
            <a:r>
              <a:rPr lang="cs-CZ">
                <a:solidFill>
                  <a:schemeClr val="bg1">
                    <a:lumMod val="95000"/>
                  </a:schemeClr>
                </a:solidFill>
                <a:latin typeface="Gilroy Medium" pitchFamily="2" charset="0"/>
              </a:rPr>
              <a:t>Tento trend můžeme očekávat zejména v městských čtvrtích i v nejbližším okolí Prahy, Brna a některých krajských měst.</a:t>
            </a:r>
            <a:endParaRPr lang="cs-CZ" sz="1800">
              <a:solidFill>
                <a:schemeClr val="bg1">
                  <a:lumMod val="95000"/>
                </a:schemeClr>
              </a:solidFill>
              <a:latin typeface="Gilroy Medium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5E99DF-B573-628D-2B1A-2C0C777EBDF3}"/>
              </a:ext>
            </a:extLst>
          </p:cNvPr>
          <p:cNvSpPr txBox="1"/>
          <p:nvPr/>
        </p:nvSpPr>
        <p:spPr>
          <a:xfrm>
            <a:off x="8125103" y="1986687"/>
            <a:ext cx="33954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>
                <a:solidFill>
                  <a:srgbClr val="00B6B9"/>
                </a:solidFill>
                <a:latin typeface="Gilroy Medium" pitchFamily="2" charset="0"/>
              </a:rPr>
              <a:t>U starších bytů předpokládáme, že i v roce 2026 bude budoucí vývoj cen starších bytů ovlivněn jak vývojem cen novostaveb, tak i nastupujícím trendem růstu vlivu demografických změn skladby obyvatelstva ve velkých městech a na periferiích. </a:t>
            </a:r>
            <a:r>
              <a:rPr lang="cs-CZ" b="1">
                <a:solidFill>
                  <a:schemeClr val="bg1">
                    <a:lumMod val="95000"/>
                  </a:schemeClr>
                </a:solidFill>
                <a:effectLst/>
                <a:latin typeface="Gilroy Medium" pitchFamily="2" charset="0"/>
              </a:rPr>
              <a:t>Ve velkých městech očekáváme roce i v 2026 mírný růst cen, na periferii spíše cenovou stagnaci</a:t>
            </a:r>
            <a:r>
              <a:rPr lang="cs-CZ" b="1">
                <a:solidFill>
                  <a:schemeClr val="bg1">
                    <a:lumMod val="95000"/>
                  </a:schemeClr>
                </a:solidFill>
                <a:latin typeface="Gilroy Medium" pitchFamily="2" charset="0"/>
              </a:rPr>
              <a:t>.</a:t>
            </a:r>
          </a:p>
        </p:txBody>
      </p:sp>
      <p:pic>
        <p:nvPicPr>
          <p:cNvPr id="4" name="Obrázek 3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0664D2FE-AECC-0D56-D3E1-D185B87A9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2" name="TextovéPole 3">
            <a:extLst>
              <a:ext uri="{FF2B5EF4-FFF2-40B4-BE49-F238E27FC236}">
                <a16:creationId xmlns:a16="http://schemas.microsoft.com/office/drawing/2014/main" id="{57F7C983-FA0E-B4A9-0B40-CB505A635003}"/>
              </a:ext>
            </a:extLst>
          </p:cNvPr>
          <p:cNvSpPr txBox="1"/>
          <p:nvPr/>
        </p:nvSpPr>
        <p:spPr>
          <a:xfrm>
            <a:off x="671451" y="2009661"/>
            <a:ext cx="3462294" cy="41883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r>
              <a:rPr lang="cs-CZ" b="1">
                <a:solidFill>
                  <a:schemeClr val="bg1"/>
                </a:solidFill>
                <a:latin typeface="Gilroy Medium" pitchFamily="2" charset="0"/>
              </a:rPr>
              <a:t>U novostaveb předpokládáme, že i v roce 2026 </a:t>
            </a:r>
            <a:r>
              <a:rPr lang="cs-CZ" b="1">
                <a:solidFill>
                  <a:srgbClr val="00B6B9"/>
                </a:solidFill>
                <a:effectLst/>
                <a:latin typeface="Gilroy Medium" pitchFamily="2" charset="0"/>
              </a:rPr>
              <a:t>přetrvá v Praze, Brně a největších městech růst poptávky</a:t>
            </a:r>
            <a:r>
              <a:rPr lang="cs-CZ">
                <a:solidFill>
                  <a:schemeClr val="bg1"/>
                </a:solidFill>
                <a:latin typeface="Gilroy Medium" pitchFamily="2" charset="0"/>
              </a:rPr>
              <a:t>, </a:t>
            </a:r>
            <a:r>
              <a:rPr lang="cs-CZ" b="1">
                <a:solidFill>
                  <a:schemeClr val="bg1"/>
                </a:solidFill>
                <a:latin typeface="Gilroy Medium" pitchFamily="2" charset="0"/>
              </a:rPr>
              <a:t>můžeme i nadále očekávat převažující stav „trhu prodávajících“, tedy prodej bez zvláštních marketingových pobídek.</a:t>
            </a:r>
            <a:endParaRPr lang="cs-CZ" b="1" i="0" spc="0" baseline="0">
              <a:solidFill>
                <a:schemeClr val="bg1"/>
              </a:solidFill>
              <a:latin typeface="Gilroy Medium" pitchFamily="2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CDBE125-4736-9DC1-9F7D-8D130DA63676}"/>
              </a:ext>
            </a:extLst>
          </p:cNvPr>
          <p:cNvSpPr txBox="1"/>
          <p:nvPr/>
        </p:nvSpPr>
        <p:spPr>
          <a:xfrm>
            <a:off x="8870535" y="1692067"/>
            <a:ext cx="0" cy="0"/>
          </a:xfrm>
          <a:prstGeom prst="rect">
            <a:avLst/>
          </a:prstGeom>
        </p:spPr>
        <p:txBody>
          <a:bodyPr vert="horz" wrap="none" lIns="0" tIns="0" rIns="0" bIns="0" rtlCol="0">
            <a:normAutofit fontScale="25000" lnSpcReduction="20000"/>
          </a:bodyPr>
          <a:lstStyle/>
          <a:p>
            <a:pPr algn="l"/>
            <a:endParaRPr lang="cs-CZ" sz="1300" b="0" i="0" spc="0" baseline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980BD53-E810-E7B7-78E3-1C6A772A0E42}"/>
              </a:ext>
            </a:extLst>
          </p:cNvPr>
          <p:cNvSpPr/>
          <p:nvPr/>
        </p:nvSpPr>
        <p:spPr>
          <a:xfrm>
            <a:off x="551384" y="4559704"/>
            <a:ext cx="7080445" cy="9680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CB6ABB4-3E20-1289-5C0E-ACF56BB03765}"/>
              </a:ext>
            </a:extLst>
          </p:cNvPr>
          <p:cNvSpPr txBox="1"/>
          <p:nvPr/>
        </p:nvSpPr>
        <p:spPr>
          <a:xfrm>
            <a:off x="204802" y="4590700"/>
            <a:ext cx="73480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>
              <a:spcBef>
                <a:spcPts val="150"/>
              </a:spcBef>
              <a:spcAft>
                <a:spcPts val="150"/>
              </a:spcAft>
            </a:pPr>
            <a:r>
              <a:rPr lang="cs-CZ" b="1">
                <a:solidFill>
                  <a:schemeClr val="bg1"/>
                </a:solidFill>
                <a:effectLst/>
                <a:latin typeface="Gilroy Medium" pitchFamily="2" charset="0"/>
              </a:rPr>
              <a:t>Hladina úrokových sazeb hypotečních úvěrů nad 4 % přestala být v roce 2025 překážkou poptávky po hypotékách a předpokládáme že nebude překážkou ani v roce 2026.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BB82CDB-4D66-11BD-F137-C084CB9BCCAF}"/>
              </a:ext>
            </a:extLst>
          </p:cNvPr>
          <p:cNvSpPr txBox="1"/>
          <p:nvPr/>
        </p:nvSpPr>
        <p:spPr>
          <a:xfrm>
            <a:off x="6834753" y="5842861"/>
            <a:ext cx="0" cy="0"/>
          </a:xfrm>
          <a:prstGeom prst="rect">
            <a:avLst/>
          </a:prstGeom>
        </p:spPr>
        <p:txBody>
          <a:bodyPr vert="horz" wrap="none" lIns="0" tIns="0" rIns="0" bIns="0" rtlCol="0">
            <a:normAutofit fontScale="25000" lnSpcReduction="20000"/>
          </a:bodyPr>
          <a:lstStyle/>
          <a:p>
            <a:pPr algn="l"/>
            <a:endParaRPr lang="cs-CZ" sz="1300" b="0" i="0" spc="0" baseline="0"/>
          </a:p>
        </p:txBody>
      </p:sp>
    </p:spTree>
    <p:extLst>
      <p:ext uri="{BB962C8B-B14F-4D97-AF65-F5344CB8AC3E}">
        <p14:creationId xmlns:p14="http://schemas.microsoft.com/office/powerpoint/2010/main" val="113820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C6F2574-F848-88F0-B344-9720FF643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723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17" hidden="1">
            <a:extLst>
              <a:ext uri="{FF2B5EF4-FFF2-40B4-BE49-F238E27FC236}">
                <a16:creationId xmlns:a16="http://schemas.microsoft.com/office/drawing/2014/main" id="{D92EC83B-F2D4-4710-9487-C4D950C77A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75500" y="476250"/>
            <a:ext cx="4537075" cy="59055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224F1BD-D27D-432D-9D1C-3774160302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4393009" cy="1944216"/>
          </a:xfrm>
        </p:spPr>
        <p:txBody>
          <a:bodyPr>
            <a:noAutofit/>
          </a:bodyPr>
          <a:lstStyle/>
          <a:p>
            <a:r>
              <a:rPr lang="cs-CZ">
                <a:latin typeface="Gilroy Bold" panose="00000500000000000000" pitchFamily="50" charset="-18"/>
              </a:rPr>
              <a:t>Kontaktní údaje:</a:t>
            </a:r>
          </a:p>
          <a:p>
            <a:endParaRPr lang="cs-CZ">
              <a:latin typeface="Gilroy Bold" panose="00000500000000000000" pitchFamily="50" charset="-18"/>
            </a:endParaRPr>
          </a:p>
          <a:p>
            <a:endParaRPr lang="cs-CZ">
              <a:latin typeface="Gilroy Bold" panose="00000500000000000000" pitchFamily="50" charset="-18"/>
            </a:endParaRPr>
          </a:p>
          <a:p>
            <a:r>
              <a:rPr lang="cs-CZ" sz="1800">
                <a:latin typeface="Gilroy Bold" panose="00000500000000000000" pitchFamily="50" charset="-18"/>
              </a:rPr>
              <a:t>Jaromír Šindel – Česká bankovní asociace</a:t>
            </a:r>
            <a:endParaRPr lang="cs-CZ" sz="1800">
              <a:solidFill>
                <a:srgbClr val="46B8B0"/>
              </a:solidFill>
              <a:latin typeface="Gilroy Bold" panose="00000500000000000000" pitchFamily="50" charset="-18"/>
            </a:endParaRPr>
          </a:p>
          <a:p>
            <a:endParaRPr lang="cs-CZ" sz="1800">
              <a:solidFill>
                <a:srgbClr val="46B8B0"/>
              </a:solidFill>
              <a:latin typeface="Gilroy Bold" panose="00000500000000000000" pitchFamily="50" charset="-18"/>
            </a:endParaRPr>
          </a:p>
          <a:p>
            <a:r>
              <a:rPr lang="cs-CZ" sz="1800">
                <a:solidFill>
                  <a:srgbClr val="00B6B9"/>
                </a:solidFill>
                <a:latin typeface="Gilroy Bold" panose="00000500000000000000" pitchFamily="50" charset="-18"/>
              </a:rPr>
              <a:t>Milan Roček – </a:t>
            </a:r>
            <a:r>
              <a:rPr lang="cs-CZ" sz="1800" err="1">
                <a:solidFill>
                  <a:srgbClr val="00B6B9"/>
                </a:solidFill>
                <a:latin typeface="Gilroy Bold" panose="00000500000000000000" pitchFamily="50" charset="-18"/>
              </a:rPr>
              <a:t>Flat</a:t>
            </a:r>
            <a:r>
              <a:rPr lang="cs-CZ" sz="1800">
                <a:solidFill>
                  <a:srgbClr val="00B6B9"/>
                </a:solidFill>
                <a:latin typeface="Gilroy Bold" panose="00000500000000000000" pitchFamily="50" charset="-18"/>
              </a:rPr>
              <a:t> </a:t>
            </a:r>
            <a:r>
              <a:rPr lang="cs-CZ" sz="1800" err="1">
                <a:solidFill>
                  <a:srgbClr val="00B6B9"/>
                </a:solidFill>
                <a:latin typeface="Gilroy Bold" panose="00000500000000000000" pitchFamily="50" charset="-18"/>
              </a:rPr>
              <a:t>Zone</a:t>
            </a:r>
            <a:endParaRPr lang="cs-CZ" sz="1800">
              <a:solidFill>
                <a:srgbClr val="00B6B9"/>
              </a:solidFill>
              <a:latin typeface="Gilroy Bold" panose="00000500000000000000" pitchFamily="50" charset="-18"/>
            </a:endParaRPr>
          </a:p>
          <a:p>
            <a:endParaRPr lang="cs-CZ">
              <a:latin typeface="Gilroy Bold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99746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4B864B9-C4C3-A8A3-F510-6F751BAAA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4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345C879-B908-809B-B59B-97DD0F24A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2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05825" y="1824185"/>
            <a:ext cx="11295458" cy="85360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>
                <a:solidFill>
                  <a:schemeClr val="bg1"/>
                </a:solidFill>
                <a:latin typeface="Gilroy Bold" panose="00000800000000000000" pitchFamily="50" charset="-18"/>
              </a:rPr>
              <a:t>Hypoteční trh </a:t>
            </a:r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pokračoval v silném oživení i v roce 2025 s nově poskytnutými objemy rostoucími o 43 % meziročně na 321 miliard korun po 83% předloňském skoku. </a:t>
            </a:r>
          </a:p>
          <a:p>
            <a:pPr algn="l"/>
            <a:r>
              <a:rPr lang="cs-CZ">
                <a:solidFill>
                  <a:schemeClr val="bg1"/>
                </a:solidFill>
                <a:latin typeface="Gilroy Bold" panose="00000500000000000000" pitchFamily="50" charset="-18"/>
              </a:rPr>
              <a:t>Rok 2025 táhla především výší hypotéky, ale i počty nových hypoték překonaly 76 tisíc. </a:t>
            </a:r>
          </a:p>
          <a:p>
            <a:pPr algn="l"/>
            <a:endParaRPr lang="cs-CZ" sz="1600">
              <a:solidFill>
                <a:schemeClr val="bg1"/>
              </a:solidFill>
              <a:latin typeface="Gilroy Bold" panose="00000500000000000000" pitchFamily="50" charset="-18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>
                <a:latin typeface="Gilroy Bold" panose="00000800000000000000" pitchFamily="50" charset="-18"/>
              </a:rPr>
              <a:t>Pokračující oživení </a:t>
            </a:r>
            <a:r>
              <a:rPr lang="cs-CZ" sz="4400">
                <a:solidFill>
                  <a:srgbClr val="00B6B9"/>
                </a:solidFill>
                <a:latin typeface="Gilroy Bold" panose="00000800000000000000" pitchFamily="50" charset="-18"/>
              </a:rPr>
              <a:t>hypotečního</a:t>
            </a:r>
            <a:r>
              <a:rPr lang="cs-CZ" sz="4400">
                <a:latin typeface="Gilroy Bold" panose="00000800000000000000" pitchFamily="50" charset="-18"/>
              </a:rPr>
              <a:t> trhu</a:t>
            </a:r>
            <a:br>
              <a:rPr lang="cs-CZ" b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endParaRPr lang="cs-CZ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CF90AD2B-AD79-01DB-16C3-698CDCA7C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84C618-19A7-03D9-D1AA-CA0F3460A91D}"/>
              </a:ext>
            </a:extLst>
          </p:cNvPr>
          <p:cNvSpPr txBox="1"/>
          <p:nvPr/>
        </p:nvSpPr>
        <p:spPr>
          <a:xfrm>
            <a:off x="5952805" y="1242201"/>
            <a:ext cx="5648213" cy="458339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2000" b="1">
                <a:solidFill>
                  <a:srgbClr val="00B6B9"/>
                </a:solidFill>
                <a:latin typeface="Gilroy Bold" panose="00000800000000000000" pitchFamily="50" charset="-18"/>
              </a:rPr>
              <a:t>vs. 2020: objem + 43 % | počet - 6 % | výše + 53 %</a:t>
            </a:r>
            <a:endParaRPr lang="cs-CZ" sz="2000" b="1" i="0" spc="0" baseline="0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C0043CB-7094-A565-D69A-8AEE6084F68B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ČBA Monitor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99D6D3A-66DF-6497-857E-DEFA6D663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15" y="2876007"/>
            <a:ext cx="11210301" cy="321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5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40459-8BD9-5736-5FC8-04F800488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33FBFE-4732-8119-92A0-AF09E1B09740}"/>
              </a:ext>
            </a:extLst>
          </p:cNvPr>
          <p:cNvSpPr txBox="1"/>
          <p:nvPr/>
        </p:nvSpPr>
        <p:spPr>
          <a:xfrm>
            <a:off x="3922602" y="1264905"/>
            <a:ext cx="7718014" cy="281021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/>
          </a:bodyPr>
          <a:lstStyle/>
          <a:p>
            <a:pPr algn="r"/>
            <a:r>
              <a:rPr lang="cs-CZ" sz="1600" b="1">
                <a:solidFill>
                  <a:srgbClr val="00B6B9"/>
                </a:solidFill>
                <a:latin typeface="Gilroy Bold" panose="00000500000000000000" pitchFamily="50" charset="-18"/>
              </a:rPr>
              <a:t>Nové hypotéky bez refinancování </a:t>
            </a:r>
            <a:r>
              <a:rPr lang="cs-CZ" sz="1600" i="1">
                <a:solidFill>
                  <a:srgbClr val="00B6B9"/>
                </a:solidFill>
                <a:latin typeface="Gilroy Bold" panose="00000500000000000000" pitchFamily="50" charset="-18"/>
              </a:rPr>
              <a:t>(objem v mld. Kč; počet; úroková sazba, průměrná výše v mil. Kč)</a:t>
            </a:r>
            <a:endParaRPr lang="cs-CZ" sz="1600" i="1" spc="0" baseline="0">
              <a:solidFill>
                <a:srgbClr val="00B6B9"/>
              </a:solidFill>
              <a:latin typeface="Gilroy Bold" panose="00000500000000000000" pitchFamily="50" charset="-18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5B3EAE-2BB4-861E-2F81-4209F33EDA77}"/>
              </a:ext>
            </a:extLst>
          </p:cNvPr>
          <p:cNvSpPr txBox="1">
            <a:spLocks/>
          </p:cNvSpPr>
          <p:nvPr/>
        </p:nvSpPr>
        <p:spPr>
          <a:xfrm>
            <a:off x="551384" y="286922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>
                <a:latin typeface="Gilroy Bold" panose="00000800000000000000" pitchFamily="50" charset="-18"/>
              </a:rPr>
              <a:t>Silný závěr loňského roku a letošní start</a:t>
            </a:r>
            <a:endParaRPr lang="cs-CZ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3" name="Obrázek 2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7094BF09-0844-F054-9359-34B2401CD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F282B4-A830-7156-58A9-371475E2E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163" y="1659813"/>
            <a:ext cx="8941481" cy="49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94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3">
            <a:extLst>
              <a:ext uri="{FF2B5EF4-FFF2-40B4-BE49-F238E27FC236}">
                <a16:creationId xmlns:a16="http://schemas.microsoft.com/office/drawing/2014/main" id="{0C4D0696-7218-4685-9EA1-D1E7456443F5}"/>
              </a:ext>
            </a:extLst>
          </p:cNvPr>
          <p:cNvSpPr txBox="1"/>
          <p:nvPr/>
        </p:nvSpPr>
        <p:spPr>
          <a:xfrm>
            <a:off x="552547" y="1822487"/>
            <a:ext cx="3614217" cy="4289877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10000"/>
          </a:bodyPr>
          <a:lstStyle/>
          <a:p>
            <a:pPr algn="l"/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Další nejnižší úrovně nevýkonných úvěrů na bydlení v závěru 2025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0,66 % pod dlouhodobým průměrem 2 % v posledních dvaceti letech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maximum: 3,4 % ve 2011-2013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1600">
              <a:solidFill>
                <a:schemeClr val="bg1"/>
              </a:solidFill>
              <a:latin typeface="Gilroy Bold" panose="00000500000000000000" pitchFamily="50" charset="-18"/>
            </a:endParaRPr>
          </a:p>
          <a:p>
            <a:pPr algn="l"/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Hypotéky ještě níže:</a:t>
            </a:r>
            <a:r>
              <a:rPr lang="cs-CZ" sz="1600">
                <a:solidFill>
                  <a:schemeClr val="bg1"/>
                </a:solidFill>
                <a:latin typeface="Gilroy Bold" panose="00000800000000000000" pitchFamily="50" charset="-18"/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0,55 % vs. dlouhodobý průměr 1,7%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600">
                <a:solidFill>
                  <a:schemeClr val="bg1"/>
                </a:solidFill>
                <a:latin typeface="Gilroy Bold" panose="00000500000000000000" pitchFamily="50" charset="-18"/>
              </a:rPr>
              <a:t>maximum: 3,3 % ve 2011-13 </a:t>
            </a:r>
          </a:p>
          <a:p>
            <a:pPr algn="l"/>
            <a:endParaRPr lang="cs-CZ" sz="160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Růst nesplácených hypotečních úvěrů vloni zvolnil </a:t>
            </a:r>
            <a:r>
              <a:rPr lang="cs-CZ" sz="1600" b="1">
                <a:solidFill>
                  <a:schemeClr val="bg1"/>
                </a:solidFill>
                <a:latin typeface="Gilroy Bold" panose="00000800000000000000" pitchFamily="50" charset="-18"/>
              </a:rPr>
              <a:t>na 2 % z předloňských 6,5 %. </a:t>
            </a:r>
          </a:p>
          <a:p>
            <a:endParaRPr lang="cs-CZ" sz="1600" b="1">
              <a:solidFill>
                <a:srgbClr val="00B6B9"/>
              </a:solidFill>
              <a:latin typeface="Gilroy Bold" panose="00000800000000000000" pitchFamily="50" charset="-18"/>
            </a:endParaRPr>
          </a:p>
          <a:p>
            <a:r>
              <a:rPr lang="cs-CZ" sz="1600" b="1">
                <a:solidFill>
                  <a:srgbClr val="00B6B9"/>
                </a:solidFill>
                <a:latin typeface="Gilroy Bold" panose="00000800000000000000" pitchFamily="50" charset="-18"/>
              </a:rPr>
              <a:t>Jejich výše v závěru 2025 poklesla k 10 mld. Kč a  0,12 % HDP </a:t>
            </a:r>
            <a:r>
              <a:rPr lang="cs-CZ" sz="1600" b="1">
                <a:solidFill>
                  <a:schemeClr val="bg1"/>
                </a:solidFill>
                <a:latin typeface="Gilroy Bold" panose="00000800000000000000" pitchFamily="50" charset="-18"/>
              </a:rPr>
              <a:t>vs. celkový stav hypotečních úvěrů 1 851 mld. Kč a 21,7% HDP </a:t>
            </a:r>
            <a:r>
              <a:rPr lang="cs-CZ" sz="1600">
                <a:solidFill>
                  <a:schemeClr val="bg1"/>
                </a:solidFill>
                <a:latin typeface="Gilroy Bold" panose="00000800000000000000" pitchFamily="50" charset="-18"/>
              </a:rPr>
              <a:t>(na bydlení 23,3 % HDP). </a:t>
            </a:r>
          </a:p>
          <a:p>
            <a:endParaRPr lang="cs-CZ" sz="1600" b="1">
              <a:solidFill>
                <a:schemeClr val="bg1"/>
              </a:solidFill>
              <a:latin typeface="Gilroy Bold" panose="00000800000000000000" pitchFamily="50" charset="-18"/>
            </a:endParaRPr>
          </a:p>
          <a:p>
            <a:r>
              <a:rPr lang="cs-CZ" sz="1600" b="1">
                <a:solidFill>
                  <a:srgbClr val="A48F6B"/>
                </a:solidFill>
                <a:latin typeface="Gilroy Bold" panose="00000800000000000000" pitchFamily="50" charset="-18"/>
              </a:rPr>
              <a:t>Trh práce, oživení ekonomiky, negativní hypoteční úroková sazba. </a:t>
            </a:r>
            <a:endParaRPr lang="cs-CZ" sz="160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28EED0-83AC-22B8-6D78-EC1B828BBD5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3600">
                <a:solidFill>
                  <a:srgbClr val="00B6B9"/>
                </a:solidFill>
                <a:latin typeface="Gilroy Bold" panose="00000800000000000000" pitchFamily="50" charset="-18"/>
              </a:rPr>
              <a:t>Nevýkonné</a:t>
            </a:r>
            <a:r>
              <a:rPr lang="cs-CZ" sz="3600">
                <a:solidFill>
                  <a:srgbClr val="46B8B0"/>
                </a:solidFill>
                <a:latin typeface="Gilroy Bold" panose="00000800000000000000" pitchFamily="50" charset="-18"/>
              </a:rPr>
              <a:t> </a:t>
            </a:r>
            <a:r>
              <a:rPr lang="cs-CZ" sz="3600">
                <a:latin typeface="Gilroy Bold" panose="00000800000000000000" pitchFamily="50" charset="-18"/>
              </a:rPr>
              <a:t>úvěry na bydlení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DD6ECB7-F5E8-883B-F4AC-0F67EC3C86D7}"/>
              </a:ext>
            </a:extLst>
          </p:cNvPr>
          <p:cNvSpPr txBox="1"/>
          <p:nvPr/>
        </p:nvSpPr>
        <p:spPr>
          <a:xfrm>
            <a:off x="5231904" y="1750974"/>
            <a:ext cx="6696744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>
                <a:solidFill>
                  <a:schemeClr val="bg1"/>
                </a:solidFill>
                <a:latin typeface="Gilroy Bold" panose="00000500000000000000" pitchFamily="50" charset="-18"/>
              </a:rPr>
              <a:t>Vývoj podílu špatných úvěrů domácností (v %)</a:t>
            </a:r>
          </a:p>
        </p:txBody>
      </p:sp>
      <p:pic>
        <p:nvPicPr>
          <p:cNvPr id="5" name="Obrázek 4" descr="Obsah obrázku Písmo, Grafika, grafický design, logo&#10;&#10;Obsah vygenerovaný umělou inteligencí může být nesprávný.">
            <a:extLst>
              <a:ext uri="{FF2B5EF4-FFF2-40B4-BE49-F238E27FC236}">
                <a16:creationId xmlns:a16="http://schemas.microsoft.com/office/drawing/2014/main" id="{E79B910C-495F-5382-1004-18913E734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9" y="6325115"/>
            <a:ext cx="1665170" cy="2398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4DC7B4-25A5-E64C-5350-40423A05B890}"/>
              </a:ext>
            </a:extLst>
          </p:cNvPr>
          <p:cNvSpPr txBox="1"/>
          <p:nvPr/>
        </p:nvSpPr>
        <p:spPr>
          <a:xfrm>
            <a:off x="10416798" y="1236872"/>
            <a:ext cx="1303564" cy="86409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3200" b="1">
                <a:solidFill>
                  <a:srgbClr val="00B6B9"/>
                </a:solidFill>
                <a:latin typeface="Gilroy Bold" panose="00000800000000000000" pitchFamily="50" charset="-18"/>
                <a:cs typeface="Arial" panose="020B0604020202020204" pitchFamily="34" charset="0"/>
              </a:rPr>
              <a:t>&lt; </a:t>
            </a:r>
            <a:r>
              <a:rPr lang="cs-CZ" sz="3200" b="1">
                <a:solidFill>
                  <a:srgbClr val="00B6B9"/>
                </a:solidFill>
                <a:latin typeface="Gilroy Bold" panose="00000800000000000000" pitchFamily="50" charset="-18"/>
              </a:rPr>
              <a:t>0,7 % </a:t>
            </a:r>
            <a:endParaRPr lang="cs-CZ" sz="3200" b="1" i="0" spc="0" baseline="0">
              <a:solidFill>
                <a:srgbClr val="00B6B9"/>
              </a:solidFill>
              <a:latin typeface="Gilroy Bold" panose="00000800000000000000" pitchFamily="50" charset="-18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0C84682-2A12-7B2D-3E66-E631EBFF2A51}"/>
              </a:ext>
            </a:extLst>
          </p:cNvPr>
          <p:cNvSpPr txBox="1"/>
          <p:nvPr/>
        </p:nvSpPr>
        <p:spPr>
          <a:xfrm>
            <a:off x="9912424" y="6404878"/>
            <a:ext cx="1728192" cy="23984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300" b="0" i="0" spc="0" baseline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ČNB, ČBA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372E1D-36C1-F02E-A64D-CDF39D103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624" y="2100968"/>
            <a:ext cx="6638837" cy="446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45821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CBA PPT 16:9 G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d8c4d7-45ba-4d00-93d0-69a09126baf1" xsi:nil="true"/>
    <lcf76f155ced4ddcb4097134ff3c332f xmlns="322270df-8b5b-4ec2-b099-61147df9c77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B5F44ECE058C34E912D15124DB52A72" ma:contentTypeVersion="13" ma:contentTypeDescription="Vytvoří nový dokument" ma:contentTypeScope="" ma:versionID="45c8779ed5321d17c4671c5b2ae5bfaa">
  <xsd:schema xmlns:xsd="http://www.w3.org/2001/XMLSchema" xmlns:xs="http://www.w3.org/2001/XMLSchema" xmlns:p="http://schemas.microsoft.com/office/2006/metadata/properties" xmlns:ns2="322270df-8b5b-4ec2-b099-61147df9c77a" xmlns:ns3="f8d8c4d7-45ba-4d00-93d0-69a09126baf1" targetNamespace="http://schemas.microsoft.com/office/2006/metadata/properties" ma:root="true" ma:fieldsID="dd98c84b64a28add7de1b5d33f475578" ns2:_="" ns3:_="">
    <xsd:import namespace="322270df-8b5b-4ec2-b099-61147df9c77a"/>
    <xsd:import namespace="f8d8c4d7-45ba-4d00-93d0-69a09126ba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2270df-8b5b-4ec2-b099-61147df9c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b9633174-c9ad-4794-b226-b9d3860ac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d8c4d7-45ba-4d00-93d0-69a09126baf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e4e2b43-a9eb-4839-9117-f0588e89188a}" ma:internalName="TaxCatchAll" ma:showField="CatchAllData" ma:web="f8d8c4d7-45ba-4d00-93d0-69a09126ba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2109D1-82F8-47F1-B049-10AFD73CFAE2}">
  <ds:schemaRefs>
    <ds:schemaRef ds:uri="322270df-8b5b-4ec2-b099-61147df9c77a"/>
    <ds:schemaRef ds:uri="f8d8c4d7-45ba-4d00-93d0-69a09126baf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0A24E4-78F3-4EA0-977A-E092C258C277}">
  <ds:schemaRefs>
    <ds:schemaRef ds:uri="322270df-8b5b-4ec2-b099-61147df9c77a"/>
    <ds:schemaRef ds:uri="f8d8c4d7-45ba-4d00-93d0-69a09126ba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50</TotalTime>
  <Words>1421</Words>
  <Application>Microsoft Office PowerPoint</Application>
  <PresentationFormat>Širokoúhlá obrazovka</PresentationFormat>
  <Paragraphs>172</Paragraphs>
  <Slides>40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40</vt:i4>
      </vt:variant>
    </vt:vector>
  </HeadingPairs>
  <TitlesOfParts>
    <vt:vector size="49" baseType="lpstr">
      <vt:lpstr>Arial</vt:lpstr>
      <vt:lpstr>Calibri</vt:lpstr>
      <vt:lpstr>Gilroy Bold</vt:lpstr>
      <vt:lpstr>Gilroy Medium</vt:lpstr>
      <vt:lpstr>Poppins</vt:lpstr>
      <vt:lpstr>Proxima Nova Rg</vt:lpstr>
      <vt:lpstr>Wingdings</vt:lpstr>
      <vt:lpstr>CBA PPT 16:9 B&amp;W</vt:lpstr>
      <vt:lpstr>CBA PPT 16:9 G&amp;W</vt:lpstr>
      <vt:lpstr>Ceny nemovitostí v roce 2025</vt:lpstr>
      <vt:lpstr>Ceny nemovitostí v roce 2025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Možná, Radana (ČBA)</cp:lastModifiedBy>
  <cp:revision>2</cp:revision>
  <cp:lastPrinted>2025-02-20T17:29:30Z</cp:lastPrinted>
  <dcterms:created xsi:type="dcterms:W3CDTF">2021-11-05T08:44:25Z</dcterms:created>
  <dcterms:modified xsi:type="dcterms:W3CDTF">2026-02-25T07:33:56Z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0x010100DB5F44ECE058C34E912D15124DB52A72</vt:lpwstr>
  </property>
  <property fmtid="{D5CDD505-2E9C-101B-9397-08002B2CF9AE}" pid="3" name="Order">
    <vt:lpwstr>10812200.0000000</vt:lpwstr>
  </property>
  <property fmtid="{D5CDD505-2E9C-101B-9397-08002B2CF9AE}" pid="4" name="MediaServiceImageTags">
    <vt:lpwstr/>
  </property>
</Properties>
</file>