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393" r:id="rId5"/>
    <p:sldId id="439" r:id="rId6"/>
    <p:sldId id="429" r:id="rId7"/>
    <p:sldId id="401" r:id="rId8"/>
    <p:sldId id="430" r:id="rId9"/>
    <p:sldId id="412" r:id="rId10"/>
    <p:sldId id="415" r:id="rId11"/>
    <p:sldId id="440" r:id="rId12"/>
    <p:sldId id="435" r:id="rId13"/>
    <p:sldId id="416" r:id="rId14"/>
    <p:sldId id="434" r:id="rId15"/>
    <p:sldId id="417" r:id="rId16"/>
    <p:sldId id="433" r:id="rId17"/>
    <p:sldId id="418" r:id="rId18"/>
    <p:sldId id="407" r:id="rId19"/>
    <p:sldId id="419" r:id="rId20"/>
    <p:sldId id="408" r:id="rId21"/>
    <p:sldId id="438" r:id="rId22"/>
    <p:sldId id="437" r:id="rId23"/>
    <p:sldId id="431" r:id="rId24"/>
    <p:sldId id="432" r:id="rId25"/>
    <p:sldId id="410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88" userDrawn="1">
          <p15:clr>
            <a:srgbClr val="A4A3A4"/>
          </p15:clr>
        </p15:guide>
        <p15:guide id="2" pos="3273" userDrawn="1">
          <p15:clr>
            <a:srgbClr val="A4A3A4"/>
          </p15:clr>
        </p15:guide>
        <p15:guide id="3" orient="horz" pos="3181" userDrawn="1">
          <p15:clr>
            <a:srgbClr val="A4A3A4"/>
          </p15:clr>
        </p15:guide>
        <p15:guide id="4" pos="1958" userDrawn="1">
          <p15:clr>
            <a:srgbClr val="A4A3A4"/>
          </p15:clr>
        </p15:guide>
        <p15:guide id="5" userDrawn="1">
          <p15:clr>
            <a:srgbClr val="A4A3A4"/>
          </p15:clr>
        </p15:guide>
        <p15:guide id="6" orient="horz" pos="2228" userDrawn="1">
          <p15:clr>
            <a:srgbClr val="A4A3A4"/>
          </p15:clr>
        </p15:guide>
        <p15:guide id="7" orient="horz" pos="14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75C483C-F463-5579-2AA5-32E512A52917}" name="Marketa Dvorackova" initials="MD" userId="ce8ff92b56f8c3d8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F0F0F0"/>
    <a:srgbClr val="E79419"/>
    <a:srgbClr val="1F576B"/>
    <a:srgbClr val="ECE8E4"/>
    <a:srgbClr val="DFDBD4"/>
    <a:srgbClr val="AFB1B2"/>
    <a:srgbClr val="606467"/>
    <a:srgbClr val="B98EFF"/>
    <a:srgbClr val="FAF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78143" autoAdjust="0"/>
  </p:normalViewPr>
  <p:slideViewPr>
    <p:cSldViewPr snapToGrid="0">
      <p:cViewPr varScale="1">
        <p:scale>
          <a:sx n="88" d="100"/>
          <a:sy n="88" d="100"/>
        </p:scale>
        <p:origin x="612" y="90"/>
      </p:cViewPr>
      <p:guideLst>
        <p:guide orient="horz" pos="1888"/>
        <p:guide pos="3273"/>
        <p:guide orient="horz" pos="3181"/>
        <p:guide pos="1958"/>
        <p:guide/>
        <p:guide orient="horz" pos="2228"/>
        <p:guide orient="horz" pos="14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F125F4CA-4F90-49BE-8120-5405ADA3B3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19C7697-4B99-4296-8501-298E0C9D56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E98D0-8791-4AE9-B692-A38A764BA783}" type="datetimeFigureOut">
              <a:rPr lang="cs-CZ" smtClean="0"/>
              <a:t>20.08.2025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9ED4061-3537-4C5C-9178-4CDA856A7E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C87ED2A-7083-408C-BA92-4B87F2C128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E66C4-CBB9-47DA-8485-4BFD8AAE7D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48896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9T11:42:43.13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16E2D-EB57-4CCA-BDDB-BB68906C4234}" type="datetimeFigureOut">
              <a:rPr lang="cs-CZ" smtClean="0"/>
              <a:t>20.08.2025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406D6-4A6A-49DA-A8F7-80B8C14ABC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94853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JS</a:t>
            </a:r>
          </a:p>
        </p:txBody>
      </p:sp>
    </p:spTree>
    <p:extLst>
      <p:ext uri="{BB962C8B-B14F-4D97-AF65-F5344CB8AC3E}">
        <p14:creationId xmlns:p14="http://schemas.microsoft.com/office/powerpoint/2010/main" val="2558251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5763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8222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3299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7FA1B-83FF-A3D8-D6B4-B2E4DAEE8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D2AAF1-A012-0F28-70EE-554F92CDF4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EC32C4-CB69-B017-8B07-F2E30EC2B5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PD</a:t>
            </a:r>
          </a:p>
        </p:txBody>
      </p:sp>
    </p:spTree>
    <p:extLst>
      <p:ext uri="{BB962C8B-B14F-4D97-AF65-F5344CB8AC3E}">
        <p14:creationId xmlns:p14="http://schemas.microsoft.com/office/powerpoint/2010/main" val="3326899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2823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6897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16792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27624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A334D-1769-F4FF-0FD0-AD56798AF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1B8859-5C0F-C98E-1AAB-1252422569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DC7087-8385-50CC-F281-A77066752A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7496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0499D-39B3-FFCB-CEAF-C54EA5A4D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3C0E3B-7445-C439-A3CD-1259540295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DAEDB0-74B5-C8C6-B874-E1F9B1F61F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5965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92847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95917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83120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Do kalendáře … </a:t>
            </a:r>
          </a:p>
        </p:txBody>
      </p:sp>
    </p:spTree>
    <p:extLst>
      <p:ext uri="{BB962C8B-B14F-4D97-AF65-F5344CB8AC3E}">
        <p14:creationId xmlns:p14="http://schemas.microsoft.com/office/powerpoint/2010/main" val="2995323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4595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5293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646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8460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7840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CE073-E596-AC7B-6BF2-7BF0C31E9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F6A3BC-2EEA-FE42-5326-842A32A4F5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FB06AC-9858-2F3D-0CAF-73068A9440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3955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6306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 &quot;2 čáry&quot;  + nazev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bílé překrytí">
            <a:extLst>
              <a:ext uri="{FF2B5EF4-FFF2-40B4-BE49-F238E27FC236}">
                <a16:creationId xmlns:a16="http://schemas.microsoft.com/office/drawing/2014/main" id="{A61C9E90-0F66-4FDB-ABAC-090B346615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FA0FFE07-3664-4A99-9762-420EE73DF38A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EEFE5DD7-B50D-4410-86DD-291B2CEB6791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7BE201DF-1F93-45D8-B770-20493C009F23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pic>
        <p:nvPicPr>
          <p:cNvPr id="6" name="Grafický objekt 5" hidden="1">
            <a:extLst>
              <a:ext uri="{FF2B5EF4-FFF2-40B4-BE49-F238E27FC236}">
                <a16:creationId xmlns:a16="http://schemas.microsoft.com/office/drawing/2014/main" id="{76AE7DB7-E729-4245-A465-31A25E1C1D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144" y="342438"/>
            <a:ext cx="11527712" cy="6173124"/>
          </a:xfrm>
          <a:prstGeom prst="rect">
            <a:avLst/>
          </a:prstGeom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B9F5A5DC-6C48-4FB4-9B42-B2AE669C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4437184"/>
            <a:ext cx="9073008" cy="1859440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defRPr lang="cs-CZ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cs-CZ"/>
              <a:t>Kliknutím lze upravit styl.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C35B3E87-FA47-4136-AB1B-7CA3834A43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763" y="709450"/>
            <a:ext cx="2566270" cy="90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586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Úvodní snímek &quot;2 čáry&quot;  + nazev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bílé překrytí">
            <a:extLst>
              <a:ext uri="{FF2B5EF4-FFF2-40B4-BE49-F238E27FC236}">
                <a16:creationId xmlns:a16="http://schemas.microsoft.com/office/drawing/2014/main" id="{A61C9E90-0F66-4FDB-ABAC-090B346615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FA0FFE07-3664-4A99-9762-420EE73DF38A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EEFE5DD7-B50D-4410-86DD-291B2CEB6791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7BE201DF-1F93-45D8-B770-20493C009F23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pic>
        <p:nvPicPr>
          <p:cNvPr id="6" name="Grafický objekt 5" hidden="1">
            <a:extLst>
              <a:ext uri="{FF2B5EF4-FFF2-40B4-BE49-F238E27FC236}">
                <a16:creationId xmlns:a16="http://schemas.microsoft.com/office/drawing/2014/main" id="{76AE7DB7-E729-4245-A465-31A25E1C1D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144" y="342438"/>
            <a:ext cx="11527712" cy="6173124"/>
          </a:xfrm>
          <a:prstGeom prst="rect">
            <a:avLst/>
          </a:prstGeom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B9F5A5DC-6C48-4FB4-9B42-B2AE669C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4437184"/>
            <a:ext cx="9073008" cy="1859440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defRPr lang="cs-CZ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cs-CZ"/>
              <a:t>Kliknutím lze upravit styl.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78DDFB05-B3BC-4551-8F47-69B1C394C0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763" y="709450"/>
            <a:ext cx="2566270" cy="90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82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orient="horz" pos="152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BE4F3F63-67C6-433B-8DBD-2DA7D70FC5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datum 1" hidden="1">
            <a:extLst>
              <a:ext uri="{FF2B5EF4-FFF2-40B4-BE49-F238E27FC236}">
                <a16:creationId xmlns:a16="http://schemas.microsoft.com/office/drawing/2014/main" id="{AC4DED3D-8667-47BB-BFFD-032E010E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48328" y="6381750"/>
            <a:ext cx="2649537" cy="379950"/>
          </a:xfrm>
          <a:prstGeom prst="rect">
            <a:avLst/>
          </a:prstGeom>
        </p:spPr>
        <p:txBody>
          <a:bodyPr/>
          <a:lstStyle/>
          <a:p>
            <a:fld id="{B56CF1AF-B49F-403B-9406-AA1E1F85DD42}" type="datetime1">
              <a:rPr lang="cs-CZ" smtClean="0"/>
              <a:t>20.08.2025</a:t>
            </a:fld>
            <a:endParaRPr lang="cs-CZ"/>
          </a:p>
        </p:txBody>
      </p:sp>
      <p:sp>
        <p:nvSpPr>
          <p:cNvPr id="3" name="Zástupný symbol pro zápatí 2" hidden="1">
            <a:extLst>
              <a:ext uri="{FF2B5EF4-FFF2-40B4-BE49-F238E27FC236}">
                <a16:creationId xmlns:a16="http://schemas.microsoft.com/office/drawing/2014/main" id="{9A149DD1-F996-4282-A745-C07776BE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672" y="6381750"/>
            <a:ext cx="5221288" cy="37995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F3ECB128-E1CE-4CB7-86A2-7A0BEF2E542C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90E0C6AB-5EF0-4378-B5B2-22F4B44AEDE5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E008A0F1-F2B2-4420-93A5-C6C11A545984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13" name="Nadpis 8">
            <a:extLst>
              <a:ext uri="{FF2B5EF4-FFF2-40B4-BE49-F238E27FC236}">
                <a16:creationId xmlns:a16="http://schemas.microsoft.com/office/drawing/2014/main" id="{4DABC736-6B7F-498C-B9EC-4C5EE192B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1" y="584672"/>
            <a:ext cx="3485031" cy="900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4" name="Zástupný text 33">
            <a:extLst>
              <a:ext uri="{FF2B5EF4-FFF2-40B4-BE49-F238E27FC236}">
                <a16:creationId xmlns:a16="http://schemas.microsoft.com/office/drawing/2014/main" id="{B23827EC-D953-478C-9D37-DC056DF25E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4671" y="1700808"/>
            <a:ext cx="11004042" cy="30963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i="0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8" name="Grafický objekt 17">
            <a:extLst>
              <a:ext uri="{FF2B5EF4-FFF2-40B4-BE49-F238E27FC236}">
                <a16:creationId xmlns:a16="http://schemas.microsoft.com/office/drawing/2014/main" id="{49B0EF7D-A9E2-4ED5-A67E-EB705BA4E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857200"/>
            <a:ext cx="153514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778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BE4F3F63-67C6-433B-8DBD-2DA7D70FC5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datum 1" hidden="1">
            <a:extLst>
              <a:ext uri="{FF2B5EF4-FFF2-40B4-BE49-F238E27FC236}">
                <a16:creationId xmlns:a16="http://schemas.microsoft.com/office/drawing/2014/main" id="{AC4DED3D-8667-47BB-BFFD-032E010E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48328" y="6381750"/>
            <a:ext cx="2649537" cy="379950"/>
          </a:xfrm>
          <a:prstGeom prst="rect">
            <a:avLst/>
          </a:prstGeom>
        </p:spPr>
        <p:txBody>
          <a:bodyPr/>
          <a:lstStyle/>
          <a:p>
            <a:fld id="{B56CF1AF-B49F-403B-9406-AA1E1F85DD42}" type="datetime1">
              <a:rPr lang="cs-CZ" smtClean="0"/>
              <a:t>20.08.2025</a:t>
            </a:fld>
            <a:endParaRPr lang="cs-CZ"/>
          </a:p>
        </p:txBody>
      </p:sp>
      <p:sp>
        <p:nvSpPr>
          <p:cNvPr id="3" name="Zástupný symbol pro zápatí 2" hidden="1">
            <a:extLst>
              <a:ext uri="{FF2B5EF4-FFF2-40B4-BE49-F238E27FC236}">
                <a16:creationId xmlns:a16="http://schemas.microsoft.com/office/drawing/2014/main" id="{9A149DD1-F996-4282-A745-C07776BE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672" y="6381750"/>
            <a:ext cx="5221288" cy="37995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F3ECB128-E1CE-4CB7-86A2-7A0BEF2E542C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90E0C6AB-5EF0-4378-B5B2-22F4B44AEDE5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F576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E008A0F1-F2B2-4420-93A5-C6C11A545984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F576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13" name="Nadpis 8">
            <a:extLst>
              <a:ext uri="{FF2B5EF4-FFF2-40B4-BE49-F238E27FC236}">
                <a16:creationId xmlns:a16="http://schemas.microsoft.com/office/drawing/2014/main" id="{4DABC736-6B7F-498C-B9EC-4C5EE192B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1" y="584672"/>
            <a:ext cx="3485031" cy="900112"/>
          </a:xfrm>
        </p:spPr>
        <p:txBody>
          <a:bodyPr/>
          <a:lstStyle>
            <a:lvl1pPr>
              <a:defRPr>
                <a:solidFill>
                  <a:srgbClr val="1F576B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4" name="Zástupný text 33">
            <a:extLst>
              <a:ext uri="{FF2B5EF4-FFF2-40B4-BE49-F238E27FC236}">
                <a16:creationId xmlns:a16="http://schemas.microsoft.com/office/drawing/2014/main" id="{B23827EC-D953-478C-9D37-DC056DF25E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4671" y="1700808"/>
            <a:ext cx="11004042" cy="30963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i="0" baseline="0">
                <a:solidFill>
                  <a:srgbClr val="1F576B"/>
                </a:solidFill>
              </a:defRPr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8" name="Grafický objekt 17">
            <a:extLst>
              <a:ext uri="{FF2B5EF4-FFF2-40B4-BE49-F238E27FC236}">
                <a16:creationId xmlns:a16="http://schemas.microsoft.com/office/drawing/2014/main" id="{49B0EF7D-A9E2-4ED5-A67E-EB705BA4E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858504"/>
            <a:ext cx="153514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903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sekce s odrážkami vedle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318C9709-268C-465E-AF8F-85DEE26CFA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857200"/>
            <a:ext cx="1535142" cy="540000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E227EC2-DDFF-4285-8002-B585D977B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6447" y="2999881"/>
            <a:ext cx="5334169" cy="23733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cs-CZ" sz="1600" dirty="0"/>
            </a:lvl1pPr>
            <a:lvl2pPr>
              <a:defRPr lang="cs-CZ" sz="1600" b="0" spc="20" dirty="0"/>
            </a:lvl2pPr>
            <a:lvl3pPr>
              <a:defRPr lang="cs-CZ" sz="1600" b="0" spc="20" dirty="0"/>
            </a:lvl3pPr>
            <a:lvl4pPr>
              <a:defRPr lang="cs-CZ" sz="1600" b="0" spc="20" dirty="0"/>
            </a:lvl4pPr>
            <a:lvl5pPr>
              <a:defRPr lang="cs-CZ" sz="1600" b="0" spc="20" dirty="0"/>
            </a:lvl5pPr>
          </a:lstStyle>
          <a:p>
            <a:pPr lvl="0">
              <a:spcAft>
                <a:spcPts val="1200"/>
              </a:spcAft>
            </a:pPr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3BC60C-62D3-48FA-8EB4-FF3A52CD3D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671" y="2989090"/>
            <a:ext cx="5221287" cy="2375621"/>
          </a:xfrm>
          <a:prstGeom prst="rect">
            <a:avLst/>
          </a:prstGeom>
        </p:spPr>
        <p:txBody>
          <a:bodyPr/>
          <a:lstStyle>
            <a:lvl1pPr>
              <a:spcAft>
                <a:spcPts val="1200"/>
              </a:spcAft>
              <a:defRPr sz="1600" b="1" i="0" baseline="0">
                <a:solidFill>
                  <a:schemeClr val="tx1"/>
                </a:solidFill>
              </a:defRPr>
            </a:lvl1pPr>
            <a:lvl2pPr>
              <a:defRPr sz="1600" b="0" i="0" spc="20" baseline="0"/>
            </a:lvl2pPr>
            <a:lvl3pPr>
              <a:defRPr sz="1600" b="0" i="0" spc="20" baseline="0"/>
            </a:lvl3pPr>
            <a:lvl4pPr>
              <a:defRPr sz="1600" b="0" i="0" spc="20" baseline="0"/>
            </a:lvl4pPr>
            <a:lvl5pPr>
              <a:defRPr sz="1600" b="0" i="0" spc="20" baseline="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2" name="Zástupný text 2">
            <a:extLst>
              <a:ext uri="{FF2B5EF4-FFF2-40B4-BE49-F238E27FC236}">
                <a16:creationId xmlns:a16="http://schemas.microsoft.com/office/drawing/2014/main" id="{C522861B-E4DE-48EA-B978-6EE5FF6D721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14672" y="1620000"/>
            <a:ext cx="3485031" cy="9527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294C25EC-0FD8-4A9F-9B7A-5F2738FB6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1" y="583200"/>
            <a:ext cx="3485031" cy="90011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" name="Volný tvar: obrazec 1">
            <a:extLst>
              <a:ext uri="{FF2B5EF4-FFF2-40B4-BE49-F238E27FC236}">
                <a16:creationId xmlns:a16="http://schemas.microsoft.com/office/drawing/2014/main" id="{91345932-F701-A9AB-1615-8059F13439E9}"/>
              </a:ext>
            </a:extLst>
          </p:cNvPr>
          <p:cNvSpPr/>
          <p:nvPr userDrawn="1"/>
        </p:nvSpPr>
        <p:spPr>
          <a:xfrm>
            <a:off x="339234" y="458789"/>
            <a:ext cx="6817" cy="5939715"/>
          </a:xfrm>
          <a:custGeom>
            <a:avLst/>
            <a:gdLst>
              <a:gd name="connsiteX0" fmla="*/ -1633 w 6817"/>
              <a:gd name="connsiteY0" fmla="*/ -5760 h 5939715"/>
              <a:gd name="connsiteX1" fmla="*/ -1633 w 6817"/>
              <a:gd name="connsiteY1" fmla="*/ 5933956 h 593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17" h="5939715">
                <a:moveTo>
                  <a:pt x="-1633" y="-5760"/>
                </a:moveTo>
                <a:lnTo>
                  <a:pt x="-1633" y="5933956"/>
                </a:ln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64D33902-260F-C505-31E9-724B8C4D49E2}"/>
              </a:ext>
            </a:extLst>
          </p:cNvPr>
          <p:cNvSpPr/>
          <p:nvPr userDrawn="1"/>
        </p:nvSpPr>
        <p:spPr>
          <a:xfrm>
            <a:off x="11851948" y="458789"/>
            <a:ext cx="6817" cy="5939715"/>
          </a:xfrm>
          <a:custGeom>
            <a:avLst/>
            <a:gdLst>
              <a:gd name="connsiteX0" fmla="*/ -1633 w 6817"/>
              <a:gd name="connsiteY0" fmla="*/ -5760 h 5939715"/>
              <a:gd name="connsiteX1" fmla="*/ -1633 w 6817"/>
              <a:gd name="connsiteY1" fmla="*/ 5933956 h 593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17" h="5939715">
                <a:moveTo>
                  <a:pt x="-1633" y="-5760"/>
                </a:moveTo>
                <a:lnTo>
                  <a:pt x="-1633" y="5933956"/>
                </a:lnTo>
              </a:path>
            </a:pathLst>
          </a:custGeom>
          <a:noFill/>
          <a:ln w="15875" cap="flat">
            <a:solidFill>
              <a:srgbClr val="1F576B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3940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970D2B24-EA1C-457A-A41D-447F16431D1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5225" y="437111"/>
            <a:ext cx="11521550" cy="5983779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BED11FF-3D59-468A-AAC4-B3B455528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3" y="620688"/>
            <a:ext cx="3485031" cy="90011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cs-CZ"/>
              <a:t>Kliknutím lze</a:t>
            </a:r>
            <a:br>
              <a:rPr lang="cs-CZ"/>
            </a:br>
            <a:r>
              <a:rPr lang="cs-CZ"/>
              <a:t>upravit styl.</a:t>
            </a: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C708A7B0-EF81-4144-9FB1-461FEC3D7D18}"/>
              </a:ext>
            </a:extLst>
          </p:cNvPr>
          <p:cNvSpPr txBox="1">
            <a:spLocks/>
          </p:cNvSpPr>
          <p:nvPr userDrawn="1"/>
        </p:nvSpPr>
        <p:spPr>
          <a:xfrm>
            <a:off x="8976320" y="600137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/>
              <a:pPr/>
              <a:t>20.08.2025</a:t>
            </a:fld>
            <a:endParaRPr lang="cs-CZ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F7991F76-3081-4DFE-B972-E81C3251D5D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4671" y="5661248"/>
            <a:ext cx="2011281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2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8" r:id="rId2"/>
    <p:sldLayoutId id="2147483723" r:id="rId3"/>
    <p:sldLayoutId id="2147483724" r:id="rId4"/>
    <p:sldLayoutId id="2147483652" r:id="rId5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15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buFontTx/>
        <a:buNone/>
        <a:defRPr sz="1800" b="1" i="0" kern="1200" spc="3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288000" indent="-288000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2400" b="1" i="0" kern="1200" spc="6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114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b="1" i="0" kern="1200" spc="6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864000" indent="-288000" algn="l" defTabSz="914400" rtl="0" eaLnBrk="1" latinLnBrk="0" hangingPunct="1">
        <a:lnSpc>
          <a:spcPct val="114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b="1" i="0" kern="1200" spc="6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152000" indent="-288000" algn="l" defTabSz="914400" rtl="0" eaLnBrk="1" latinLnBrk="0" hangingPunct="1">
        <a:lnSpc>
          <a:spcPct val="114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b="1" i="0" kern="1200" spc="6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8F4900-4ABE-4452-8331-CB34384F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305175"/>
            <a:ext cx="11319048" cy="1859440"/>
          </a:xfrm>
        </p:spPr>
        <p:txBody>
          <a:bodyPr>
            <a:normAutofit/>
          </a:bodyPr>
          <a:lstStyle/>
          <a:p>
            <a:r>
              <a:rPr lang="cs-CZ" dirty="0"/>
              <a:t>MAKROEKONOMICKÁ PROGNÓZA ČBA</a:t>
            </a:r>
            <a:br>
              <a:rPr lang="cs-CZ" dirty="0"/>
            </a:br>
            <a:br>
              <a:rPr lang="cs-CZ" sz="2000" dirty="0"/>
            </a:br>
            <a:r>
              <a:rPr lang="cs-CZ" sz="1800" dirty="0"/>
              <a:t>aneb k vývoji českého hospodářství v letech 2024-2026 z pohledu bankovního sektoru</a:t>
            </a:r>
            <a:br>
              <a:rPr lang="cs-CZ" sz="3200" dirty="0"/>
            </a:br>
            <a:endParaRPr lang="cs-CZ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38A0016A-1B71-5734-26F8-EB5A99B07173}"/>
              </a:ext>
            </a:extLst>
          </p:cNvPr>
          <p:cNvSpPr txBox="1">
            <a:spLocks/>
          </p:cNvSpPr>
          <p:nvPr/>
        </p:nvSpPr>
        <p:spPr>
          <a:xfrm>
            <a:off x="10230172" y="5867747"/>
            <a:ext cx="1440160" cy="34734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cs-CZ" sz="3200" b="1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cs-CZ" sz="1600" dirty="0"/>
              <a:t>20 / 8 / 2025</a:t>
            </a:r>
          </a:p>
        </p:txBody>
      </p:sp>
    </p:spTree>
    <p:extLst>
      <p:ext uri="{BB962C8B-B14F-4D97-AF65-F5344CB8AC3E}">
        <p14:creationId xmlns:p14="http://schemas.microsoft.com/office/powerpoint/2010/main" val="2436994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20.08.2025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156BED7-94D1-EE89-A625-6A8A3D6FB748}"/>
              </a:ext>
            </a:extLst>
          </p:cNvPr>
          <p:cNvSpPr txBox="1"/>
          <p:nvPr/>
        </p:nvSpPr>
        <p:spPr>
          <a:xfrm>
            <a:off x="525250" y="603297"/>
            <a:ext cx="547504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b="1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Zhoršení registrované nezaměstnanosti odráží jak strukturální, tak pravděpodobně již i cyklický vývoj</a:t>
            </a:r>
          </a:p>
        </p:txBody>
      </p:sp>
      <p:sp>
        <p:nvSpPr>
          <p:cNvPr id="9" name="TextovéPole 2">
            <a:extLst>
              <a:ext uri="{FF2B5EF4-FFF2-40B4-BE49-F238E27FC236}">
                <a16:creationId xmlns:a16="http://schemas.microsoft.com/office/drawing/2014/main" id="{AFE3BAF0-6FE8-5325-2EA9-910A9EB0C74A}"/>
              </a:ext>
            </a:extLst>
          </p:cNvPr>
          <p:cNvSpPr txBox="1"/>
          <p:nvPr/>
        </p:nvSpPr>
        <p:spPr>
          <a:xfrm>
            <a:off x="5925866" y="603297"/>
            <a:ext cx="600386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b="1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Mírnější růst nominálních mezd okolo 6 % a 5 % letos a v příštím roce se odrazí i do pomalejšího tempa reálných mezd </a:t>
            </a:r>
          </a:p>
        </p:txBody>
      </p:sp>
      <p:sp>
        <p:nvSpPr>
          <p:cNvPr id="12" name="Zástupný symbol pro datum 4">
            <a:extLst>
              <a:ext uri="{FF2B5EF4-FFF2-40B4-BE49-F238E27FC236}">
                <a16:creationId xmlns:a16="http://schemas.microsoft.com/office/drawing/2014/main" id="{F9CEAA27-0BBB-64C1-07B6-4EEC2FF08675}"/>
              </a:ext>
            </a:extLst>
          </p:cNvPr>
          <p:cNvSpPr txBox="1">
            <a:spLocks/>
          </p:cNvSpPr>
          <p:nvPr/>
        </p:nvSpPr>
        <p:spPr>
          <a:xfrm>
            <a:off x="6554086" y="6144012"/>
            <a:ext cx="5015917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MPSV, ČSÚ, ČBA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53287A-28AC-45EB-1717-0717757FD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61" y="2036798"/>
            <a:ext cx="5561336" cy="3667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BFF414-1C1C-FAD1-1387-9D0070559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341" y="2057778"/>
            <a:ext cx="5591958" cy="364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01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82" y="562066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INFLACE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12E2C37E-6422-3A86-034D-2C6D98D72E22}"/>
              </a:ext>
            </a:extLst>
          </p:cNvPr>
          <p:cNvSpPr txBox="1">
            <a:spLocks/>
          </p:cNvSpPr>
          <p:nvPr/>
        </p:nvSpPr>
        <p:spPr>
          <a:xfrm>
            <a:off x="615914" y="1180571"/>
            <a:ext cx="11149366" cy="162085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cs-CZ" sz="2300" dirty="0">
                <a:latin typeface="Poppins" panose="00000500000000000000" pitchFamily="2" charset="-18"/>
                <a:cs typeface="Poppins" panose="00000500000000000000" pitchFamily="2" charset="-18"/>
              </a:rPr>
              <a:t>- letos silnější růst spotřebitelských cen kvůli cenám potravin a  poptávkové inflaci</a:t>
            </a:r>
          </a:p>
          <a:p>
            <a:pPr>
              <a:lnSpc>
                <a:spcPct val="170000"/>
              </a:lnSpc>
            </a:pPr>
            <a:r>
              <a:rPr lang="cs-CZ" sz="2300" dirty="0">
                <a:latin typeface="Poppins" panose="00000500000000000000" pitchFamily="2" charset="-18"/>
                <a:cs typeface="Poppins" panose="00000500000000000000" pitchFamily="2" charset="-18"/>
              </a:rPr>
              <a:t>- přiblížení inflačnímu cíli v roce 2026 s mírně vyšší jádrovkou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A98A6BF-E3B4-4335-ED80-EE4C7D6E11A8}"/>
              </a:ext>
            </a:extLst>
          </p:cNvPr>
          <p:cNvGrpSpPr/>
          <p:nvPr/>
        </p:nvGrpSpPr>
        <p:grpSpPr>
          <a:xfrm>
            <a:off x="3112184" y="3361316"/>
            <a:ext cx="6019820" cy="2751182"/>
            <a:chOff x="4971464" y="2233556"/>
            <a:chExt cx="6019820" cy="275118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5EC615-A0A9-F100-8D32-B46CB4F6927B}"/>
                </a:ext>
              </a:extLst>
            </p:cNvPr>
            <p:cNvGrpSpPr/>
            <p:nvPr/>
          </p:nvGrpSpPr>
          <p:grpSpPr>
            <a:xfrm>
              <a:off x="4971464" y="2233556"/>
              <a:ext cx="6019820" cy="2751182"/>
              <a:chOff x="4971464" y="2233556"/>
              <a:chExt cx="6019820" cy="2751182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CED41473-C64E-13AD-A800-CCDE25E2CBEA}"/>
                  </a:ext>
                </a:extLst>
              </p:cNvPr>
              <p:cNvGrpSpPr/>
              <p:nvPr/>
            </p:nvGrpSpPr>
            <p:grpSpPr>
              <a:xfrm>
                <a:off x="5012459" y="2233556"/>
                <a:ext cx="5978825" cy="2751182"/>
                <a:chOff x="5012459" y="2233556"/>
                <a:chExt cx="5978825" cy="2751182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4FC08526-9E3C-9108-E4FF-BB14AC3F6116}"/>
                    </a:ext>
                  </a:extLst>
                </p:cNvPr>
                <p:cNvGrpSpPr/>
                <p:nvPr/>
              </p:nvGrpSpPr>
              <p:grpSpPr>
                <a:xfrm>
                  <a:off x="5012459" y="2233556"/>
                  <a:ext cx="5975485" cy="2751182"/>
                  <a:chOff x="5012459" y="2233556"/>
                  <a:chExt cx="5975485" cy="2751182"/>
                </a:xfrm>
              </p:grpSpPr>
              <p:grpSp>
                <p:nvGrpSpPr>
                  <p:cNvPr id="3" name="Group 2">
                    <a:extLst>
                      <a:ext uri="{FF2B5EF4-FFF2-40B4-BE49-F238E27FC236}">
                        <a16:creationId xmlns:a16="http://schemas.microsoft.com/office/drawing/2014/main" id="{2671AFA4-3630-CF1D-07B9-056232660645}"/>
                      </a:ext>
                    </a:extLst>
                  </p:cNvPr>
                  <p:cNvGrpSpPr/>
                  <p:nvPr/>
                </p:nvGrpSpPr>
                <p:grpSpPr>
                  <a:xfrm>
                    <a:off x="5012459" y="2233556"/>
                    <a:ext cx="5975485" cy="2751182"/>
                    <a:chOff x="5012459" y="2233556"/>
                    <a:chExt cx="5975485" cy="2751182"/>
                  </a:xfrm>
                </p:grpSpPr>
                <p:pic>
                  <p:nvPicPr>
                    <p:cNvPr id="9" name="Obrázek 8">
                      <a:extLst>
                        <a:ext uri="{FF2B5EF4-FFF2-40B4-BE49-F238E27FC236}">
                          <a16:creationId xmlns:a16="http://schemas.microsoft.com/office/drawing/2014/main" id="{9370C15B-6A32-4B6E-464D-A052B418D06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rcRect t="6276" b="6836"/>
                    <a:stretch/>
                  </p:blipFill>
                  <p:spPr>
                    <a:xfrm>
                      <a:off x="5012459" y="2233556"/>
                      <a:ext cx="5975485" cy="2751182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0" name="Nadpis 3">
                      <a:extLst>
                        <a:ext uri="{FF2B5EF4-FFF2-40B4-BE49-F238E27FC236}">
                          <a16:creationId xmlns:a16="http://schemas.microsoft.com/office/drawing/2014/main" id="{18296647-337F-2953-2C33-2FC8C7A2F81A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5505790" y="2453693"/>
                      <a:ext cx="1902246" cy="381600"/>
                    </a:xfrm>
                    <a:prstGeom prst="rect">
                      <a:avLst/>
                    </a:prstGeom>
                  </p:spPr>
                  <p:txBody>
                    <a:bodyPr vert="horz" lIns="0" tIns="0" rIns="0" bIns="0" rtlCol="0" anchor="b" anchorCtr="0">
                      <a:noAutofit/>
                    </a:bodyPr>
                    <a:lstStyle>
                      <a:lvl1pPr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3200" b="1" kern="1200" spc="15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j-ea"/>
                          <a:cs typeface="+mj-cs"/>
                        </a:defRPr>
                      </a:lvl1pPr>
                    </a:lstStyle>
                    <a:p>
                      <a:pPr>
                        <a:lnSpc>
                          <a:spcPct val="170000"/>
                        </a:lnSpc>
                      </a:pPr>
                      <a:r>
                        <a:rPr lang="cs-CZ" sz="2300" dirty="0"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INFLACE</a:t>
                      </a:r>
                    </a:p>
                  </p:txBody>
                </p:sp>
              </p:grpSp>
              <p:sp>
                <p:nvSpPr>
                  <p:cNvPr id="12" name="Nadpis 3">
                    <a:extLst>
                      <a:ext uri="{FF2B5EF4-FFF2-40B4-BE49-F238E27FC236}">
                        <a16:creationId xmlns:a16="http://schemas.microsoft.com/office/drawing/2014/main" id="{E9A011ED-92B0-AE13-C3E5-1AD857F72827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062134" y="3670193"/>
                    <a:ext cx="2991082" cy="1262236"/>
                  </a:xfrm>
                  <a:prstGeom prst="rect">
                    <a:avLst/>
                  </a:prstGeom>
                </p:spPr>
                <p:txBody>
                  <a:bodyPr vert="horz" lIns="0" tIns="0" rIns="0" bIns="0" rtlCol="0" anchor="b" anchorCtr="0">
                    <a:noAutofit/>
                  </a:bodyPr>
                  <a:lstStyle>
                    <a:lvl1pPr algn="l" defTabSz="914400" rtl="0" eaLnBrk="1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  <a:defRPr sz="3200" b="1" kern="1200" spc="15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j-ea"/>
                        <a:cs typeface="+mj-cs"/>
                      </a:defRPr>
                    </a:lvl1pPr>
                  </a:lstStyle>
                  <a:p>
                    <a:pPr algn="ctr">
                      <a:lnSpc>
                        <a:spcPct val="170000"/>
                      </a:lnSpc>
                    </a:pPr>
                    <a:r>
                      <a:rPr lang="cs-CZ" sz="7200" dirty="0">
                        <a:latin typeface="Poppins" panose="00000500000000000000" pitchFamily="2" charset="-18"/>
                        <a:cs typeface="Poppins" panose="00000500000000000000" pitchFamily="2" charset="-18"/>
                      </a:rPr>
                      <a:t>2,5 %</a:t>
                    </a:r>
                  </a:p>
                </p:txBody>
              </p:sp>
            </p:grpSp>
            <p:sp>
              <p:nvSpPr>
                <p:cNvPr id="13" name="Nadpis 3">
                  <a:extLst>
                    <a:ext uri="{FF2B5EF4-FFF2-40B4-BE49-F238E27FC236}">
                      <a16:creationId xmlns:a16="http://schemas.microsoft.com/office/drawing/2014/main" id="{F029A901-2EFC-315F-8CDE-E6223E49212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000202" y="3670193"/>
                  <a:ext cx="2991082" cy="1262236"/>
                </a:xfrm>
                <a:prstGeom prst="rect">
                  <a:avLst/>
                </a:prstGeom>
              </p:spPr>
              <p:txBody>
                <a:bodyPr vert="horz" lIns="0" tIns="0" rIns="0" bIns="0" rtlCol="0" anchor="b" anchorCtr="0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1" kern="1200" spc="15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j-ea"/>
                      <a:cs typeface="+mj-cs"/>
                    </a:defRPr>
                  </a:lvl1pPr>
                </a:lstStyle>
                <a:p>
                  <a:pPr algn="ctr">
                    <a:lnSpc>
                      <a:spcPct val="170000"/>
                    </a:lnSpc>
                  </a:pPr>
                  <a:r>
                    <a:rPr lang="cs-CZ" sz="7200" dirty="0">
                      <a:latin typeface="Poppins" panose="00000500000000000000" pitchFamily="2" charset="-18"/>
                      <a:cs typeface="Poppins" panose="00000500000000000000" pitchFamily="2" charset="-18"/>
                    </a:rPr>
                    <a:t>2,2 %</a:t>
                  </a:r>
                </a:p>
              </p:txBody>
            </p:sp>
          </p:grpSp>
          <p:sp>
            <p:nvSpPr>
              <p:cNvPr id="14" name="Nadpis 3">
                <a:extLst>
                  <a:ext uri="{FF2B5EF4-FFF2-40B4-BE49-F238E27FC236}">
                    <a16:creationId xmlns:a16="http://schemas.microsoft.com/office/drawing/2014/main" id="{AB2B12F1-1470-62FB-EB90-05A5B49FE8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71464" y="3138402"/>
                <a:ext cx="2970899" cy="381600"/>
              </a:xfrm>
              <a:prstGeom prst="rect">
                <a:avLst/>
              </a:prstGeom>
            </p:spPr>
            <p:txBody>
              <a:bodyPr vert="horz" lIns="0" tIns="0" rIns="0" bIns="0" rtlCol="0" anchor="b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 spc="150" baseline="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70000"/>
                  </a:lnSpc>
                </a:pPr>
                <a:r>
                  <a:rPr lang="cs-CZ" sz="1200" dirty="0">
                    <a:latin typeface="Poppins" panose="00000500000000000000" pitchFamily="2" charset="-18"/>
                    <a:cs typeface="Poppins" panose="00000500000000000000" pitchFamily="2" charset="-18"/>
                  </a:rPr>
                  <a:t>VÝHLED NA ROK 2025</a:t>
                </a:r>
              </a:p>
            </p:txBody>
          </p:sp>
        </p:grpSp>
        <p:sp>
          <p:nvSpPr>
            <p:cNvPr id="15" name="Nadpis 3">
              <a:extLst>
                <a:ext uri="{FF2B5EF4-FFF2-40B4-BE49-F238E27FC236}">
                  <a16:creationId xmlns:a16="http://schemas.microsoft.com/office/drawing/2014/main" id="{CDF81D37-911A-5914-D3A0-59D4D58E1BDC}"/>
                </a:ext>
              </a:extLst>
            </p:cNvPr>
            <p:cNvSpPr txBox="1">
              <a:spLocks/>
            </p:cNvSpPr>
            <p:nvPr/>
          </p:nvSpPr>
          <p:spPr>
            <a:xfrm>
              <a:off x="7942363" y="3164557"/>
              <a:ext cx="2991081" cy="381600"/>
            </a:xfrm>
            <a:prstGeom prst="rect">
              <a:avLst/>
            </a:prstGeom>
          </p:spPr>
          <p:txBody>
            <a:bodyPr vert="horz" lIns="0" tIns="0" rIns="0" bIns="0" rtlCol="0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 spc="150" baseline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70000"/>
                </a:lnSpc>
              </a:pPr>
              <a:r>
                <a:rPr lang="cs-CZ" sz="1200" dirty="0">
                  <a:latin typeface="Poppins" panose="00000500000000000000" pitchFamily="2" charset="-18"/>
                  <a:cs typeface="Poppins" panose="00000500000000000000" pitchFamily="2" charset="-18"/>
                </a:rPr>
                <a:t>VÝHLED NA ROK 2026</a:t>
              </a:r>
            </a:p>
          </p:txBody>
        </p:sp>
      </p:grp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454C9C6E-7EA2-BBAF-D6E5-EEFA5FA4C709}"/>
              </a:ext>
            </a:extLst>
          </p:cNvPr>
          <p:cNvCxnSpPr>
            <a:cxnSpLocks/>
          </p:cNvCxnSpPr>
          <p:nvPr/>
        </p:nvCxnSpPr>
        <p:spPr>
          <a:xfrm>
            <a:off x="6096000" y="4292317"/>
            <a:ext cx="0" cy="173614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191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61" y="316854"/>
            <a:ext cx="5400000" cy="115737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b="1" spc="0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Letošní míre vyšší růst spotřebitelských cen kvůli vyšším cenám potravin, ale i silnějšímu tempu jádrové inflace</a:t>
            </a:r>
          </a:p>
        </p:txBody>
      </p:sp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20.08.2025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60123DA1-4076-EFFC-95A4-3DFBBDF2DD9A}"/>
              </a:ext>
            </a:extLst>
          </p:cNvPr>
          <p:cNvSpPr txBox="1">
            <a:spLocks/>
          </p:cNvSpPr>
          <p:nvPr/>
        </p:nvSpPr>
        <p:spPr>
          <a:xfrm>
            <a:off x="7522099" y="6141061"/>
            <a:ext cx="4056133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ČSÚ, ČNB, ČBA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D23F68A-DD6E-4CCA-FAD7-A967408147E2}"/>
                  </a:ext>
                </a:extLst>
              </p14:cNvPr>
              <p14:cNvContentPartPr/>
              <p14:nvPr/>
            </p14:nvContentPartPr>
            <p14:xfrm>
              <a:off x="7978201" y="4370661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D23F68A-DD6E-4CCA-FAD7-A967408147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72081" y="4364541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8" name="Nadpis 3">
            <a:extLst>
              <a:ext uri="{FF2B5EF4-FFF2-40B4-BE49-F238E27FC236}">
                <a16:creationId xmlns:a16="http://schemas.microsoft.com/office/drawing/2014/main" id="{5E04FF15-7984-63FD-8FDF-B24FD1491A66}"/>
              </a:ext>
            </a:extLst>
          </p:cNvPr>
          <p:cNvSpPr txBox="1">
            <a:spLocks/>
          </p:cNvSpPr>
          <p:nvPr/>
        </p:nvSpPr>
        <p:spPr>
          <a:xfrm>
            <a:off x="6335853" y="316854"/>
            <a:ext cx="5400000" cy="115737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rgbClr val="1F576B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2000" spc="0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V mírně vyšším růstu jádrové inflace se odráží jak vyšší ceny nemovitostí, tak stále zvýšená dynamika cen ve službách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40B79D-82C4-F146-4631-D044E1988F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881" y="1896618"/>
            <a:ext cx="5621361" cy="3578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12414A-E208-418D-F708-C6FED0EB7A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0426" y="1871217"/>
            <a:ext cx="5621359" cy="357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19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672AB-0EB7-AEE9-1971-DDFC0BC81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7E043FB-3A2B-5F14-EFA5-FBE1B207D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82" y="543212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MĚNOVÁ POLITIKA A MĚNOVÝ KURZ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87BBA9B9-C018-66E0-D061-4ABF010A0BDD}"/>
              </a:ext>
            </a:extLst>
          </p:cNvPr>
          <p:cNvSpPr txBox="1">
            <a:spLocks/>
          </p:cNvSpPr>
          <p:nvPr/>
        </p:nvSpPr>
        <p:spPr>
          <a:xfrm>
            <a:off x="604582" y="1201122"/>
            <a:ext cx="11059334" cy="11563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70000"/>
              </a:lnSpc>
              <a:buFontTx/>
              <a:buChar char="-"/>
            </a:pPr>
            <a:r>
              <a:rPr lang="cs-CZ" sz="2300" dirty="0">
                <a:latin typeface="Poppins" panose="00000500000000000000" pitchFamily="2" charset="-18"/>
                <a:cs typeface="Poppins" panose="00000500000000000000" pitchFamily="2" charset="-18"/>
              </a:rPr>
              <a:t>opatrné snížení úrokové sazby ČNB na 3,25 % v Q1 2026</a:t>
            </a:r>
          </a:p>
          <a:p>
            <a:pPr marL="342900" indent="-342900">
              <a:lnSpc>
                <a:spcPct val="170000"/>
              </a:lnSpc>
              <a:buFontTx/>
              <a:buChar char="-"/>
            </a:pPr>
            <a:r>
              <a:rPr lang="cs-CZ" sz="2300" dirty="0">
                <a:latin typeface="Poppins" panose="00000500000000000000" pitchFamily="2" charset="-18"/>
                <a:cs typeface="Poppins" panose="00000500000000000000" pitchFamily="2" charset="-18"/>
              </a:rPr>
              <a:t>silnější kurz díky úrokovému diferenciálu a silnější exportům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505BB03-224A-968E-8605-9A20F14F590C}"/>
              </a:ext>
            </a:extLst>
          </p:cNvPr>
          <p:cNvGrpSpPr/>
          <p:nvPr/>
        </p:nvGrpSpPr>
        <p:grpSpPr>
          <a:xfrm>
            <a:off x="3109935" y="2838893"/>
            <a:ext cx="6082527" cy="3083442"/>
            <a:chOff x="5316698" y="1673143"/>
            <a:chExt cx="6082527" cy="3429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31876C7-0929-56B0-24A8-7D3AFCE0052F}"/>
                </a:ext>
              </a:extLst>
            </p:cNvPr>
            <p:cNvGrpSpPr/>
            <p:nvPr/>
          </p:nvGrpSpPr>
          <p:grpSpPr>
            <a:xfrm>
              <a:off x="5316698" y="1673143"/>
              <a:ext cx="6082527" cy="3429000"/>
              <a:chOff x="5316698" y="1673143"/>
              <a:chExt cx="6082527" cy="342900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96FF614A-CEF5-6993-D8EF-FC84869A6235}"/>
                  </a:ext>
                </a:extLst>
              </p:cNvPr>
              <p:cNvGrpSpPr/>
              <p:nvPr/>
            </p:nvGrpSpPr>
            <p:grpSpPr>
              <a:xfrm>
                <a:off x="5316698" y="1673143"/>
                <a:ext cx="6082527" cy="3429000"/>
                <a:chOff x="5316698" y="1673143"/>
                <a:chExt cx="6082527" cy="3429000"/>
              </a:xfrm>
            </p:grpSpPr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56D355D8-15D8-2E16-081F-1DB6B77D51DD}"/>
                    </a:ext>
                  </a:extLst>
                </p:cNvPr>
                <p:cNvGrpSpPr/>
                <p:nvPr/>
              </p:nvGrpSpPr>
              <p:grpSpPr>
                <a:xfrm>
                  <a:off x="5316698" y="1673143"/>
                  <a:ext cx="6082527" cy="3429000"/>
                  <a:chOff x="5316698" y="1673143"/>
                  <a:chExt cx="6082527" cy="3429000"/>
                </a:xfrm>
              </p:grpSpPr>
              <p:grpSp>
                <p:nvGrpSpPr>
                  <p:cNvPr id="5" name="Group 4">
                    <a:extLst>
                      <a:ext uri="{FF2B5EF4-FFF2-40B4-BE49-F238E27FC236}">
                        <a16:creationId xmlns:a16="http://schemas.microsoft.com/office/drawing/2014/main" id="{8454A3E1-500B-A5A5-7927-68993AB53312}"/>
                      </a:ext>
                    </a:extLst>
                  </p:cNvPr>
                  <p:cNvGrpSpPr/>
                  <p:nvPr/>
                </p:nvGrpSpPr>
                <p:grpSpPr>
                  <a:xfrm>
                    <a:off x="5316698" y="1673143"/>
                    <a:ext cx="6082527" cy="3429000"/>
                    <a:chOff x="5316698" y="1673143"/>
                    <a:chExt cx="6082527" cy="3429000"/>
                  </a:xfrm>
                </p:grpSpPr>
                <p:grpSp>
                  <p:nvGrpSpPr>
                    <p:cNvPr id="3" name="Group 2">
                      <a:extLst>
                        <a:ext uri="{FF2B5EF4-FFF2-40B4-BE49-F238E27FC236}">
                          <a16:creationId xmlns:a16="http://schemas.microsoft.com/office/drawing/2014/main" id="{849555DE-1155-0B5A-8AB2-95C612E6638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316700" y="1673143"/>
                      <a:ext cx="6082525" cy="3429000"/>
                      <a:chOff x="5316700" y="1673143"/>
                      <a:chExt cx="6082525" cy="3429000"/>
                    </a:xfrm>
                  </p:grpSpPr>
                  <p:pic>
                    <p:nvPicPr>
                      <p:cNvPr id="60" name="Obrázek 59">
                        <a:extLst>
                          <a:ext uri="{FF2B5EF4-FFF2-40B4-BE49-F238E27FC236}">
                            <a16:creationId xmlns:a16="http://schemas.microsoft.com/office/drawing/2014/main" id="{891AF44C-DE97-8210-5257-8E371CB98D9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rcRect l="173" t="218" r="-173" b="13660"/>
                      <a:stretch/>
                    </p:blipFill>
                    <p:spPr>
                      <a:xfrm>
                        <a:off x="5318760" y="1673143"/>
                        <a:ext cx="6080465" cy="3429000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61" name="Nadpis 3">
                        <a:extLst>
                          <a:ext uri="{FF2B5EF4-FFF2-40B4-BE49-F238E27FC236}">
                            <a16:creationId xmlns:a16="http://schemas.microsoft.com/office/drawing/2014/main" id="{FEA94F9E-796C-4579-C1FB-08B097CBF8F8}"/>
                          </a:ext>
                        </a:extLst>
                      </p:cNvPr>
                      <p:cNvSpPr txBox="1">
                        <a:spLocks/>
                      </p:cNvSpPr>
                      <p:nvPr/>
                    </p:nvSpPr>
                    <p:spPr>
                      <a:xfrm>
                        <a:off x="5316700" y="1868707"/>
                        <a:ext cx="2986063" cy="381600"/>
                      </a:xfrm>
                      <a:prstGeom prst="rect">
                        <a:avLst/>
                      </a:prstGeom>
                    </p:spPr>
                    <p:txBody>
                      <a:bodyPr vert="horz" lIns="0" tIns="0" rIns="0" bIns="0" rtlCol="0" anchor="b" anchorCtr="0">
                        <a:noAutofit/>
                      </a:bodyPr>
                      <a:lstStyle>
                        <a:lvl1pPr algn="l" defTabSz="914400" rtl="0" eaLnBrk="1" latinLnBrk="0" hangingPunct="1">
                          <a:lnSpc>
                            <a:spcPct val="90000"/>
                          </a:lnSpc>
                          <a:spcBef>
                            <a:spcPct val="0"/>
                          </a:spcBef>
                          <a:buNone/>
                          <a:defRPr sz="3200" b="1" kern="1200" spc="150" baseline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ea typeface="+mj-ea"/>
                            <a:cs typeface="+mj-cs"/>
                          </a:defRPr>
                        </a:lvl1pPr>
                      </a:lstStyle>
                      <a:p>
                        <a:pPr algn="ctr">
                          <a:lnSpc>
                            <a:spcPct val="170000"/>
                          </a:lnSpc>
                        </a:pPr>
                        <a:r>
                          <a:rPr lang="cs-CZ" sz="2300" dirty="0">
                            <a:latin typeface="Poppins" panose="00000500000000000000" pitchFamily="2" charset="-18"/>
                            <a:cs typeface="Poppins" panose="00000500000000000000" pitchFamily="2" charset="-18"/>
                          </a:rPr>
                          <a:t>ČNB</a:t>
                        </a:r>
                      </a:p>
                    </p:txBody>
                  </p:sp>
                </p:grpSp>
                <p:sp>
                  <p:nvSpPr>
                    <p:cNvPr id="64" name="Nadpis 3">
                      <a:extLst>
                        <a:ext uri="{FF2B5EF4-FFF2-40B4-BE49-F238E27FC236}">
                          <a16:creationId xmlns:a16="http://schemas.microsoft.com/office/drawing/2014/main" id="{FFC2DCA3-E4AC-0EB2-1DCF-4A1938E4FCFF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5316698" y="2370549"/>
                      <a:ext cx="2986065" cy="381600"/>
                    </a:xfrm>
                    <a:prstGeom prst="rect">
                      <a:avLst/>
                    </a:prstGeom>
                  </p:spPr>
                  <p:txBody>
                    <a:bodyPr vert="horz" lIns="0" tIns="0" rIns="0" bIns="0" rtlCol="0" anchor="b" anchorCtr="0">
                      <a:noAutofit/>
                    </a:bodyPr>
                    <a:lstStyle>
                      <a:lvl1pPr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3200" b="1" kern="1200" spc="15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j-ea"/>
                          <a:cs typeface="+mj-cs"/>
                        </a:defRPr>
                      </a:lvl1pPr>
                    </a:lstStyle>
                    <a:p>
                      <a:pPr algn="ctr">
                        <a:lnSpc>
                          <a:spcPct val="170000"/>
                        </a:lnSpc>
                      </a:pPr>
                      <a:r>
                        <a:rPr lang="cs-CZ" sz="1000" dirty="0"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VÝHLED PRO KONEC ROKU 2025</a:t>
                      </a:r>
                    </a:p>
                  </p:txBody>
                </p:sp>
              </p:grpSp>
              <p:sp>
                <p:nvSpPr>
                  <p:cNvPr id="68" name="Nadpis 3">
                    <a:extLst>
                      <a:ext uri="{FF2B5EF4-FFF2-40B4-BE49-F238E27FC236}">
                        <a16:creationId xmlns:a16="http://schemas.microsoft.com/office/drawing/2014/main" id="{53E16936-E203-9524-9245-5A59DB9E7267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8302763" y="2351467"/>
                    <a:ext cx="3085963" cy="381600"/>
                  </a:xfrm>
                  <a:prstGeom prst="rect">
                    <a:avLst/>
                  </a:prstGeom>
                </p:spPr>
                <p:txBody>
                  <a:bodyPr vert="horz" lIns="0" tIns="0" rIns="0" bIns="0" rtlCol="0" anchor="b" anchorCtr="0">
                    <a:noAutofit/>
                  </a:bodyPr>
                  <a:lstStyle>
                    <a:lvl1pPr algn="l" defTabSz="914400" rtl="0" eaLnBrk="1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  <a:defRPr sz="3200" b="1" kern="1200" spc="15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j-ea"/>
                        <a:cs typeface="+mj-cs"/>
                      </a:defRPr>
                    </a:lvl1pPr>
                  </a:lstStyle>
                  <a:p>
                    <a:pPr algn="ctr">
                      <a:lnSpc>
                        <a:spcPct val="170000"/>
                      </a:lnSpc>
                    </a:pPr>
                    <a:r>
                      <a:rPr lang="cs-CZ" sz="1000" dirty="0">
                        <a:latin typeface="Poppins" panose="00000500000000000000" pitchFamily="2" charset="-18"/>
                        <a:cs typeface="Poppins" panose="00000500000000000000" pitchFamily="2" charset="-18"/>
                      </a:rPr>
                      <a:t>VÝHLED PRO KONEC ROKU 2025</a:t>
                    </a:r>
                  </a:p>
                </p:txBody>
              </p:sp>
            </p:grpSp>
            <p:sp>
              <p:nvSpPr>
                <p:cNvPr id="62" name="Nadpis 3">
                  <a:extLst>
                    <a:ext uri="{FF2B5EF4-FFF2-40B4-BE49-F238E27FC236}">
                      <a16:creationId xmlns:a16="http://schemas.microsoft.com/office/drawing/2014/main" id="{3BBE9E2A-2A45-32EE-F927-198A32F37F6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316699" y="2934955"/>
                  <a:ext cx="2986065" cy="1282126"/>
                </a:xfrm>
                <a:prstGeom prst="rect">
                  <a:avLst/>
                </a:prstGeom>
              </p:spPr>
              <p:txBody>
                <a:bodyPr vert="horz" lIns="0" tIns="0" rIns="0" bIns="0" rtlCol="0" anchor="b" anchorCtr="0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1" kern="1200" spc="15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j-ea"/>
                      <a:cs typeface="+mj-cs"/>
                    </a:defRPr>
                  </a:lvl1pPr>
                </a:lstStyle>
                <a:p>
                  <a:pPr algn="ctr">
                    <a:lnSpc>
                      <a:spcPct val="170000"/>
                    </a:lnSpc>
                  </a:pPr>
                  <a:r>
                    <a:rPr lang="cs-CZ" sz="6500" dirty="0">
                      <a:latin typeface="Poppins" panose="00000500000000000000" pitchFamily="2" charset="-18"/>
                      <a:cs typeface="Poppins" panose="00000500000000000000" pitchFamily="2" charset="-18"/>
                    </a:rPr>
                    <a:t>3,50 %</a:t>
                  </a:r>
                </a:p>
              </p:txBody>
            </p:sp>
          </p:grpSp>
          <p:sp>
            <p:nvSpPr>
              <p:cNvPr id="63" name="Nadpis 3">
                <a:extLst>
                  <a:ext uri="{FF2B5EF4-FFF2-40B4-BE49-F238E27FC236}">
                    <a16:creationId xmlns:a16="http://schemas.microsoft.com/office/drawing/2014/main" id="{C18A8A49-D16A-A4F9-9405-72673BFB7E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02763" y="2880394"/>
                <a:ext cx="3085963" cy="1316083"/>
              </a:xfrm>
              <a:prstGeom prst="rect">
                <a:avLst/>
              </a:prstGeom>
            </p:spPr>
            <p:txBody>
              <a:bodyPr vert="horz" lIns="0" tIns="0" rIns="0" bIns="0" rtlCol="0" anchor="b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 spc="150" baseline="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70000"/>
                  </a:lnSpc>
                </a:pPr>
                <a:r>
                  <a:rPr lang="cs-CZ" sz="6500" dirty="0">
                    <a:latin typeface="Poppins" panose="00000500000000000000" pitchFamily="2" charset="-18"/>
                    <a:cs typeface="Poppins" panose="00000500000000000000" pitchFamily="2" charset="-18"/>
                  </a:rPr>
                  <a:t>24,7</a:t>
                </a:r>
              </a:p>
            </p:txBody>
          </p:sp>
        </p:grpSp>
        <p:sp>
          <p:nvSpPr>
            <p:cNvPr id="66" name="Nadpis 3">
              <a:extLst>
                <a:ext uri="{FF2B5EF4-FFF2-40B4-BE49-F238E27FC236}">
                  <a16:creationId xmlns:a16="http://schemas.microsoft.com/office/drawing/2014/main" id="{A99734D2-66DA-FCBB-953B-EB65A4EE309F}"/>
                </a:ext>
              </a:extLst>
            </p:cNvPr>
            <p:cNvSpPr txBox="1">
              <a:spLocks/>
            </p:cNvSpPr>
            <p:nvPr/>
          </p:nvSpPr>
          <p:spPr>
            <a:xfrm>
              <a:off x="8302763" y="1875556"/>
              <a:ext cx="3085963" cy="381600"/>
            </a:xfrm>
            <a:prstGeom prst="rect">
              <a:avLst/>
            </a:prstGeom>
          </p:spPr>
          <p:txBody>
            <a:bodyPr vert="horz" lIns="0" tIns="0" rIns="0" bIns="0" rtlCol="0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 spc="150" baseline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70000"/>
                </a:lnSpc>
              </a:pPr>
              <a:r>
                <a:rPr lang="cs-CZ" sz="2300" dirty="0">
                  <a:latin typeface="Poppins" panose="00000500000000000000" pitchFamily="2" charset="-18"/>
                  <a:cs typeface="Poppins" panose="00000500000000000000" pitchFamily="2" charset="-18"/>
                </a:rPr>
                <a:t>EURCZK</a:t>
              </a:r>
            </a:p>
          </p:txBody>
        </p:sp>
      </p:grpSp>
      <p:cxnSp>
        <p:nvCxnSpPr>
          <p:cNvPr id="67" name="Přímá spojnice 66">
            <a:extLst>
              <a:ext uri="{FF2B5EF4-FFF2-40B4-BE49-F238E27FC236}">
                <a16:creationId xmlns:a16="http://schemas.microsoft.com/office/drawing/2014/main" id="{E50304E5-C7B7-9D40-1BD3-8F7884C110B0}"/>
              </a:ext>
            </a:extLst>
          </p:cNvPr>
          <p:cNvCxnSpPr/>
          <p:nvPr/>
        </p:nvCxnSpPr>
        <p:spPr>
          <a:xfrm>
            <a:off x="6204456" y="3545958"/>
            <a:ext cx="0" cy="21032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420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20.08.2025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156BED7-94D1-EE89-A625-6A8A3D6FB748}"/>
              </a:ext>
            </a:extLst>
          </p:cNvPr>
          <p:cNvSpPr txBox="1"/>
          <p:nvPr/>
        </p:nvSpPr>
        <p:spPr>
          <a:xfrm>
            <a:off x="502920" y="655195"/>
            <a:ext cx="5661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Prognóza ČBA nadále vyhlíží opatrné snížení úrokové sazby ČNB na 3,25 % v prvním čtvrtletí 2026, ale trajektorie je o 25bb vyšší</a:t>
            </a:r>
          </a:p>
        </p:txBody>
      </p:sp>
      <p:sp>
        <p:nvSpPr>
          <p:cNvPr id="9" name="TextovéPole 2">
            <a:extLst>
              <a:ext uri="{FF2B5EF4-FFF2-40B4-BE49-F238E27FC236}">
                <a16:creationId xmlns:a16="http://schemas.microsoft.com/office/drawing/2014/main" id="{AFE3BAF0-6FE8-5325-2EA9-910A9EB0C74A}"/>
              </a:ext>
            </a:extLst>
          </p:cNvPr>
          <p:cNvSpPr txBox="1"/>
          <p:nvPr/>
        </p:nvSpPr>
        <p:spPr>
          <a:xfrm>
            <a:off x="6096000" y="655195"/>
            <a:ext cx="599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To společně se stabilním výhledem na nižší sazbu ECB a na exportní aktivitu vede k očekávání mírně silnější koruny vůči euru </a:t>
            </a:r>
          </a:p>
        </p:txBody>
      </p:sp>
      <p:sp>
        <p:nvSpPr>
          <p:cNvPr id="12" name="Zástupný symbol pro datum 4">
            <a:extLst>
              <a:ext uri="{FF2B5EF4-FFF2-40B4-BE49-F238E27FC236}">
                <a16:creationId xmlns:a16="http://schemas.microsoft.com/office/drawing/2014/main" id="{F9CEAA27-0BBB-64C1-07B6-4EEC2FF08675}"/>
              </a:ext>
            </a:extLst>
          </p:cNvPr>
          <p:cNvSpPr txBox="1">
            <a:spLocks/>
          </p:cNvSpPr>
          <p:nvPr/>
        </p:nvSpPr>
        <p:spPr>
          <a:xfrm>
            <a:off x="6562315" y="6144013"/>
            <a:ext cx="5015917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ČNB, ČBA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437440-C8AF-E3B7-711E-B99D87DC2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49008"/>
            <a:ext cx="5511847" cy="3667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BD59D7-3139-80E4-D5C5-4FC533A53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" y="2132523"/>
            <a:ext cx="5511847" cy="350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88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82" y="571591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FISKÁLNÍ POLITIKA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57E680C1-0BD3-A598-65B6-B3CFB5BA3ADE}"/>
              </a:ext>
            </a:extLst>
          </p:cNvPr>
          <p:cNvSpPr txBox="1">
            <a:spLocks/>
          </p:cNvSpPr>
          <p:nvPr/>
        </p:nvSpPr>
        <p:spPr>
          <a:xfrm>
            <a:off x="604582" y="1309406"/>
            <a:ext cx="11230486" cy="997859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70000"/>
              </a:lnSpc>
              <a:buFontTx/>
              <a:buChar char="-"/>
            </a:pPr>
            <a:r>
              <a:rPr lang="cs-CZ" sz="2300" dirty="0">
                <a:latin typeface="Poppins" panose="00000500000000000000" pitchFamily="2" charset="-18"/>
                <a:cs typeface="Poppins" panose="00000500000000000000" pitchFamily="2" charset="-18"/>
              </a:rPr>
              <a:t>předpoklad stabilizace deficitu veřejných rozpočtů bude vyžadovat dodatečné úspory vs. nejistota spojená s volbami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FE0D5D-46BD-4A28-8FA5-D95B6372C1C1}"/>
              </a:ext>
            </a:extLst>
          </p:cNvPr>
          <p:cNvGrpSpPr/>
          <p:nvPr/>
        </p:nvGrpSpPr>
        <p:grpSpPr>
          <a:xfrm>
            <a:off x="3088822" y="2641231"/>
            <a:ext cx="6014356" cy="3581990"/>
            <a:chOff x="0" y="0"/>
            <a:chExt cx="6013764" cy="3445327"/>
          </a:xfrm>
        </p:grpSpPr>
        <p:pic>
          <p:nvPicPr>
            <p:cNvPr id="5" name="Obrázek 20">
              <a:extLst>
                <a:ext uri="{FF2B5EF4-FFF2-40B4-BE49-F238E27FC236}">
                  <a16:creationId xmlns:a16="http://schemas.microsoft.com/office/drawing/2014/main" id="{CA2A5288-2389-329F-6C8C-DFEF60E3B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8116" b="6249"/>
            <a:stretch/>
          </p:blipFill>
          <p:spPr>
            <a:xfrm>
              <a:off x="0" y="0"/>
              <a:ext cx="6008192" cy="3445327"/>
            </a:xfrm>
            <a:prstGeom prst="rect">
              <a:avLst/>
            </a:prstGeom>
          </p:spPr>
        </p:pic>
        <p:sp>
          <p:nvSpPr>
            <p:cNvPr id="6" name="Nadpis 3">
              <a:extLst>
                <a:ext uri="{FF2B5EF4-FFF2-40B4-BE49-F238E27FC236}">
                  <a16:creationId xmlns:a16="http://schemas.microsoft.com/office/drawing/2014/main" id="{C47853AA-ABC2-040D-1DA3-EB0869682F3C}"/>
                </a:ext>
              </a:extLst>
            </p:cNvPr>
            <p:cNvSpPr txBox="1">
              <a:spLocks/>
            </p:cNvSpPr>
            <p:nvPr/>
          </p:nvSpPr>
          <p:spPr>
            <a:xfrm>
              <a:off x="299327" y="196389"/>
              <a:ext cx="5224629" cy="381600"/>
            </a:xfrm>
            <a:prstGeom prst="rect">
              <a:avLst/>
            </a:prstGeom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cs-CZ"/>
              </a:defPPr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 spc="150" baseline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+mj-cs"/>
                </a:defRPr>
              </a:lvl1pPr>
              <a:lvl2pPr marL="4572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70000"/>
                </a:lnSpc>
              </a:pPr>
              <a:r>
                <a:rPr lang="cs-CZ" sz="2300"/>
                <a:t>VLÁDNÍ  DEFICIT</a:t>
              </a:r>
              <a:r>
                <a:rPr lang="cs-CZ" sz="2300" baseline="0"/>
                <a:t>  A  DLUH</a:t>
              </a:r>
              <a:endParaRPr lang="cs-CZ" sz="2300"/>
            </a:p>
          </p:txBody>
        </p:sp>
        <p:cxnSp>
          <p:nvCxnSpPr>
            <p:cNvPr id="7" name="Přímá spojnice 22">
              <a:extLst>
                <a:ext uri="{FF2B5EF4-FFF2-40B4-BE49-F238E27FC236}">
                  <a16:creationId xmlns:a16="http://schemas.microsoft.com/office/drawing/2014/main" id="{D4BC541F-E64E-B2E9-C21A-6A051BA88097}"/>
                </a:ext>
              </a:extLst>
            </p:cNvPr>
            <p:cNvCxnSpPr/>
            <p:nvPr/>
          </p:nvCxnSpPr>
          <p:spPr>
            <a:xfrm>
              <a:off x="3004096" y="732420"/>
              <a:ext cx="0" cy="255398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Nadpis 3">
              <a:extLst>
                <a:ext uri="{FF2B5EF4-FFF2-40B4-BE49-F238E27FC236}">
                  <a16:creationId xmlns:a16="http://schemas.microsoft.com/office/drawing/2014/main" id="{C8CF3EC1-0564-A11B-D5B0-1C4CED281A27}"/>
                </a:ext>
              </a:extLst>
            </p:cNvPr>
            <p:cNvSpPr txBox="1">
              <a:spLocks/>
            </p:cNvSpPr>
            <p:nvPr/>
          </p:nvSpPr>
          <p:spPr>
            <a:xfrm>
              <a:off x="81633" y="1329186"/>
              <a:ext cx="3142800" cy="1262236"/>
            </a:xfrm>
            <a:prstGeom prst="rect">
              <a:avLst/>
            </a:prstGeom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cs-CZ"/>
              </a:defPPr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 spc="150" baseline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+mj-cs"/>
                </a:defRPr>
              </a:lvl1pPr>
              <a:lvl2pPr marL="4572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70000"/>
                </a:lnSpc>
              </a:pPr>
              <a:r>
                <a:rPr lang="cs-CZ" sz="6600">
                  <a:latin typeface="Poppins" panose="00000500000000000000" pitchFamily="2" charset="-18"/>
                  <a:cs typeface="Poppins" panose="00000500000000000000" pitchFamily="2" charset="-18"/>
                </a:rPr>
                <a:t>-2,3 %</a:t>
              </a:r>
            </a:p>
          </p:txBody>
        </p:sp>
        <p:sp>
          <p:nvSpPr>
            <p:cNvPr id="9" name="Nadpis 3">
              <a:extLst>
                <a:ext uri="{FF2B5EF4-FFF2-40B4-BE49-F238E27FC236}">
                  <a16:creationId xmlns:a16="http://schemas.microsoft.com/office/drawing/2014/main" id="{112F0FB7-C69D-1DF5-CC54-C676EEB3586F}"/>
                </a:ext>
              </a:extLst>
            </p:cNvPr>
            <p:cNvSpPr txBox="1">
              <a:spLocks/>
            </p:cNvSpPr>
            <p:nvPr/>
          </p:nvSpPr>
          <p:spPr>
            <a:xfrm>
              <a:off x="3129334" y="1284182"/>
              <a:ext cx="2884430" cy="1262236"/>
            </a:xfrm>
            <a:prstGeom prst="rect">
              <a:avLst/>
            </a:prstGeom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cs-CZ"/>
              </a:defPPr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 spc="150" baseline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+mj-cs"/>
                </a:defRPr>
              </a:lvl1pPr>
              <a:lvl2pPr marL="4572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70000"/>
                </a:lnSpc>
              </a:pPr>
              <a:r>
                <a:rPr lang="cs-CZ" sz="6000" dirty="0">
                  <a:latin typeface="Poppins" panose="00000500000000000000" pitchFamily="2" charset="-18"/>
                  <a:cs typeface="Poppins" panose="00000500000000000000" pitchFamily="2" charset="-18"/>
                </a:rPr>
                <a:t>44,7 %</a:t>
              </a:r>
            </a:p>
          </p:txBody>
        </p:sp>
        <p:sp>
          <p:nvSpPr>
            <p:cNvPr id="10" name="Nadpis 3">
              <a:extLst>
                <a:ext uri="{FF2B5EF4-FFF2-40B4-BE49-F238E27FC236}">
                  <a16:creationId xmlns:a16="http://schemas.microsoft.com/office/drawing/2014/main" id="{A934B674-F93F-9812-0E1C-E4DE96BD613C}"/>
                </a:ext>
              </a:extLst>
            </p:cNvPr>
            <p:cNvSpPr txBox="1">
              <a:spLocks/>
            </p:cNvSpPr>
            <p:nvPr/>
          </p:nvSpPr>
          <p:spPr>
            <a:xfrm>
              <a:off x="606091" y="732420"/>
              <a:ext cx="2158479" cy="381600"/>
            </a:xfrm>
            <a:prstGeom prst="rect">
              <a:avLst/>
            </a:prstGeom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cs-CZ"/>
              </a:defPPr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 spc="150" baseline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+mj-cs"/>
                </a:defRPr>
              </a:lvl1pPr>
              <a:lvl2pPr marL="4572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70000"/>
                </a:lnSpc>
              </a:pPr>
              <a:r>
                <a:rPr lang="cs-CZ" sz="1200"/>
                <a:t>VÝHLED NA ROK 2026</a:t>
              </a:r>
            </a:p>
          </p:txBody>
        </p:sp>
        <p:sp>
          <p:nvSpPr>
            <p:cNvPr id="11" name="Nadpis 3">
              <a:extLst>
                <a:ext uri="{FF2B5EF4-FFF2-40B4-BE49-F238E27FC236}">
                  <a16:creationId xmlns:a16="http://schemas.microsoft.com/office/drawing/2014/main" id="{6C5E39DB-AB82-6943-1230-43FBC52BD7B3}"/>
                </a:ext>
              </a:extLst>
            </p:cNvPr>
            <p:cNvSpPr txBox="1">
              <a:spLocks/>
            </p:cNvSpPr>
            <p:nvPr/>
          </p:nvSpPr>
          <p:spPr>
            <a:xfrm>
              <a:off x="3394817" y="732420"/>
              <a:ext cx="2145030" cy="381600"/>
            </a:xfrm>
            <a:prstGeom prst="rect">
              <a:avLst/>
            </a:prstGeom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cs-CZ"/>
              </a:defPPr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 spc="150" baseline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+mj-cs"/>
                </a:defRPr>
              </a:lvl1pPr>
              <a:lvl2pPr marL="4572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70000"/>
                </a:lnSpc>
              </a:pPr>
              <a:r>
                <a:rPr lang="cs-CZ" sz="1200"/>
                <a:t>VÝHLED NA ROK 2026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134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20.08.2025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60123DA1-4076-EFFC-95A4-3DFBBDF2DD9A}"/>
              </a:ext>
            </a:extLst>
          </p:cNvPr>
          <p:cNvSpPr txBox="1">
            <a:spLocks/>
          </p:cNvSpPr>
          <p:nvPr/>
        </p:nvSpPr>
        <p:spPr>
          <a:xfrm>
            <a:off x="7516344" y="6138295"/>
            <a:ext cx="4056133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ČSÚ, MF ČR, ČBA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434FBD05-EFE6-53A6-D65A-D9377ACC4AC9}"/>
              </a:ext>
            </a:extLst>
          </p:cNvPr>
          <p:cNvSpPr txBox="1"/>
          <p:nvPr/>
        </p:nvSpPr>
        <p:spPr>
          <a:xfrm>
            <a:off x="914400" y="4698597"/>
            <a:ext cx="1092066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7E78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Nejistota spojená s nejasným dopadem podzimních voleb, jelikož současný výhled předpokládá stabilizaci vládního deficitu lehce nad dvěma procenty HDP navzdory vyšším výdajům na obranu a investicím do jaderné energetiky, což bude vyžadovat dodatečné úspory. </a:t>
            </a:r>
          </a:p>
          <a:p>
            <a:pPr marL="285750" indent="-285750">
              <a:spcBef>
                <a:spcPts val="600"/>
              </a:spcBef>
              <a:buClr>
                <a:srgbClr val="007E78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Případné výraznější uvolnění fiskální politiky po letošních volbách, s tím spojené vyšší inflační tlaky kvůli silnějšímu růstu ekonomiky, tak naopak představuje riziko pro výhled na úrokovou sazbu ČNB. </a:t>
            </a:r>
          </a:p>
        </p:txBody>
      </p:sp>
      <p:sp>
        <p:nvSpPr>
          <p:cNvPr id="5" name="Nadpis 3">
            <a:extLst>
              <a:ext uri="{FF2B5EF4-FFF2-40B4-BE49-F238E27FC236}">
                <a16:creationId xmlns:a16="http://schemas.microsoft.com/office/drawing/2014/main" id="{A4BB6F25-F759-E0D8-020E-BE92DFDC0D95}"/>
              </a:ext>
            </a:extLst>
          </p:cNvPr>
          <p:cNvSpPr txBox="1">
            <a:spLocks/>
          </p:cNvSpPr>
          <p:nvPr/>
        </p:nvSpPr>
        <p:spPr>
          <a:xfrm>
            <a:off x="604582" y="571591"/>
            <a:ext cx="11230486" cy="53487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rgbClr val="1F576B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cs-CZ" dirty="0"/>
              <a:t>VÝVOJ VLÁDNÍHO DEFICITU A ZADLUŽENÍ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F9C9AA-9605-6FF9-D59B-296089699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647" y="1191053"/>
            <a:ext cx="7624763" cy="348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26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682" y="562066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VÝVOJ VKLADŮ A ÚVĚROVÉ EMISE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509A4CDB-B10B-F888-AA7C-0F29DA9774D7}"/>
              </a:ext>
            </a:extLst>
          </p:cNvPr>
          <p:cNvSpPr txBox="1">
            <a:spLocks/>
          </p:cNvSpPr>
          <p:nvPr/>
        </p:nvSpPr>
        <p:spPr>
          <a:xfrm>
            <a:off x="625906" y="1510808"/>
            <a:ext cx="11092118" cy="140299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r>
              <a:rPr lang="cs-CZ" sz="2300" dirty="0">
                <a:latin typeface="Poppins" panose="00000500000000000000" pitchFamily="2" charset="-18"/>
                <a:cs typeface="Poppins" panose="00000500000000000000" pitchFamily="2" charset="-18"/>
              </a:rPr>
              <a:t>mírnější zpomalení úvěrové dynamiky se strukturou odrážející složení růstu české ekonomiky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zlepšení se týká jak úvěrů domácnostem (díky hypotékám), tak podnikům (oživení ekonomiky)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nezměněný výhled na pomalejší růst vkladů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ACEBB6-0201-3004-0933-61818C0495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73" r="6612" b="20045"/>
          <a:stretch>
            <a:fillRect/>
          </a:stretch>
        </p:blipFill>
        <p:spPr>
          <a:xfrm>
            <a:off x="438920" y="3156487"/>
            <a:ext cx="5515314" cy="25638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32507C-A8F6-C6AF-A610-CF1BE1F57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4954" y="3156286"/>
            <a:ext cx="6270717" cy="319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33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EEF1B-A340-5DFA-A192-B4D167B5B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BB1B3D58-1A61-3107-734D-FE81FBFCB068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20.08.2025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A099085-FC1E-D3DC-842C-34349D10E2A5}"/>
              </a:ext>
            </a:extLst>
          </p:cNvPr>
          <p:cNvSpPr txBox="1"/>
          <p:nvPr/>
        </p:nvSpPr>
        <p:spPr>
          <a:xfrm>
            <a:off x="502920" y="655195"/>
            <a:ext cx="10903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Silnější dynamika, ale měnící se struktura úvěrů odráží složení růstu české ekonomiky</a:t>
            </a:r>
          </a:p>
        </p:txBody>
      </p:sp>
      <p:sp>
        <p:nvSpPr>
          <p:cNvPr id="12" name="Zástupný symbol pro datum 4">
            <a:extLst>
              <a:ext uri="{FF2B5EF4-FFF2-40B4-BE49-F238E27FC236}">
                <a16:creationId xmlns:a16="http://schemas.microsoft.com/office/drawing/2014/main" id="{B4804570-77C4-4324-D69D-B0E3A18FD44A}"/>
              </a:ext>
            </a:extLst>
          </p:cNvPr>
          <p:cNvSpPr txBox="1">
            <a:spLocks/>
          </p:cNvSpPr>
          <p:nvPr/>
        </p:nvSpPr>
        <p:spPr>
          <a:xfrm>
            <a:off x="6562315" y="6144013"/>
            <a:ext cx="5015917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ČNB, ČBA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556AE9-AD69-4A2F-BFE7-05E70BC96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" y="1810898"/>
            <a:ext cx="5440837" cy="3546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D184E5-9943-7BFB-A6C3-1C4C8ADF2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996" y="1810899"/>
            <a:ext cx="5407236" cy="3546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8022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794D3-6198-FD87-A543-117F4881E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8F6D8D7-946A-CC25-EE85-F7DDD661E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682" y="562066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MEZINÁRODNÍ SROVNÁNÍ</a:t>
            </a:r>
          </a:p>
        </p:txBody>
      </p:sp>
      <p:sp>
        <p:nvSpPr>
          <p:cNvPr id="12" name="Nadpis 3">
            <a:extLst>
              <a:ext uri="{FF2B5EF4-FFF2-40B4-BE49-F238E27FC236}">
                <a16:creationId xmlns:a16="http://schemas.microsoft.com/office/drawing/2014/main" id="{D2CE9F95-324B-ACD6-DB22-D188218F5E6B}"/>
              </a:ext>
            </a:extLst>
          </p:cNvPr>
          <p:cNvSpPr txBox="1">
            <a:spLocks/>
          </p:cNvSpPr>
          <p:nvPr/>
        </p:nvSpPr>
        <p:spPr>
          <a:xfrm>
            <a:off x="677274" y="1256800"/>
            <a:ext cx="11161302" cy="160571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cs-CZ" sz="2000" b="0" dirty="0">
                <a:latin typeface="Poppins" panose="00000500000000000000" pitchFamily="2" charset="-18"/>
                <a:cs typeface="Poppins" panose="00000500000000000000" pitchFamily="2" charset="-18"/>
              </a:rPr>
              <a:t>solidní a rezistentní růstová trajektorie české ekonomiky vede v letošním roce k částečnému zlepšení jejího postcovidového oživení v rámci středoevropského srovnání 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cs-CZ" sz="2000" b="0" dirty="0">
                <a:latin typeface="Poppins" panose="00000500000000000000" pitchFamily="2" charset="-18"/>
                <a:cs typeface="Poppins" panose="00000500000000000000" pitchFamily="2" charset="-18"/>
              </a:rPr>
              <a:t>to nyní navíc probíhá s nižší inflací, nižšími úroky a menším fiskálním deficitem. </a:t>
            </a:r>
          </a:p>
        </p:txBody>
      </p:sp>
      <p:sp>
        <p:nvSpPr>
          <p:cNvPr id="13" name="Zástupný symbol pro datum 4">
            <a:extLst>
              <a:ext uri="{FF2B5EF4-FFF2-40B4-BE49-F238E27FC236}">
                <a16:creationId xmlns:a16="http://schemas.microsoft.com/office/drawing/2014/main" id="{13E67351-0CAF-772B-3D6F-82DC5D13D67B}"/>
              </a:ext>
            </a:extLst>
          </p:cNvPr>
          <p:cNvSpPr txBox="1">
            <a:spLocks/>
          </p:cNvSpPr>
          <p:nvPr/>
        </p:nvSpPr>
        <p:spPr>
          <a:xfrm>
            <a:off x="6472741" y="6270673"/>
            <a:ext cx="5015917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chemeClr val="bg1"/>
                </a:solidFill>
              </a:rPr>
              <a:t>Zdroj: </a:t>
            </a:r>
            <a:r>
              <a:rPr lang="cs-CZ" sz="1400" dirty="0" err="1">
                <a:solidFill>
                  <a:schemeClr val="bg1"/>
                </a:solidFill>
              </a:rPr>
              <a:t>Eurostat</a:t>
            </a:r>
            <a:r>
              <a:rPr lang="cs-CZ" sz="1400" dirty="0">
                <a:solidFill>
                  <a:schemeClr val="bg1"/>
                </a:solidFill>
              </a:rPr>
              <a:t>, Consensus </a:t>
            </a:r>
            <a:r>
              <a:rPr lang="cs-CZ" sz="1400" dirty="0" err="1">
                <a:solidFill>
                  <a:schemeClr val="bg1"/>
                </a:solidFill>
              </a:rPr>
              <a:t>Forecast</a:t>
            </a:r>
            <a:r>
              <a:rPr lang="cs-CZ" sz="1400" dirty="0">
                <a:solidFill>
                  <a:schemeClr val="bg1"/>
                </a:solidFill>
              </a:rPr>
              <a:t>, ČBA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89462B-41C6-BB94-70DD-7A90DF163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986" y="2998529"/>
            <a:ext cx="4795087" cy="3300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DDBB3F-012D-F191-D511-CA2990129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925" y="2995718"/>
            <a:ext cx="4899374" cy="330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71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1D0CC-9A75-8438-B0BD-E83475499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588B4C6-BFBD-9E14-8CC6-26C0E707A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1" y="447667"/>
            <a:ext cx="8605665" cy="533061"/>
          </a:xfrm>
        </p:spPr>
        <p:txBody>
          <a:bodyPr>
            <a:normAutofit/>
          </a:bodyPr>
          <a:lstStyle/>
          <a:p>
            <a:r>
              <a:rPr lang="cs-CZ" dirty="0"/>
              <a:t>MAKROEKONOMICKÁ PROGNÓZA ČBA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5C3D7D3-DF39-0542-BED4-A88CCC89D722}"/>
              </a:ext>
            </a:extLst>
          </p:cNvPr>
          <p:cNvSpPr txBox="1"/>
          <p:nvPr/>
        </p:nvSpPr>
        <p:spPr>
          <a:xfrm>
            <a:off x="1382777" y="4420760"/>
            <a:ext cx="2592288" cy="1016102"/>
          </a:xfrm>
          <a:prstGeom prst="rect">
            <a:avLst/>
          </a:prstGeom>
        </p:spPr>
        <p:txBody>
          <a:bodyPr vert="horz" wrap="none" lIns="0" tIns="0" rIns="0" bIns="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Michal Skořepa</a:t>
            </a:r>
            <a:br>
              <a:rPr kumimoji="0" lang="cs-CZ" sz="2000" b="1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kumimoji="0" lang="cs-CZ" sz="1700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Analytik</a:t>
            </a:r>
            <a:endParaRPr kumimoji="0" lang="cs-CZ" sz="1700" b="0" i="0" u="none" strike="noStrike" kern="1200" cap="none" spc="4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700" spc="40" dirty="0">
                <a:solidFill>
                  <a:prstClr val="white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Česká spořitelna</a:t>
            </a:r>
            <a:endParaRPr kumimoji="0" lang="cs-CZ" sz="1700" b="0" i="0" u="none" strike="noStrike" kern="1200" cap="none" spc="4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3" name="TextovéPole 7">
            <a:extLst>
              <a:ext uri="{FF2B5EF4-FFF2-40B4-BE49-F238E27FC236}">
                <a16:creationId xmlns:a16="http://schemas.microsoft.com/office/drawing/2014/main" id="{A62B3100-5955-A488-21EF-21900AFE8FA2}"/>
              </a:ext>
            </a:extLst>
          </p:cNvPr>
          <p:cNvSpPr txBox="1"/>
          <p:nvPr/>
        </p:nvSpPr>
        <p:spPr>
          <a:xfrm>
            <a:off x="8220945" y="4417363"/>
            <a:ext cx="2602733" cy="100848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Petr Dufek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700" spc="40" dirty="0">
                <a:solidFill>
                  <a:prstClr val="white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Hlavní ekonom</a:t>
            </a:r>
          </a:p>
          <a:p>
            <a:pPr algn="ctr">
              <a:defRPr/>
            </a:pPr>
            <a:r>
              <a:rPr lang="cs-CZ" sz="1700" spc="40" dirty="0">
                <a:solidFill>
                  <a:prstClr val="white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Banka CREDITAS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3DC90F2-9601-83FC-51CE-56920C2C8EDA}"/>
              </a:ext>
            </a:extLst>
          </p:cNvPr>
          <p:cNvSpPr txBox="1"/>
          <p:nvPr/>
        </p:nvSpPr>
        <p:spPr>
          <a:xfrm>
            <a:off x="4535127" y="4420760"/>
            <a:ext cx="3118441" cy="1016102"/>
          </a:xfrm>
          <a:prstGeom prst="rect">
            <a:avLst/>
          </a:prstGeom>
        </p:spPr>
        <p:txBody>
          <a:bodyPr vert="horz" wrap="none" lIns="0" tIns="0" rIns="0" bIns="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Jaromír Šindel</a:t>
            </a:r>
            <a:br>
              <a:rPr kumimoji="0" lang="cs-CZ" sz="2000" b="1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cs-CZ" sz="1700" spc="40" dirty="0">
                <a:solidFill>
                  <a:prstClr val="white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Hlavní ekonom</a:t>
            </a:r>
            <a:endParaRPr kumimoji="0" lang="cs-CZ" sz="1700" b="0" i="0" u="none" strike="noStrike" kern="1200" cap="none" spc="4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700" spc="40" dirty="0">
                <a:solidFill>
                  <a:prstClr val="white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Česká bankovní asociace</a:t>
            </a:r>
            <a:endParaRPr kumimoji="0" lang="cs-CZ" sz="1700" b="0" i="0" u="none" strike="noStrike" kern="1200" cap="none" spc="4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7756014-247B-CE35-DF4C-04A1B7CD22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971" t="5208" r="11274" b="8093"/>
          <a:stretch/>
        </p:blipFill>
        <p:spPr>
          <a:xfrm>
            <a:off x="4708898" y="1341228"/>
            <a:ext cx="2768936" cy="28093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CD6DCE3-2B5D-F6E0-6AB7-65C7F0DFC9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73" t="1198" r="1395" b="2771"/>
          <a:stretch/>
        </p:blipFill>
        <p:spPr>
          <a:xfrm>
            <a:off x="1316676" y="1341228"/>
            <a:ext cx="2714372" cy="2781324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F9F6898B-A6DE-4F5F-A5BC-C43270FF4D4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16" t="2331" r="2781" b="1728"/>
          <a:stretch/>
        </p:blipFill>
        <p:spPr>
          <a:xfrm>
            <a:off x="8151967" y="1341229"/>
            <a:ext cx="2714372" cy="280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99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632" y="562066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ZÁVĚREČNÉ POSTŘEHY </a:t>
            </a:r>
          </a:p>
        </p:txBody>
      </p:sp>
      <p:pic>
        <p:nvPicPr>
          <p:cNvPr id="8" name="Obrázek 21">
            <a:extLst>
              <a:ext uri="{FF2B5EF4-FFF2-40B4-BE49-F238E27FC236}">
                <a16:creationId xmlns:a16="http://schemas.microsoft.com/office/drawing/2014/main" id="{1C9ABA30-A383-0E77-27AF-FAFCB8D270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971" t="5208" r="11274" b="8093"/>
          <a:stretch/>
        </p:blipFill>
        <p:spPr>
          <a:xfrm>
            <a:off x="1224513" y="2961776"/>
            <a:ext cx="1299091" cy="1318029"/>
          </a:xfrm>
          <a:prstGeom prst="rect">
            <a:avLst/>
          </a:prstGeom>
        </p:spPr>
      </p:pic>
      <p:sp>
        <p:nvSpPr>
          <p:cNvPr id="15" name="Textové pole 1">
            <a:extLst>
              <a:ext uri="{FF2B5EF4-FFF2-40B4-BE49-F238E27FC236}">
                <a16:creationId xmlns:a16="http://schemas.microsoft.com/office/drawing/2014/main" id="{5B2C004D-D370-41D5-487F-10EE91E96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9487" y="1328547"/>
            <a:ext cx="8598161" cy="10650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 hangingPunct="0">
              <a:buNone/>
            </a:pPr>
            <a:r>
              <a:rPr lang="pt-BR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Petr Dufek, hlavní ekonom Banky Creditas: </a:t>
            </a:r>
            <a:endParaRPr lang="cs-CZ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buNone/>
            </a:pPr>
            <a:r>
              <a:rPr lang="cs-CZ" sz="1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„Růst české ekonomiky se v letošním i příštím roce primárně odvíjí od spotřeby domácností. Tolik potřebné investice nutné k budování potenciálu české ekonomiky ve stále konkurenčnějším mezinárodním obchodě, se začnou projevovat nejdříve až v příštím roce.“</a:t>
            </a:r>
            <a:endParaRPr lang="cs-CZ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ové pole 6">
            <a:extLst>
              <a:ext uri="{FF2B5EF4-FFF2-40B4-BE49-F238E27FC236}">
                <a16:creationId xmlns:a16="http://schemas.microsoft.com/office/drawing/2014/main" id="{F5ED393E-8325-3061-54A5-046FE60A0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9487" y="4657124"/>
            <a:ext cx="8598161" cy="13299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 hangingPunct="0">
              <a:buNone/>
            </a:pPr>
            <a:r>
              <a:rPr lang="cs-CZ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Michal Skořepa, makroekonomický analytik České spořitelny: </a:t>
            </a:r>
            <a:endParaRPr lang="cs-CZ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buNone/>
            </a:pP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„Náš panel očekává setrvání deficitu veřejných financí v tomto i příštím roce mírně nad dvěma procenty HDP a jen velmi pozvolné zvyšování míry zadlužení Česka směrem k hladině 45 procent HDP. V tomto smyslu tak předpokládá, že vláda vzešlá z blížících se parlamentních voleb nezavede českou fiskální politiku na zřetelně neudržitelnou cestu.“ </a:t>
            </a:r>
            <a:endParaRPr lang="cs-CZ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ové pole 2">
            <a:extLst>
              <a:ext uri="{FF2B5EF4-FFF2-40B4-BE49-F238E27FC236}">
                <a16:creationId xmlns:a16="http://schemas.microsoft.com/office/drawing/2014/main" id="{FF507CA3-BDA3-42DC-DB33-F78EE9D3D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9488" y="3030247"/>
            <a:ext cx="8598160" cy="11810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 hangingPunct="0">
              <a:buNone/>
            </a:pPr>
            <a:r>
              <a:rPr lang="cs-CZ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Jaromír Šindel, hlavní ekonom České bankovní asociace:</a:t>
            </a:r>
            <a:endParaRPr lang="cs-CZ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/>
            <a:r>
              <a:rPr lang="cs-CZ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„Pro druhou polovinu roku 2026 předpokládáme stabilizaci růstu české ekonomiky o 0,7 % mezikvartálně, což otevírá cestu k silnějšímu meziročnímu růstu české ekonomiky v roce 2027, a to blíže ke třem procentům než ke dvěma jako v roce 2026.“</a:t>
            </a:r>
          </a:p>
        </p:txBody>
      </p:sp>
      <p:pic>
        <p:nvPicPr>
          <p:cNvPr id="3" name="Obrázek 10">
            <a:extLst>
              <a:ext uri="{FF2B5EF4-FFF2-40B4-BE49-F238E27FC236}">
                <a16:creationId xmlns:a16="http://schemas.microsoft.com/office/drawing/2014/main" id="{1B131FC5-7D62-936A-B5B6-6D652E2D2ED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73" t="1198" r="1395" b="2771"/>
          <a:stretch/>
        </p:blipFill>
        <p:spPr>
          <a:xfrm>
            <a:off x="1238581" y="4657124"/>
            <a:ext cx="1297949" cy="1329964"/>
          </a:xfrm>
          <a:prstGeom prst="rect">
            <a:avLst/>
          </a:prstGeom>
        </p:spPr>
      </p:pic>
      <p:pic>
        <p:nvPicPr>
          <p:cNvPr id="7" name="Obrázek 13">
            <a:extLst>
              <a:ext uri="{FF2B5EF4-FFF2-40B4-BE49-F238E27FC236}">
                <a16:creationId xmlns:a16="http://schemas.microsoft.com/office/drawing/2014/main" id="{6259B75C-E9E3-422E-FC3F-9AD5D5A216E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16" t="2331" r="2781" b="1728"/>
          <a:stretch/>
        </p:blipFill>
        <p:spPr>
          <a:xfrm>
            <a:off x="1238581" y="1254494"/>
            <a:ext cx="1285023" cy="132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66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EE472-91D6-0D5E-AD97-618BA6DAA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E4D3302-8665-6838-8651-815BA36AE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815" y="2654300"/>
            <a:ext cx="2507928" cy="685800"/>
          </a:xfrm>
        </p:spPr>
        <p:txBody>
          <a:bodyPr>
            <a:normAutofit/>
          </a:bodyPr>
          <a:lstStyle/>
          <a:p>
            <a:pPr algn="ctr"/>
            <a:r>
              <a:rPr lang="cs-CZ" sz="2200" dirty="0">
                <a:solidFill>
                  <a:srgbClr val="0F5969"/>
                </a:solidFill>
                <a:latin typeface="+mj-lt"/>
              </a:rPr>
              <a:t>PROGNÓZA ČBA v číslech</a:t>
            </a:r>
          </a:p>
        </p:txBody>
      </p:sp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122F6E5-372E-BE8B-B5B4-30929CA079A4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20.08.2025</a:t>
            </a:fld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A6479D-4DD0-2727-C1B6-38507A76C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054" y="158321"/>
            <a:ext cx="6875053" cy="646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71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E84DCEAF-53DC-DA8A-B653-F1B68EDFDC41}"/>
              </a:ext>
            </a:extLst>
          </p:cNvPr>
          <p:cNvSpPr txBox="1">
            <a:spLocks/>
          </p:cNvSpPr>
          <p:nvPr/>
        </p:nvSpPr>
        <p:spPr>
          <a:xfrm>
            <a:off x="510907" y="1898738"/>
            <a:ext cx="11319048" cy="50838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cs-CZ" sz="3200" b="1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cs-CZ" dirty="0"/>
              <a:t>Příští predikce: 20. listopadu 2025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6070D6-030D-0D50-79C2-9E377984F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170" y="2506592"/>
            <a:ext cx="9183659" cy="388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53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82" y="543997"/>
            <a:ext cx="4243643" cy="499357"/>
          </a:xfrm>
        </p:spPr>
        <p:txBody>
          <a:bodyPr>
            <a:normAutofit/>
          </a:bodyPr>
          <a:lstStyle/>
          <a:p>
            <a:r>
              <a:rPr lang="cs-CZ" dirty="0"/>
              <a:t>ÚVODNÍ SLOVO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Nadpis 3">
            <a:extLst>
              <a:ext uri="{FF2B5EF4-FFF2-40B4-BE49-F238E27FC236}">
                <a16:creationId xmlns:a16="http://schemas.microsoft.com/office/drawing/2014/main" id="{C0CD2F1D-1753-0A62-D8EB-194D38DA0DB8}"/>
              </a:ext>
            </a:extLst>
          </p:cNvPr>
          <p:cNvSpPr txBox="1">
            <a:spLocks/>
          </p:cNvSpPr>
          <p:nvPr/>
        </p:nvSpPr>
        <p:spPr>
          <a:xfrm>
            <a:off x="757860" y="1465384"/>
            <a:ext cx="11021802" cy="426164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70000"/>
              </a:lnSpc>
              <a:buFontTx/>
              <a:buChar char="-"/>
            </a:pPr>
            <a:r>
              <a:rPr lang="cs-CZ" sz="2300" dirty="0">
                <a:latin typeface="Poppins" panose="00000500000000000000" pitchFamily="2" charset="-18"/>
                <a:cs typeface="Poppins" panose="00000500000000000000" pitchFamily="2" charset="-18"/>
              </a:rPr>
              <a:t>optimističtější výhled na ekonomiku </a:t>
            </a:r>
          </a:p>
          <a:p>
            <a:pPr marL="342900" indent="-342900">
              <a:lnSpc>
                <a:spcPct val="170000"/>
              </a:lnSpc>
              <a:buFontTx/>
              <a:buChar char="-"/>
            </a:pPr>
            <a:r>
              <a:rPr lang="cs-CZ" sz="2300" dirty="0">
                <a:latin typeface="Poppins" panose="00000500000000000000" pitchFamily="2" charset="-18"/>
                <a:cs typeface="Poppins" panose="00000500000000000000" pitchFamily="2" charset="-18"/>
              </a:rPr>
              <a:t>silnější zahraniční poptávka zvyšuje odolnost vůči vyšším americkým clům </a:t>
            </a:r>
          </a:p>
          <a:p>
            <a:pPr marL="342900" indent="-342900">
              <a:lnSpc>
                <a:spcPct val="170000"/>
              </a:lnSpc>
              <a:buFontTx/>
              <a:buChar char="-"/>
            </a:pPr>
            <a:r>
              <a:rPr lang="cs-CZ" sz="2300" dirty="0">
                <a:latin typeface="Poppins" panose="00000500000000000000" pitchFamily="2" charset="-18"/>
                <a:cs typeface="Poppins" panose="00000500000000000000" pitchFamily="2" charset="-18"/>
              </a:rPr>
              <a:t>ovšem míra nejistoty zůstává vysoká 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dopad celních válek, </a:t>
            </a:r>
            <a:r>
              <a:rPr lang="cs-CZ" sz="2400" i="1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viz anketa ČBA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nastavení fiskální politiky po říjnových volbách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nové emisní povolenky ETS2 </a:t>
            </a:r>
          </a:p>
          <a:p>
            <a:pPr marL="342900" lvl="1" indent="-342900">
              <a:lnSpc>
                <a:spcPct val="170000"/>
              </a:lnSpc>
              <a:spcBef>
                <a:spcPct val="0"/>
              </a:spcBef>
              <a:buFontTx/>
              <a:buChar char="-"/>
            </a:pPr>
            <a:r>
              <a:rPr lang="cs-CZ" sz="2300" b="1" spc="150" dirty="0">
                <a:solidFill>
                  <a:schemeClr val="bg1"/>
                </a:solidFill>
                <a:latin typeface="Poppins" panose="00000500000000000000" pitchFamily="2" charset="-18"/>
                <a:ea typeface="+mj-ea"/>
                <a:cs typeface="Poppins" panose="00000500000000000000" pitchFamily="2" charset="-18"/>
              </a:rPr>
              <a:t>… a vytváří rizika jak pro výhled na inflaci, tak úroky </a:t>
            </a:r>
            <a:endParaRPr lang="cs-CZ" sz="2400" dirty="0">
              <a:solidFill>
                <a:schemeClr val="bg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800100" lvl="1" indent="-342900">
              <a:lnSpc>
                <a:spcPct val="170000"/>
              </a:lnSpc>
              <a:buFontTx/>
              <a:buChar char="-"/>
            </a:pPr>
            <a:endParaRPr lang="cs-CZ" sz="9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816284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20.08.2025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60123DA1-4076-EFFC-95A4-3DFBBDF2DD9A}"/>
              </a:ext>
            </a:extLst>
          </p:cNvPr>
          <p:cNvSpPr txBox="1">
            <a:spLocks/>
          </p:cNvSpPr>
          <p:nvPr/>
        </p:nvSpPr>
        <p:spPr>
          <a:xfrm>
            <a:off x="9093612" y="5005879"/>
            <a:ext cx="1207476" cy="331596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rgbClr val="1F576B"/>
                </a:solidFill>
              </a:rPr>
              <a:t>Pramen: ČBA</a:t>
            </a:r>
          </a:p>
        </p:txBody>
      </p:sp>
      <p:sp>
        <p:nvSpPr>
          <p:cNvPr id="13" name="TextovéPole 2">
            <a:extLst>
              <a:ext uri="{FF2B5EF4-FFF2-40B4-BE49-F238E27FC236}">
                <a16:creationId xmlns:a16="http://schemas.microsoft.com/office/drawing/2014/main" id="{7D1BBE44-5764-1566-5701-7088F3101B06}"/>
              </a:ext>
            </a:extLst>
          </p:cNvPr>
          <p:cNvSpPr txBox="1"/>
          <p:nvPr/>
        </p:nvSpPr>
        <p:spPr>
          <a:xfrm>
            <a:off x="609601" y="469227"/>
            <a:ext cx="10105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Anketa ČBA</a:t>
            </a:r>
            <a:r>
              <a:rPr lang="cs-CZ" sz="2400" b="1" dirty="0">
                <a:solidFill>
                  <a:srgbClr val="0F5969"/>
                </a:solidFill>
              </a:rPr>
              <a:t>: dopad amerických cel na českou ekonomiku</a:t>
            </a:r>
            <a:endParaRPr lang="cs-CZ" sz="1600" dirty="0">
              <a:solidFill>
                <a:srgbClr val="0F5969"/>
              </a:solidFill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D2456161-C07E-0B6F-CC6F-6B924D0CBA87}"/>
              </a:ext>
            </a:extLst>
          </p:cNvPr>
          <p:cNvSpPr txBox="1"/>
          <p:nvPr/>
        </p:nvSpPr>
        <p:spPr>
          <a:xfrm>
            <a:off x="2419837" y="5521151"/>
            <a:ext cx="937167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7E78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skepse ohledně budoucího snížení efektivní celní sazby</a:t>
            </a:r>
          </a:p>
          <a:p>
            <a:pPr marL="285750" indent="-285750">
              <a:spcBef>
                <a:spcPts val="600"/>
              </a:spcBef>
              <a:buClr>
                <a:srgbClr val="007E78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nepravděpodobný dodatečný desinflační tlak z americko-čínské obchodní války</a:t>
            </a:r>
            <a:endParaRPr lang="cs-CZ" dirty="0">
              <a:solidFill>
                <a:srgbClr val="0F5969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E7915E-2580-C112-A5C4-1DC8462D5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672" y="930892"/>
            <a:ext cx="6444061" cy="44065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8276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20">
            <a:extLst>
              <a:ext uri="{FF2B5EF4-FFF2-40B4-BE49-F238E27FC236}">
                <a16:creationId xmlns:a16="http://schemas.microsoft.com/office/drawing/2014/main" id="{40346F47-4311-DB7C-C5AA-E0C6CEA625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116" b="6249"/>
          <a:stretch/>
        </p:blipFill>
        <p:spPr>
          <a:xfrm>
            <a:off x="3091904" y="2475413"/>
            <a:ext cx="6008192" cy="3445327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82" y="543212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PROGNÓZY RŮSTU REÁLNÉHO HDP ČR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7D21B2B1-83CB-4BCF-AF99-A0FAF84EE530}"/>
              </a:ext>
            </a:extLst>
          </p:cNvPr>
          <p:cNvSpPr txBox="1">
            <a:spLocks/>
          </p:cNvSpPr>
          <p:nvPr/>
        </p:nvSpPr>
        <p:spPr>
          <a:xfrm>
            <a:off x="614107" y="1258888"/>
            <a:ext cx="10968293" cy="110331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endParaRPr lang="cs-CZ" dirty="0"/>
          </a:p>
        </p:txBody>
      </p:sp>
      <p:sp>
        <p:nvSpPr>
          <p:cNvPr id="14" name="Nadpis 3">
            <a:extLst>
              <a:ext uri="{FF2B5EF4-FFF2-40B4-BE49-F238E27FC236}">
                <a16:creationId xmlns:a16="http://schemas.microsoft.com/office/drawing/2014/main" id="{9C250995-7CAB-6A04-BA97-2464F3AA0333}"/>
              </a:ext>
            </a:extLst>
          </p:cNvPr>
          <p:cNvSpPr txBox="1">
            <a:spLocks/>
          </p:cNvSpPr>
          <p:nvPr/>
        </p:nvSpPr>
        <p:spPr>
          <a:xfrm>
            <a:off x="663814" y="1372101"/>
            <a:ext cx="10869233" cy="46987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cs-CZ" sz="2300" dirty="0">
                <a:latin typeface="Poppins" panose="00000500000000000000" pitchFamily="2" charset="-18"/>
                <a:cs typeface="Poppins" panose="00000500000000000000" pitchFamily="2" charset="-18"/>
              </a:rPr>
              <a:t>- letos čeká tuzemskou ekonomiku silnější růst o 2,1 %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A81C92D-C5DE-6DB6-32B0-3C7DD1FA5FD4}"/>
              </a:ext>
            </a:extLst>
          </p:cNvPr>
          <p:cNvGrpSpPr/>
          <p:nvPr/>
        </p:nvGrpSpPr>
        <p:grpSpPr>
          <a:xfrm>
            <a:off x="3560250" y="2671802"/>
            <a:ext cx="5443031" cy="2395033"/>
            <a:chOff x="5701470" y="2466062"/>
            <a:chExt cx="5443031" cy="2395033"/>
          </a:xfrm>
        </p:grpSpPr>
        <p:sp>
          <p:nvSpPr>
            <p:cNvPr id="16" name="Nadpis 3">
              <a:extLst>
                <a:ext uri="{FF2B5EF4-FFF2-40B4-BE49-F238E27FC236}">
                  <a16:creationId xmlns:a16="http://schemas.microsoft.com/office/drawing/2014/main" id="{E314CDB0-379C-810A-9819-BC7210C8982F}"/>
                </a:ext>
              </a:extLst>
            </p:cNvPr>
            <p:cNvSpPr txBox="1">
              <a:spLocks/>
            </p:cNvSpPr>
            <p:nvPr/>
          </p:nvSpPr>
          <p:spPr>
            <a:xfrm>
              <a:off x="5903323" y="2466062"/>
              <a:ext cx="1016390" cy="381600"/>
            </a:xfrm>
            <a:prstGeom prst="rect">
              <a:avLst/>
            </a:prstGeom>
          </p:spPr>
          <p:txBody>
            <a:bodyPr vert="horz" lIns="0" tIns="0" rIns="0" bIns="0" rtlCol="0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 spc="150" baseline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+mj-cs"/>
                </a:defRPr>
              </a:lvl1pPr>
            </a:lstStyle>
            <a:p>
              <a:pPr>
                <a:lnSpc>
                  <a:spcPct val="170000"/>
                </a:lnSpc>
              </a:pPr>
              <a:r>
                <a:rPr lang="cs-CZ" sz="2300" dirty="0"/>
                <a:t>HDP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B9C64E8-B292-AF64-EFF0-16832D88488C}"/>
                </a:ext>
              </a:extLst>
            </p:cNvPr>
            <p:cNvGrpSpPr/>
            <p:nvPr/>
          </p:nvGrpSpPr>
          <p:grpSpPr>
            <a:xfrm>
              <a:off x="5701470" y="3002093"/>
              <a:ext cx="5443031" cy="1859002"/>
              <a:chOff x="5701470" y="3002093"/>
              <a:chExt cx="5443031" cy="1859002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0FEFEFCE-12E1-2F19-51B6-D332FE45695E}"/>
                  </a:ext>
                </a:extLst>
              </p:cNvPr>
              <p:cNvGrpSpPr/>
              <p:nvPr/>
            </p:nvGrpSpPr>
            <p:grpSpPr>
              <a:xfrm>
                <a:off x="5701470" y="3002093"/>
                <a:ext cx="5443031" cy="1859002"/>
                <a:chOff x="5701470" y="3002093"/>
                <a:chExt cx="5443031" cy="1859002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3D1AA039-14C0-BE52-7A61-98B522E23650}"/>
                    </a:ext>
                  </a:extLst>
                </p:cNvPr>
                <p:cNvGrpSpPr/>
                <p:nvPr/>
              </p:nvGrpSpPr>
              <p:grpSpPr>
                <a:xfrm>
                  <a:off x="5701470" y="3553855"/>
                  <a:ext cx="5443031" cy="1307240"/>
                  <a:chOff x="5701470" y="3553855"/>
                  <a:chExt cx="5443031" cy="1307240"/>
                </a:xfrm>
              </p:grpSpPr>
              <p:sp>
                <p:nvSpPr>
                  <p:cNvPr id="24" name="Nadpis 3">
                    <a:extLst>
                      <a:ext uri="{FF2B5EF4-FFF2-40B4-BE49-F238E27FC236}">
                        <a16:creationId xmlns:a16="http://schemas.microsoft.com/office/drawing/2014/main" id="{4F82454E-4FDA-0E48-40D9-0147604DFEB1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701470" y="3598859"/>
                    <a:ext cx="2756087" cy="1262236"/>
                  </a:xfrm>
                  <a:prstGeom prst="rect">
                    <a:avLst/>
                  </a:prstGeom>
                </p:spPr>
                <p:txBody>
                  <a:bodyPr vert="horz" lIns="0" tIns="0" rIns="0" bIns="0" rtlCol="0" anchor="b" anchorCtr="0">
                    <a:noAutofit/>
                  </a:bodyPr>
                  <a:lstStyle>
                    <a:lvl1pPr algn="l" defTabSz="914400" rtl="0" eaLnBrk="1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  <a:defRPr sz="3200" b="1" kern="1200" spc="15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j-ea"/>
                        <a:cs typeface="+mj-cs"/>
                      </a:defRPr>
                    </a:lvl1pPr>
                  </a:lstStyle>
                  <a:p>
                    <a:pPr>
                      <a:lnSpc>
                        <a:spcPct val="170000"/>
                      </a:lnSpc>
                    </a:pPr>
                    <a:r>
                      <a:rPr lang="cs-CZ" sz="7200" dirty="0">
                        <a:latin typeface="Poppins" panose="00000500000000000000" pitchFamily="2" charset="-18"/>
                        <a:cs typeface="Poppins" panose="00000500000000000000" pitchFamily="2" charset="-18"/>
                      </a:rPr>
                      <a:t>2,1 %</a:t>
                    </a:r>
                  </a:p>
                </p:txBody>
              </p:sp>
              <p:sp>
                <p:nvSpPr>
                  <p:cNvPr id="25" name="Nadpis 3">
                    <a:extLst>
                      <a:ext uri="{FF2B5EF4-FFF2-40B4-BE49-F238E27FC236}">
                        <a16:creationId xmlns:a16="http://schemas.microsoft.com/office/drawing/2014/main" id="{AF646ED4-977A-907D-5CD1-8870F54C4146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8583775" y="3553855"/>
                    <a:ext cx="2560726" cy="1262236"/>
                  </a:xfrm>
                  <a:prstGeom prst="rect">
                    <a:avLst/>
                  </a:prstGeom>
                </p:spPr>
                <p:txBody>
                  <a:bodyPr vert="horz" lIns="0" tIns="0" rIns="0" bIns="0" rtlCol="0" anchor="b" anchorCtr="0">
                    <a:noAutofit/>
                  </a:bodyPr>
                  <a:lstStyle>
                    <a:lvl1pPr algn="l" defTabSz="914400" rtl="0" eaLnBrk="1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  <a:defRPr sz="3200" b="1" kern="1200" spc="15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j-ea"/>
                        <a:cs typeface="+mj-cs"/>
                      </a:defRPr>
                    </a:lvl1pPr>
                  </a:lstStyle>
                  <a:p>
                    <a:pPr>
                      <a:lnSpc>
                        <a:spcPct val="170000"/>
                      </a:lnSpc>
                    </a:pPr>
                    <a:r>
                      <a:rPr lang="cs-CZ" sz="7200" dirty="0">
                        <a:latin typeface="Poppins" panose="00000500000000000000" pitchFamily="2" charset="-18"/>
                        <a:cs typeface="Poppins" panose="00000500000000000000" pitchFamily="2" charset="-18"/>
                      </a:rPr>
                      <a:t>2,0 %</a:t>
                    </a:r>
                  </a:p>
                </p:txBody>
              </p:sp>
            </p:grpSp>
            <p:sp>
              <p:nvSpPr>
                <p:cNvPr id="26" name="Nadpis 3">
                  <a:extLst>
                    <a:ext uri="{FF2B5EF4-FFF2-40B4-BE49-F238E27FC236}">
                      <a16:creationId xmlns:a16="http://schemas.microsoft.com/office/drawing/2014/main" id="{04E7BBCE-0D31-FDC1-8EA6-1A8003D7283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839215" y="3002093"/>
                  <a:ext cx="2158479" cy="381600"/>
                </a:xfrm>
                <a:prstGeom prst="rect">
                  <a:avLst/>
                </a:prstGeom>
              </p:spPr>
              <p:txBody>
                <a:bodyPr vert="horz" lIns="0" tIns="0" rIns="0" bIns="0" rtlCol="0" anchor="b" anchorCtr="0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1" kern="1200" spc="15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j-ea"/>
                      <a:cs typeface="+mj-cs"/>
                    </a:defRPr>
                  </a:lvl1pPr>
                </a:lstStyle>
                <a:p>
                  <a:pPr>
                    <a:lnSpc>
                      <a:spcPct val="170000"/>
                    </a:lnSpc>
                  </a:pPr>
                  <a:r>
                    <a:rPr lang="cs-CZ" sz="1200" dirty="0"/>
                    <a:t>VÝHLED NA ROK 2025</a:t>
                  </a:r>
                </a:p>
              </p:txBody>
            </p:sp>
          </p:grpSp>
          <p:sp>
            <p:nvSpPr>
              <p:cNvPr id="27" name="Nadpis 3">
                <a:extLst>
                  <a:ext uri="{FF2B5EF4-FFF2-40B4-BE49-F238E27FC236}">
                    <a16:creationId xmlns:a16="http://schemas.microsoft.com/office/drawing/2014/main" id="{AC1F306E-06D5-82B4-1A8B-038E673F31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27941" y="3002093"/>
                <a:ext cx="2145030" cy="381600"/>
              </a:xfrm>
              <a:prstGeom prst="rect">
                <a:avLst/>
              </a:prstGeom>
            </p:spPr>
            <p:txBody>
              <a:bodyPr vert="horz" lIns="0" tIns="0" rIns="0" bIns="0" rtlCol="0" anchor="b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 spc="150" baseline="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70000"/>
                  </a:lnSpc>
                </a:pPr>
                <a:r>
                  <a:rPr lang="cs-CZ" sz="1200" dirty="0"/>
                  <a:t>VÝHLED NA ROK 2026</a:t>
                </a:r>
              </a:p>
            </p:txBody>
          </p:sp>
        </p:grpSp>
      </p:grp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09C9A26E-71E9-7009-EA69-E3EECB89F5B2}"/>
              </a:ext>
            </a:extLst>
          </p:cNvPr>
          <p:cNvCxnSpPr/>
          <p:nvPr/>
        </p:nvCxnSpPr>
        <p:spPr>
          <a:xfrm>
            <a:off x="6094587" y="3414583"/>
            <a:ext cx="0" cy="21032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429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F588930-9932-80E3-DBFB-30B36713C1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607910"/>
              </p:ext>
            </p:extLst>
          </p:nvPr>
        </p:nvGraphicFramePr>
        <p:xfrm>
          <a:off x="6349119" y="2147745"/>
          <a:ext cx="5361869" cy="2588967"/>
        </p:xfrm>
        <a:graphic>
          <a:graphicData uri="http://schemas.openxmlformats.org/drawingml/2006/table">
            <a:tbl>
              <a:tblPr/>
              <a:tblGrid>
                <a:gridCol w="2844166">
                  <a:extLst>
                    <a:ext uri="{9D8B030D-6E8A-4147-A177-3AD203B41FA5}">
                      <a16:colId xmlns:a16="http://schemas.microsoft.com/office/drawing/2014/main" val="1474609580"/>
                    </a:ext>
                  </a:extLst>
                </a:gridCol>
                <a:gridCol w="879557">
                  <a:extLst>
                    <a:ext uri="{9D8B030D-6E8A-4147-A177-3AD203B41FA5}">
                      <a16:colId xmlns:a16="http://schemas.microsoft.com/office/drawing/2014/main" val="3923269463"/>
                    </a:ext>
                  </a:extLst>
                </a:gridCol>
                <a:gridCol w="788206">
                  <a:extLst>
                    <a:ext uri="{9D8B030D-6E8A-4147-A177-3AD203B41FA5}">
                      <a16:colId xmlns:a16="http://schemas.microsoft.com/office/drawing/2014/main" val="4255635287"/>
                    </a:ext>
                  </a:extLst>
                </a:gridCol>
                <a:gridCol w="849940">
                  <a:extLst>
                    <a:ext uri="{9D8B030D-6E8A-4147-A177-3AD203B41FA5}">
                      <a16:colId xmlns:a16="http://schemas.microsoft.com/office/drawing/2014/main" val="3917081372"/>
                    </a:ext>
                  </a:extLst>
                </a:gridCol>
              </a:tblGrid>
              <a:tr h="45800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Ukazatel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cs-CZ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74256"/>
                  </a:ext>
                </a:extLst>
              </a:tr>
              <a:tr h="27499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reálného HDP (%)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2000" b="0" i="0" u="none" strike="noStrike" dirty="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</a:rPr>
                        <a:t>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2,1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2,0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358943"/>
                  </a:ext>
                </a:extLst>
              </a:tr>
              <a:tr h="47908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spotřeby domácností (%)</a:t>
                      </a:r>
                    </a:p>
                  </a:txBody>
                  <a:tcPr marL="105658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2000" b="0" i="0" u="none" strike="noStrike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</a:rPr>
                        <a:t>2,2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2,6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2,4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761217"/>
                  </a:ext>
                </a:extLst>
              </a:tr>
              <a:tr h="27499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vládní spotřeby (%)</a:t>
                      </a:r>
                    </a:p>
                  </a:txBody>
                  <a:tcPr marL="105658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2000" b="0" i="0" u="none" strike="noStrike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</a:rPr>
                        <a:t>3,2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1,8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945229"/>
                  </a:ext>
                </a:extLst>
              </a:tr>
              <a:tr h="43267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investic (bez zásob, %)</a:t>
                      </a:r>
                    </a:p>
                  </a:txBody>
                  <a:tcPr marL="105658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2000" b="0" i="0" u="none" strike="noStrike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</a:rPr>
                        <a:t>-3,1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0,2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2,8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681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vývozů (%) </a:t>
                      </a:r>
                    </a:p>
                  </a:txBody>
                  <a:tcPr marL="105658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2000" b="0" i="0" u="none" strike="noStrike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</a:rPr>
                        <a:t>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2,7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424915"/>
                  </a:ext>
                </a:extLst>
              </a:tr>
              <a:tr h="27499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dovozů (%)</a:t>
                      </a:r>
                    </a:p>
                  </a:txBody>
                  <a:tcPr marL="105658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2000" b="0" i="0" u="none" strike="noStrike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</a:rPr>
                        <a:t>0,2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2,7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3,1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795657"/>
                  </a:ext>
                </a:extLst>
              </a:tr>
            </a:tbl>
          </a:graphicData>
        </a:graphic>
      </p:graphicFrame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63B5DAE-3401-44F7-A431-4A020508D0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582" y="1718631"/>
            <a:ext cx="5491418" cy="353641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Poppins" panose="00000500000000000000" pitchFamily="2" charset="-18"/>
                <a:cs typeface="Poppins" panose="00000500000000000000" pitchFamily="2" charset="-18"/>
              </a:rPr>
              <a:t>Tuzemská ekonomika v letošním roce vzroste o 2,1 %. Odhad byl tentokrát  přehodnocen směrem nahoru.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Poppins" panose="00000500000000000000" pitchFamily="2" charset="-18"/>
                <a:cs typeface="Poppins" panose="00000500000000000000" pitchFamily="2" charset="-18"/>
              </a:rPr>
              <a:t>Možnost pozitivní mírné revize růstu HDP v druhém čtvrtletí na 0,3 % mezičtvrtletně.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Poppins" panose="00000500000000000000" pitchFamily="2" charset="-18"/>
                <a:cs typeface="Poppins" panose="00000500000000000000" pitchFamily="2" charset="-18"/>
              </a:rPr>
              <a:t>Růst v druhém letošním pololetí o 0,35 % mezičtvrtletně je spojen s vyšší mírou nejistoty než výhled na zrychlení přes 0,6 % v roce 2026.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Poppins" panose="00000500000000000000" pitchFamily="2" charset="-18"/>
                <a:cs typeface="Poppins" panose="00000500000000000000" pitchFamily="2" charset="-18"/>
              </a:rPr>
              <a:t>Pro příští rok tak prognostický panel odhaduje růst českého HDP o 2,0 %.</a:t>
            </a:r>
          </a:p>
        </p:txBody>
      </p:sp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20.08.2025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60123DA1-4076-EFFC-95A4-3DFBBDF2DD9A}"/>
              </a:ext>
            </a:extLst>
          </p:cNvPr>
          <p:cNvSpPr txBox="1">
            <a:spLocks/>
          </p:cNvSpPr>
          <p:nvPr/>
        </p:nvSpPr>
        <p:spPr>
          <a:xfrm>
            <a:off x="10538480" y="6144842"/>
            <a:ext cx="1020702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ČBA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F012E00-5318-5EA0-5736-403E1A213E37}"/>
              </a:ext>
            </a:extLst>
          </p:cNvPr>
          <p:cNvSpPr/>
          <p:nvPr/>
        </p:nvSpPr>
        <p:spPr>
          <a:xfrm>
            <a:off x="10134240" y="2609445"/>
            <a:ext cx="620912" cy="32139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32A2790D-8998-232E-F72A-BA47E42C11E5}"/>
              </a:ext>
            </a:extLst>
          </p:cNvPr>
          <p:cNvSpPr txBox="1">
            <a:spLocks/>
          </p:cNvSpPr>
          <p:nvPr/>
        </p:nvSpPr>
        <p:spPr>
          <a:xfrm>
            <a:off x="604582" y="456762"/>
            <a:ext cx="11409618" cy="53487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rgbClr val="1F576B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cs-CZ" dirty="0"/>
              <a:t>TUZEMSKÁ EKONOMIKA POZITIVNĚ PŘEKVAPILA</a:t>
            </a:r>
          </a:p>
        </p:txBody>
      </p:sp>
    </p:spTree>
    <p:extLst>
      <p:ext uri="{BB962C8B-B14F-4D97-AF65-F5344CB8AC3E}">
        <p14:creationId xmlns:p14="http://schemas.microsoft.com/office/powerpoint/2010/main" val="1263472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FF39E438-42FE-0F11-DAAE-A3F6506C4B09}"/>
              </a:ext>
            </a:extLst>
          </p:cNvPr>
          <p:cNvSpPr txBox="1"/>
          <p:nvPr/>
        </p:nvSpPr>
        <p:spPr>
          <a:xfrm>
            <a:off x="406400" y="604633"/>
            <a:ext cx="5731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Výhled na </a:t>
            </a:r>
            <a:r>
              <a:rPr lang="cs-CZ" sz="2000" b="1" spc="-130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letošní</a:t>
            </a:r>
            <a:r>
              <a:rPr lang="cs-CZ" sz="2000" b="1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růst HDP o 2,1 % </a:t>
            </a:r>
            <a:r>
              <a:rPr lang="cs-CZ" sz="2000" b="1" spc="-130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meziročně</a:t>
            </a:r>
            <a:r>
              <a:rPr lang="cs-CZ" sz="2000" b="1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je 0,4% bodu silnější než v květnu</a:t>
            </a:r>
          </a:p>
        </p:txBody>
      </p:sp>
      <p:sp>
        <p:nvSpPr>
          <p:cNvPr id="4" name="TextovéPole 2">
            <a:extLst>
              <a:ext uri="{FF2B5EF4-FFF2-40B4-BE49-F238E27FC236}">
                <a16:creationId xmlns:a16="http://schemas.microsoft.com/office/drawing/2014/main" id="{E879989F-D4C3-B286-8921-2C74FA39C93F}"/>
              </a:ext>
            </a:extLst>
          </p:cNvPr>
          <p:cNvSpPr txBox="1"/>
          <p:nvPr/>
        </p:nvSpPr>
        <p:spPr>
          <a:xfrm>
            <a:off x="6096000" y="604633"/>
            <a:ext cx="5442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Růst v druhé polovině letošního roku je spojen s vyšší mírou nejistoty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732E77A-1C04-6994-C302-74BAD59A2205}"/>
              </a:ext>
            </a:extLst>
          </p:cNvPr>
          <p:cNvSpPr txBox="1">
            <a:spLocks/>
          </p:cNvSpPr>
          <p:nvPr/>
        </p:nvSpPr>
        <p:spPr>
          <a:xfrm>
            <a:off x="9128720" y="61736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20.08.2025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BA921395-82C4-1155-3320-B313C5474D0D}"/>
              </a:ext>
            </a:extLst>
          </p:cNvPr>
          <p:cNvSpPr txBox="1">
            <a:spLocks/>
          </p:cNvSpPr>
          <p:nvPr/>
        </p:nvSpPr>
        <p:spPr>
          <a:xfrm>
            <a:off x="10171967" y="6063392"/>
            <a:ext cx="1453890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ČSÚ, ČBA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D7B6994-E670-0A57-A186-94DECE0E3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243" y="1983220"/>
            <a:ext cx="5564014" cy="37083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1115563-699C-1305-5875-062F4DF01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43" y="1863065"/>
            <a:ext cx="5802639" cy="382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35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DDD19-A1FB-99FB-3FC8-00BE2C71D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9D07D802-FDF9-9367-6B20-F1F48F917790}"/>
              </a:ext>
            </a:extLst>
          </p:cNvPr>
          <p:cNvSpPr txBox="1"/>
          <p:nvPr/>
        </p:nvSpPr>
        <p:spPr>
          <a:xfrm>
            <a:off x="517525" y="604633"/>
            <a:ext cx="5525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Růst soukromé spotřeby zůstává tahounem očekávaného růstu HDP, … </a:t>
            </a:r>
          </a:p>
        </p:txBody>
      </p:sp>
      <p:sp>
        <p:nvSpPr>
          <p:cNvPr id="4" name="TextovéPole 2">
            <a:extLst>
              <a:ext uri="{FF2B5EF4-FFF2-40B4-BE49-F238E27FC236}">
                <a16:creationId xmlns:a16="http://schemas.microsoft.com/office/drawing/2014/main" id="{C01DFD57-E196-8458-8A1D-2E96C051B459}"/>
              </a:ext>
            </a:extLst>
          </p:cNvPr>
          <p:cNvSpPr txBox="1"/>
          <p:nvPr/>
        </p:nvSpPr>
        <p:spPr>
          <a:xfrm>
            <a:off x="6096000" y="604633"/>
            <a:ext cx="5732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ale zlepšení výhledu odráží silnější exporty a v příštím roce i investice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F4B0AD4-493A-FCB2-B257-777E918C3B0F}"/>
              </a:ext>
            </a:extLst>
          </p:cNvPr>
          <p:cNvSpPr txBox="1">
            <a:spLocks/>
          </p:cNvSpPr>
          <p:nvPr/>
        </p:nvSpPr>
        <p:spPr>
          <a:xfrm>
            <a:off x="9128720" y="61736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20.08.2025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8620FB00-0BEA-5B19-46D9-C0F020B8A8C2}"/>
              </a:ext>
            </a:extLst>
          </p:cNvPr>
          <p:cNvSpPr txBox="1">
            <a:spLocks/>
          </p:cNvSpPr>
          <p:nvPr/>
        </p:nvSpPr>
        <p:spPr>
          <a:xfrm>
            <a:off x="10171967" y="6063392"/>
            <a:ext cx="1453890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ČSÚ, ČBA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E58B23-0439-94F6-CAC5-A7755B928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29" y="2029330"/>
            <a:ext cx="5732172" cy="35840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CD2D6AF-0EB6-EEA1-C380-157C9B3A8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341" y="2029330"/>
            <a:ext cx="5472915" cy="358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7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26" y="555525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TRH PRÁCE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57E680C1-0BD3-A598-65B6-B3CFB5BA3ADE}"/>
              </a:ext>
            </a:extLst>
          </p:cNvPr>
          <p:cNvSpPr txBox="1">
            <a:spLocks/>
          </p:cNvSpPr>
          <p:nvPr/>
        </p:nvSpPr>
        <p:spPr>
          <a:xfrm>
            <a:off x="611367" y="1247577"/>
            <a:ext cx="11021802" cy="163003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70000"/>
              </a:lnSpc>
              <a:buFontTx/>
              <a:buChar char="-"/>
            </a:pPr>
            <a:endParaRPr lang="cs-CZ" sz="23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342900" indent="-342900">
              <a:lnSpc>
                <a:spcPct val="170000"/>
              </a:lnSpc>
              <a:buFontTx/>
              <a:buChar char="-"/>
            </a:pPr>
            <a:endParaRPr lang="cs-CZ" sz="23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342900" indent="-342900">
              <a:lnSpc>
                <a:spcPct val="170000"/>
              </a:lnSpc>
              <a:buFontTx/>
              <a:buChar char="-"/>
            </a:pPr>
            <a:endParaRPr lang="cs-CZ" sz="23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342900" indent="-342900">
              <a:lnSpc>
                <a:spcPct val="170000"/>
              </a:lnSpc>
              <a:buFontTx/>
              <a:buChar char="-"/>
            </a:pPr>
            <a:endParaRPr lang="cs-CZ" sz="23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342900" indent="-342900">
              <a:lnSpc>
                <a:spcPct val="170000"/>
              </a:lnSpc>
              <a:buFontTx/>
              <a:buChar char="-"/>
            </a:pPr>
            <a:endParaRPr lang="cs-CZ" sz="23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342900" indent="-342900">
              <a:lnSpc>
                <a:spcPct val="170000"/>
              </a:lnSpc>
              <a:buFontTx/>
              <a:buChar char="-"/>
            </a:pPr>
            <a:r>
              <a:rPr lang="cs-CZ" sz="2300" dirty="0">
                <a:latin typeface="Poppins" panose="00000500000000000000" pitchFamily="2" charset="-18"/>
                <a:cs typeface="Poppins" panose="00000500000000000000" pitchFamily="2" charset="-18"/>
              </a:rPr>
              <a:t>zmírnění napětí na trhu práce</a:t>
            </a:r>
          </a:p>
          <a:p>
            <a:pPr marL="342900" indent="-342900">
              <a:lnSpc>
                <a:spcPct val="170000"/>
              </a:lnSpc>
              <a:buFontTx/>
              <a:buChar char="-"/>
            </a:pPr>
            <a:r>
              <a:rPr lang="cs-CZ" sz="2300" dirty="0">
                <a:latin typeface="Poppins" panose="00000500000000000000" pitchFamily="2" charset="-18"/>
                <a:cs typeface="Poppins" panose="00000500000000000000" pitchFamily="2" charset="-18"/>
              </a:rPr>
              <a:t>strukturální, ale částečně již i cyklické ochlazení trhu práce</a:t>
            </a:r>
          </a:p>
          <a:p>
            <a:pPr marL="342900" indent="-342900">
              <a:lnSpc>
                <a:spcPct val="170000"/>
              </a:lnSpc>
              <a:buFontTx/>
              <a:buChar char="-"/>
            </a:pPr>
            <a:r>
              <a:rPr lang="cs-CZ" sz="2300" dirty="0">
                <a:latin typeface="Poppins" panose="00000500000000000000" pitchFamily="2" charset="-18"/>
                <a:cs typeface="Poppins" panose="00000500000000000000" pitchFamily="2" charset="-18"/>
              </a:rPr>
              <a:t>lepší výchozí úroveň reálné mzdy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271E8B7-A15E-E8A1-0FB9-40E6ED856CF2}"/>
              </a:ext>
            </a:extLst>
          </p:cNvPr>
          <p:cNvGrpSpPr/>
          <p:nvPr/>
        </p:nvGrpSpPr>
        <p:grpSpPr>
          <a:xfrm>
            <a:off x="2926210" y="3222078"/>
            <a:ext cx="5989497" cy="3355089"/>
            <a:chOff x="5092296" y="1578262"/>
            <a:chExt cx="5989497" cy="335508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F61CAA9-5D3E-87AE-5160-BCE81EEDBA83}"/>
                </a:ext>
              </a:extLst>
            </p:cNvPr>
            <p:cNvGrpSpPr/>
            <p:nvPr/>
          </p:nvGrpSpPr>
          <p:grpSpPr>
            <a:xfrm>
              <a:off x="5092296" y="1578262"/>
              <a:ext cx="5989497" cy="3355089"/>
              <a:chOff x="5092296" y="1578262"/>
              <a:chExt cx="5989497" cy="3355089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91E23387-282A-5176-7F9D-E7D1088D71C4}"/>
                  </a:ext>
                </a:extLst>
              </p:cNvPr>
              <p:cNvGrpSpPr/>
              <p:nvPr/>
            </p:nvGrpSpPr>
            <p:grpSpPr>
              <a:xfrm>
                <a:off x="5092296" y="1578262"/>
                <a:ext cx="5989497" cy="3355089"/>
                <a:chOff x="5092296" y="1578262"/>
                <a:chExt cx="5989497" cy="3355089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E4F7DB45-6009-6843-999A-FD37323E6F30}"/>
                    </a:ext>
                  </a:extLst>
                </p:cNvPr>
                <p:cNvGrpSpPr/>
                <p:nvPr/>
              </p:nvGrpSpPr>
              <p:grpSpPr>
                <a:xfrm>
                  <a:off x="5092296" y="1578262"/>
                  <a:ext cx="5989497" cy="3355089"/>
                  <a:chOff x="5092296" y="1578262"/>
                  <a:chExt cx="5989497" cy="3355089"/>
                </a:xfrm>
              </p:grpSpPr>
              <p:grpSp>
                <p:nvGrpSpPr>
                  <p:cNvPr id="10" name="Group 9">
                    <a:extLst>
                      <a:ext uri="{FF2B5EF4-FFF2-40B4-BE49-F238E27FC236}">
                        <a16:creationId xmlns:a16="http://schemas.microsoft.com/office/drawing/2014/main" id="{489B0A2B-999F-BD57-B05E-4C5EEAAA48F6}"/>
                      </a:ext>
                    </a:extLst>
                  </p:cNvPr>
                  <p:cNvGrpSpPr/>
                  <p:nvPr/>
                </p:nvGrpSpPr>
                <p:grpSpPr>
                  <a:xfrm>
                    <a:off x="5092296" y="1578262"/>
                    <a:ext cx="5989497" cy="3355089"/>
                    <a:chOff x="5092296" y="1578262"/>
                    <a:chExt cx="5989497" cy="3355089"/>
                  </a:xfrm>
                </p:grpSpPr>
                <p:grpSp>
                  <p:nvGrpSpPr>
                    <p:cNvPr id="9" name="Group 8">
                      <a:extLst>
                        <a:ext uri="{FF2B5EF4-FFF2-40B4-BE49-F238E27FC236}">
                          <a16:creationId xmlns:a16="http://schemas.microsoft.com/office/drawing/2014/main" id="{C491D41B-68B4-3D50-8A26-787FC177414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92296" y="1578262"/>
                      <a:ext cx="5987436" cy="3355089"/>
                      <a:chOff x="5092296" y="1578262"/>
                      <a:chExt cx="5987436" cy="3355089"/>
                    </a:xfrm>
                  </p:grpSpPr>
                  <p:grpSp>
                    <p:nvGrpSpPr>
                      <p:cNvPr id="7" name="Group 6">
                        <a:extLst>
                          <a:ext uri="{FF2B5EF4-FFF2-40B4-BE49-F238E27FC236}">
                            <a16:creationId xmlns:a16="http://schemas.microsoft.com/office/drawing/2014/main" id="{C6B13617-708E-BA64-CCE9-A9251741F41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03075" y="1578262"/>
                        <a:ext cx="5976657" cy="3355089"/>
                        <a:chOff x="5103075" y="1578262"/>
                        <a:chExt cx="5976657" cy="3355089"/>
                      </a:xfrm>
                    </p:grpSpPr>
                    <p:pic>
                      <p:nvPicPr>
                        <p:cNvPr id="47" name="Obrázek 46">
                          <a:extLst>
                            <a:ext uri="{FF2B5EF4-FFF2-40B4-BE49-F238E27FC236}">
                              <a16:creationId xmlns:a16="http://schemas.microsoft.com/office/drawing/2014/main" id="{A22051FB-FFEA-3156-1919-229F3CBB9131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rcRect t="8088" b="7645"/>
                        <a:stretch/>
                      </p:blipFill>
                      <p:spPr>
                        <a:xfrm>
                          <a:off x="5104247" y="1578262"/>
                          <a:ext cx="5975485" cy="3355089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23" name="Nadpis 3">
                          <a:extLst>
                            <a:ext uri="{FF2B5EF4-FFF2-40B4-BE49-F238E27FC236}">
                              <a16:creationId xmlns:a16="http://schemas.microsoft.com/office/drawing/2014/main" id="{98628FAB-76D3-E372-DF33-C5D3862B3A9F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5103075" y="1725486"/>
                          <a:ext cx="2969567" cy="381600"/>
                        </a:xfrm>
                        <a:prstGeom prst="rect">
                          <a:avLst/>
                        </a:prstGeom>
                      </p:spPr>
                      <p:txBody>
                        <a:bodyPr vert="horz" lIns="0" tIns="0" rIns="0" bIns="0" rtlCol="0" anchor="b" anchorCtr="0">
                          <a:noAutofit/>
                        </a:bodyPr>
                        <a:lstStyle>
                          <a:lvl1pPr algn="l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ct val="0"/>
                            </a:spcBef>
                            <a:buNone/>
                            <a:defRPr sz="3200" b="1" kern="1200" spc="150" baseline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ea typeface="+mj-ea"/>
                              <a:cs typeface="+mj-cs"/>
                            </a:defRPr>
                          </a:lvl1pPr>
                        </a:lstStyle>
                        <a:p>
                          <a:pPr algn="ctr">
                            <a:lnSpc>
                              <a:spcPct val="170000"/>
                            </a:lnSpc>
                          </a:pPr>
                          <a:r>
                            <a:rPr lang="cs-CZ" sz="1800" dirty="0">
                              <a:latin typeface="Poppins" panose="00000500000000000000" pitchFamily="2" charset="-18"/>
                              <a:cs typeface="Poppins" panose="00000500000000000000" pitchFamily="2" charset="-18"/>
                            </a:rPr>
                            <a:t>NEZAMĚSTNANOST</a:t>
                          </a:r>
                        </a:p>
                      </p:txBody>
                    </p:sp>
                  </p:grpSp>
                  <p:sp>
                    <p:nvSpPr>
                      <p:cNvPr id="43" name="Nadpis 3">
                        <a:extLst>
                          <a:ext uri="{FF2B5EF4-FFF2-40B4-BE49-F238E27FC236}">
                            <a16:creationId xmlns:a16="http://schemas.microsoft.com/office/drawing/2014/main" id="{ADABB732-81D4-AB40-21B2-B89B68336A4C}"/>
                          </a:ext>
                        </a:extLst>
                      </p:cNvPr>
                      <p:cNvSpPr txBox="1">
                        <a:spLocks/>
                      </p:cNvSpPr>
                      <p:nvPr/>
                    </p:nvSpPr>
                    <p:spPr>
                      <a:xfrm>
                        <a:off x="5092296" y="2449523"/>
                        <a:ext cx="2977113" cy="1768994"/>
                      </a:xfrm>
                      <a:prstGeom prst="rect">
                        <a:avLst/>
                      </a:prstGeom>
                    </p:spPr>
                    <p:txBody>
                      <a:bodyPr vert="horz" lIns="0" tIns="0" rIns="0" bIns="0" rtlCol="0" anchor="b" anchorCtr="0">
                        <a:noAutofit/>
                      </a:bodyPr>
                      <a:lstStyle>
                        <a:lvl1pPr algn="l" defTabSz="914400" rtl="0" eaLnBrk="1" latinLnBrk="0" hangingPunct="1">
                          <a:lnSpc>
                            <a:spcPct val="90000"/>
                          </a:lnSpc>
                          <a:spcBef>
                            <a:spcPct val="0"/>
                          </a:spcBef>
                          <a:buNone/>
                          <a:defRPr sz="3200" b="1" kern="1200" spc="150" baseline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ea typeface="+mj-ea"/>
                            <a:cs typeface="+mj-cs"/>
                          </a:defRPr>
                        </a:lvl1pPr>
                      </a:lstStyle>
                      <a:p>
                        <a:pPr algn="ctr">
                          <a:lnSpc>
                            <a:spcPct val="170000"/>
                          </a:lnSpc>
                        </a:pPr>
                        <a:r>
                          <a:rPr lang="cs-CZ" sz="7200" dirty="0">
                            <a:latin typeface="Poppins" panose="00000500000000000000" pitchFamily="2" charset="-18"/>
                            <a:cs typeface="Poppins" panose="00000500000000000000" pitchFamily="2" charset="-18"/>
                          </a:rPr>
                          <a:t>4,4 %</a:t>
                        </a:r>
                      </a:p>
                    </p:txBody>
                  </p:sp>
                </p:grpSp>
                <p:sp>
                  <p:nvSpPr>
                    <p:cNvPr id="44" name="Nadpis 3">
                      <a:extLst>
                        <a:ext uri="{FF2B5EF4-FFF2-40B4-BE49-F238E27FC236}">
                          <a16:creationId xmlns:a16="http://schemas.microsoft.com/office/drawing/2014/main" id="{D112AE44-71F2-D9BB-852F-8AD72887DBD9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8072642" y="2404519"/>
                      <a:ext cx="3009151" cy="1813998"/>
                    </a:xfrm>
                    <a:prstGeom prst="rect">
                      <a:avLst/>
                    </a:prstGeom>
                  </p:spPr>
                  <p:txBody>
                    <a:bodyPr vert="horz" lIns="0" tIns="0" rIns="0" bIns="0" rtlCol="0" anchor="b" anchorCtr="0">
                      <a:noAutofit/>
                    </a:bodyPr>
                    <a:lstStyle>
                      <a:lvl1pPr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3200" b="1" kern="1200" spc="15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j-ea"/>
                          <a:cs typeface="+mj-cs"/>
                        </a:defRPr>
                      </a:lvl1pPr>
                    </a:lstStyle>
                    <a:p>
                      <a:pPr algn="ctr">
                        <a:lnSpc>
                          <a:spcPct val="170000"/>
                        </a:lnSpc>
                      </a:pPr>
                      <a:r>
                        <a:rPr lang="cs-CZ" sz="7200" dirty="0"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6,2 %</a:t>
                      </a:r>
                    </a:p>
                  </p:txBody>
                </p:sp>
              </p:grpSp>
              <p:sp>
                <p:nvSpPr>
                  <p:cNvPr id="45" name="Nadpis 3">
                    <a:extLst>
                      <a:ext uri="{FF2B5EF4-FFF2-40B4-BE49-F238E27FC236}">
                        <a16:creationId xmlns:a16="http://schemas.microsoft.com/office/drawing/2014/main" id="{899583A2-863F-4DF7-D820-2CAD292CB44F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122296" y="2426019"/>
                    <a:ext cx="2962297" cy="305856"/>
                  </a:xfrm>
                  <a:prstGeom prst="rect">
                    <a:avLst/>
                  </a:prstGeom>
                </p:spPr>
                <p:txBody>
                  <a:bodyPr vert="horz" lIns="0" tIns="0" rIns="0" bIns="0" rtlCol="0" anchor="b" anchorCtr="0">
                    <a:noAutofit/>
                  </a:bodyPr>
                  <a:lstStyle>
                    <a:lvl1pPr algn="l" defTabSz="914400" rtl="0" eaLnBrk="1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  <a:defRPr sz="3200" b="1" kern="1200" spc="15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j-ea"/>
                        <a:cs typeface="+mj-cs"/>
                      </a:defRPr>
                    </a:lvl1pPr>
                  </a:lstStyle>
                  <a:p>
                    <a:pPr algn="ctr">
                      <a:lnSpc>
                        <a:spcPct val="170000"/>
                      </a:lnSpc>
                    </a:pPr>
                    <a:r>
                      <a:rPr lang="cs-CZ" sz="1200" dirty="0">
                        <a:latin typeface="Poppins" panose="00000500000000000000" pitchFamily="2" charset="-18"/>
                        <a:cs typeface="Poppins" panose="00000500000000000000" pitchFamily="2" charset="-18"/>
                      </a:rPr>
                      <a:t>VÝHLED NA ROK 2025</a:t>
                    </a:r>
                  </a:p>
                </p:txBody>
              </p:sp>
            </p:grpSp>
            <p:sp>
              <p:nvSpPr>
                <p:cNvPr id="46" name="Nadpis 3">
                  <a:extLst>
                    <a:ext uri="{FF2B5EF4-FFF2-40B4-BE49-F238E27FC236}">
                      <a16:creationId xmlns:a16="http://schemas.microsoft.com/office/drawing/2014/main" id="{48DCC677-7C11-9A54-178B-FED4F40BBF8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06932" y="2348515"/>
                  <a:ext cx="2962297" cy="381600"/>
                </a:xfrm>
                <a:prstGeom prst="rect">
                  <a:avLst/>
                </a:prstGeom>
              </p:spPr>
              <p:txBody>
                <a:bodyPr vert="horz" lIns="0" tIns="0" rIns="0" bIns="0" rtlCol="0" anchor="b" anchorCtr="0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1" kern="1200" spc="15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j-ea"/>
                      <a:cs typeface="+mj-cs"/>
                    </a:defRPr>
                  </a:lvl1pPr>
                </a:lstStyle>
                <a:p>
                  <a:pPr algn="ctr">
                    <a:lnSpc>
                      <a:spcPct val="170000"/>
                    </a:lnSpc>
                  </a:pPr>
                  <a:r>
                    <a:rPr lang="cs-CZ" sz="1200" dirty="0">
                      <a:latin typeface="Poppins" panose="00000500000000000000" pitchFamily="2" charset="-18"/>
                      <a:cs typeface="Poppins" panose="00000500000000000000" pitchFamily="2" charset="-18"/>
                    </a:rPr>
                    <a:t>VÝHLED NA ROK 2025</a:t>
                  </a:r>
                </a:p>
              </p:txBody>
            </p:sp>
          </p:grpSp>
          <p:sp>
            <p:nvSpPr>
              <p:cNvPr id="48" name="Nadpis 3">
                <a:extLst>
                  <a:ext uri="{FF2B5EF4-FFF2-40B4-BE49-F238E27FC236}">
                    <a16:creationId xmlns:a16="http://schemas.microsoft.com/office/drawing/2014/main" id="{FA058DDD-7283-A77D-7DB4-0C7DDFD526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84593" y="1732335"/>
                <a:ext cx="2993968" cy="381600"/>
              </a:xfrm>
              <a:prstGeom prst="rect">
                <a:avLst/>
              </a:prstGeom>
            </p:spPr>
            <p:txBody>
              <a:bodyPr vert="horz" lIns="0" tIns="0" rIns="0" bIns="0" rtlCol="0" anchor="b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 spc="150" baseline="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70000"/>
                  </a:lnSpc>
                </a:pPr>
                <a:r>
                  <a:rPr lang="cs-CZ" sz="1800" dirty="0">
                    <a:latin typeface="Poppins" panose="00000500000000000000" pitchFamily="2" charset="-18"/>
                    <a:cs typeface="Poppins" panose="00000500000000000000" pitchFamily="2" charset="-18"/>
                  </a:rPr>
                  <a:t>NOMINÁLNÍ MZDY</a:t>
                </a:r>
              </a:p>
            </p:txBody>
          </p:sp>
        </p:grpSp>
        <p:sp>
          <p:nvSpPr>
            <p:cNvPr id="3" name="Nadpis 3">
              <a:extLst>
                <a:ext uri="{FF2B5EF4-FFF2-40B4-BE49-F238E27FC236}">
                  <a16:creationId xmlns:a16="http://schemas.microsoft.com/office/drawing/2014/main" id="{DAAC2DA3-7DED-1CA4-6085-EF8EBE34AB91}"/>
                </a:ext>
              </a:extLst>
            </p:cNvPr>
            <p:cNvSpPr txBox="1">
              <a:spLocks/>
            </p:cNvSpPr>
            <p:nvPr/>
          </p:nvSpPr>
          <p:spPr>
            <a:xfrm>
              <a:off x="5123410" y="2059437"/>
              <a:ext cx="2962297" cy="228600"/>
            </a:xfrm>
            <a:prstGeom prst="rect">
              <a:avLst/>
            </a:prstGeom>
          </p:spPr>
          <p:txBody>
            <a:bodyPr vert="horz" lIns="0" tIns="0" rIns="0" bIns="0" rtlCol="0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 spc="150" baseline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70000"/>
                </a:lnSpc>
              </a:pPr>
              <a:r>
                <a:rPr lang="cs-CZ" sz="1200" dirty="0">
                  <a:latin typeface="Poppins" panose="00000500000000000000" pitchFamily="2" charset="-18"/>
                  <a:cs typeface="Poppins" panose="00000500000000000000" pitchFamily="2" charset="-18"/>
                </a:rPr>
                <a:t>(registrovaná)</a:t>
              </a:r>
            </a:p>
          </p:txBody>
        </p:sp>
      </p:grp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C362EFBB-1463-2FB9-6B3C-CEE7FA1BBE35}"/>
              </a:ext>
            </a:extLst>
          </p:cNvPr>
          <p:cNvCxnSpPr/>
          <p:nvPr/>
        </p:nvCxnSpPr>
        <p:spPr>
          <a:xfrm>
            <a:off x="5940846" y="4093339"/>
            <a:ext cx="0" cy="21032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735708"/>
      </p:ext>
    </p:extLst>
  </p:cSld>
  <p:clrMapOvr>
    <a:masterClrMapping/>
  </p:clrMapOvr>
</p:sld>
</file>

<file path=ppt/theme/theme1.xml><?xml version="1.0" encoding="utf-8"?>
<a:theme xmlns:a="http://schemas.openxmlformats.org/drawingml/2006/main" name="CBA PPT 16:9 B&amp;W">
  <a:themeElements>
    <a:clrScheme name="CBA MS Office výchozí barevnost">
      <a:dk1>
        <a:sysClr val="windowText" lastClr="000000"/>
      </a:dk1>
      <a:lt1>
        <a:sysClr val="window" lastClr="FFFFFF"/>
      </a:lt1>
      <a:dk2>
        <a:srgbClr val="1F576B"/>
      </a:dk2>
      <a:lt2>
        <a:srgbClr val="F8F8F8"/>
      </a:lt2>
      <a:accent1>
        <a:srgbClr val="A9936D"/>
      </a:accent1>
      <a:accent2>
        <a:srgbClr val="317F79"/>
      </a:accent2>
      <a:accent3>
        <a:srgbClr val="1F576B"/>
      </a:accent3>
      <a:accent4>
        <a:srgbClr val="DCDCDC"/>
      </a:accent4>
      <a:accent5>
        <a:srgbClr val="B6B6B6"/>
      </a:accent5>
      <a:accent6>
        <a:srgbClr val="6F6F6F"/>
      </a:accent6>
      <a:hlink>
        <a:srgbClr val="A9936D"/>
      </a:hlink>
      <a:folHlink>
        <a:srgbClr val="968058"/>
      </a:folHlink>
    </a:clrScheme>
    <a:fontScheme name="CBA MS Office výchozí písmo moti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>
        <a:normAutofit/>
      </a:bodyPr>
      <a:lstStyle>
        <a:defPPr algn="l">
          <a:defRPr sz="1300" b="0" i="0" spc="0" baseline="0" dirty="0" smtClean="0"/>
        </a:defPPr>
      </a:lstStyle>
    </a:txDef>
  </a:objectDefaults>
  <a:extraClrSchemeLst/>
  <a:custClrLst>
    <a:custClr name="Zelená">
      <a:srgbClr val="83DFBE"/>
    </a:custClr>
    <a:custClr name="Světle zelená">
      <a:srgbClr val="ACE2CB"/>
    </a:custClr>
    <a:custClr name="Nejsvětlejší zelená">
      <a:srgbClr val="D1F2E4"/>
    </a:custClr>
    <a:custClr name="Šedá">
      <a:srgbClr val="D7D7D7"/>
    </a:custClr>
    <a:custClr name="Světle šedá">
      <a:srgbClr val="EFEFEF"/>
    </a:custClr>
    <a:custClr name="Oranžová">
      <a:srgbClr val="FFB288"/>
    </a:custClr>
    <a:custClr name="Světle oranžová">
      <a:srgbClr val="FFCE8D"/>
    </a:custClr>
    <a:custClr name="Modrá">
      <a:srgbClr val="60CEF4"/>
    </a:custClr>
    <a:custClr name="Hnědá">
      <a:srgbClr val="C7B299"/>
    </a:custClr>
    <a:custClr name="Tyrkysová">
      <a:srgbClr val="14DBC7"/>
    </a:custClr>
    <a:custClr name="Jarní zelená">
      <a:srgbClr val="C7F779"/>
    </a:custClr>
    <a:custClr name="Růžová">
      <a:srgbClr val="F8C5F9"/>
    </a:custClr>
    <a:custClr name="Tmavě fialová">
      <a:srgbClr val="7468E9"/>
    </a:custClr>
  </a:custClrLst>
  <a:extLst>
    <a:ext uri="{05A4C25C-085E-4340-85A3-A5531E510DB2}">
      <thm15:themeFamily xmlns:thm15="http://schemas.microsoft.com/office/thememl/2012/main" name="INVESTIKA_DYNAMIKA_PPT_16x9_v2.potx" id="{8733E6CE-201E-48DB-87AA-DB80330FF5DB}" vid="{D7849ED6-7B13-4D46-A90C-4F40B8B1D8EC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91B8A9ED33244787B916AE9BBE206E" ma:contentTypeVersion="12" ma:contentTypeDescription="Create a new document." ma:contentTypeScope="" ma:versionID="6272deca80841e48775e47dbd4ea0331">
  <xsd:schema xmlns:xsd="http://www.w3.org/2001/XMLSchema" xmlns:xs="http://www.w3.org/2001/XMLSchema" xmlns:p="http://schemas.microsoft.com/office/2006/metadata/properties" xmlns:ns2="ebcfb002-a245-4f64-b91d-4b07cb074cbb" xmlns:ns3="3d04b0d2-10d1-4ac1-82d3-a64e9a9882e5" targetNamespace="http://schemas.microsoft.com/office/2006/metadata/properties" ma:root="true" ma:fieldsID="ecc7e44836475fabd4dd73250f8ace6d" ns2:_="" ns3:_="">
    <xsd:import namespace="ebcfb002-a245-4f64-b91d-4b07cb074cbb"/>
    <xsd:import namespace="3d04b0d2-10d1-4ac1-82d3-a64e9a9882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cfb002-a245-4f64-b91d-4b07cb074c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149a369f-88ca-4bc3-9129-83334f9bce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4b0d2-10d1-4ac1-82d3-a64e9a9882e5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bfe6e60-89d1-46a8-a9d9-d6254838e557}" ma:internalName="TaxCatchAll" ma:showField="CatchAllData" ma:web="3d04b0d2-10d1-4ac1-82d3-a64e9a9882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ebcfb002-a245-4f64-b91d-4b07cb074cbb" xsi:nil="true"/>
    <TaxCatchAll xmlns="3d04b0d2-10d1-4ac1-82d3-a64e9a9882e5" xsi:nil="true"/>
    <lcf76f155ced4ddcb4097134ff3c332f xmlns="ebcfb002-a245-4f64-b91d-4b07cb074cb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53709C2-9DBD-4E5D-A17B-6BCA862131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2F7624-800E-4146-82DF-FE555B3D68E9}">
  <ds:schemaRefs>
    <ds:schemaRef ds:uri="3d04b0d2-10d1-4ac1-82d3-a64e9a9882e5"/>
    <ds:schemaRef ds:uri="ebcfb002-a245-4f64-b91d-4b07cb074cb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E2109D1-82F8-47F1-B049-10AFD73CFAE2}">
  <ds:schemaRefs>
    <ds:schemaRef ds:uri="3d04b0d2-10d1-4ac1-82d3-a64e9a9882e5"/>
    <ds:schemaRef ds:uri="ebcfb002-a245-4f64-b91d-4b07cb074cbb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CBA-MS-Office-Motiv-updated</Template>
  <TotalTime>13762</TotalTime>
  <Words>997</Words>
  <Application>Microsoft Office PowerPoint</Application>
  <PresentationFormat>Widescreen</PresentationFormat>
  <Paragraphs>157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Poppins</vt:lpstr>
      <vt:lpstr>CBA PPT 16:9 B&amp;W</vt:lpstr>
      <vt:lpstr>MAKROEKONOMICKÁ PROGNÓZA ČBA  aneb k vývoji českého hospodářství v letech 2024-2026 z pohledu bankovního sektoru </vt:lpstr>
      <vt:lpstr>MAKROEKONOMICKÁ PROGNÓZA ČBA</vt:lpstr>
      <vt:lpstr>ÚVODNÍ SLOVO</vt:lpstr>
      <vt:lpstr>PowerPoint Presentation</vt:lpstr>
      <vt:lpstr>PROGNÓZY RŮSTU REÁLNÉHO HDP ČR</vt:lpstr>
      <vt:lpstr>PowerPoint Presentation</vt:lpstr>
      <vt:lpstr>PowerPoint Presentation</vt:lpstr>
      <vt:lpstr>PowerPoint Presentation</vt:lpstr>
      <vt:lpstr>TRH PRÁCE</vt:lpstr>
      <vt:lpstr>PowerPoint Presentation</vt:lpstr>
      <vt:lpstr>INFLACE</vt:lpstr>
      <vt:lpstr>Letošní míre vyšší růst spotřebitelských cen kvůli vyšším cenám potravin, ale i silnějšímu tempu jádrové inflace</vt:lpstr>
      <vt:lpstr>MĚNOVÁ POLITIKA A MĚNOVÝ KURZ</vt:lpstr>
      <vt:lpstr>PowerPoint Presentation</vt:lpstr>
      <vt:lpstr>FISKÁLNÍ POLITIKA</vt:lpstr>
      <vt:lpstr>PowerPoint Presentation</vt:lpstr>
      <vt:lpstr>VÝVOJ VKLADŮ A ÚVĚROVÉ EMISE</vt:lpstr>
      <vt:lpstr>PowerPoint Presentation</vt:lpstr>
      <vt:lpstr>MEZINÁRODNÍ SROVNÁNÍ</vt:lpstr>
      <vt:lpstr>ZÁVĚREČNÉ POSTŘEHY </vt:lpstr>
      <vt:lpstr>PROGNÓZA ČBA v číslech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Určeno pro zprostředkovatele realitního fondu</dc:title>
  <dc:creator>Kristina Červinková</dc:creator>
  <cp:lastModifiedBy>Jaromír Šindel</cp:lastModifiedBy>
  <cp:revision>83</cp:revision>
  <dcterms:created xsi:type="dcterms:W3CDTF">2021-11-05T08:44:25Z</dcterms:created>
  <dcterms:modified xsi:type="dcterms:W3CDTF">2025-08-20T10:08:31Z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0x0101008191B8A9ED33244787B916AE9BBE206E</vt:lpwstr>
  </property>
  <property fmtid="{D5CDD505-2E9C-101B-9397-08002B2CF9AE}" pid="3" name="Order">
    <vt:r8>325300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