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36" r:id="rId6"/>
    <p:sldId id="429" r:id="rId7"/>
    <p:sldId id="401" r:id="rId8"/>
    <p:sldId id="430" r:id="rId9"/>
    <p:sldId id="412" r:id="rId10"/>
    <p:sldId id="415" r:id="rId11"/>
    <p:sldId id="435" r:id="rId12"/>
    <p:sldId id="416" r:id="rId13"/>
    <p:sldId id="434" r:id="rId14"/>
    <p:sldId id="417" r:id="rId15"/>
    <p:sldId id="433" r:id="rId16"/>
    <p:sldId id="418" r:id="rId17"/>
    <p:sldId id="407" r:id="rId18"/>
    <p:sldId id="419" r:id="rId19"/>
    <p:sldId id="408" r:id="rId20"/>
    <p:sldId id="438" r:id="rId21"/>
    <p:sldId id="437" r:id="rId22"/>
    <p:sldId id="431" r:id="rId23"/>
    <p:sldId id="432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273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pos="1958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78143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>
        <p:guide orient="horz" pos="1888"/>
        <p:guide pos="3273"/>
        <p:guide orient="horz" pos="3181"/>
        <p:guide pos="1958"/>
        <p:guide/>
        <p:guide orient="horz" pos="2228"/>
        <p:guide orient="horz" pos="1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21.05.2025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42:43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21.05.2025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60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FA1B-83FF-A3D8-D6B4-B2E4DAEE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2AAF1-A012-0F28-70EE-554F92CDF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C32C4-CB69-B017-8B07-F2E30EC2B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332689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334D-1769-F4FF-0FD0-AD56798A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B8859-5C0F-C98E-1AAB-125242256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DC7087-8385-50CC-F281-A7706675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12749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499D-39B3-FFCB-CEAF-C54EA5A4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C0E3B-7445-C439-A3CD-125954029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AEDB0-74B5-C8C6-B874-E1F9B1F6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855965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21.05.2025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21.05.2025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21.05.2025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2024-2026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22 / 5 / 2025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615914" y="1180571"/>
            <a:ext cx="11149366" cy="119292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Spotřebitelské ceny již zvolní svůj růst nepatrně kvůli odolné dynamice jádrové inflace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98A6BF-E3B4-4335-ED80-EE4C7D6E11A8}"/>
              </a:ext>
            </a:extLst>
          </p:cNvPr>
          <p:cNvGrpSpPr/>
          <p:nvPr/>
        </p:nvGrpSpPr>
        <p:grpSpPr>
          <a:xfrm>
            <a:off x="3108325" y="2492375"/>
            <a:ext cx="5988848" cy="3459480"/>
            <a:chOff x="4967605" y="1364615"/>
            <a:chExt cx="5988848" cy="34594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5EC615-A0A9-F100-8D32-B46CB4F6927B}"/>
                </a:ext>
              </a:extLst>
            </p:cNvPr>
            <p:cNvGrpSpPr/>
            <p:nvPr/>
          </p:nvGrpSpPr>
          <p:grpSpPr>
            <a:xfrm>
              <a:off x="4967605" y="1364615"/>
              <a:ext cx="5975485" cy="3459480"/>
              <a:chOff x="4967605" y="1364615"/>
              <a:chExt cx="5975485" cy="345948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ED41473-C64E-13AD-A800-CCDE25E2CBEA}"/>
                  </a:ext>
                </a:extLst>
              </p:cNvPr>
              <p:cNvGrpSpPr/>
              <p:nvPr/>
            </p:nvGrpSpPr>
            <p:grpSpPr>
              <a:xfrm>
                <a:off x="4967605" y="1364615"/>
                <a:ext cx="5975485" cy="3459480"/>
                <a:chOff x="4967605" y="1364615"/>
                <a:chExt cx="5975485" cy="345948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FC08526-9E3C-9108-E4FF-BB14AC3F6116}"/>
                    </a:ext>
                  </a:extLst>
                </p:cNvPr>
                <p:cNvGrpSpPr/>
                <p:nvPr/>
              </p:nvGrpSpPr>
              <p:grpSpPr>
                <a:xfrm>
                  <a:off x="4967605" y="1364615"/>
                  <a:ext cx="5975485" cy="3459480"/>
                  <a:chOff x="4967605" y="1364615"/>
                  <a:chExt cx="5975485" cy="345948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2671AFA4-3630-CF1D-07B9-056232660645}"/>
                      </a:ext>
                    </a:extLst>
                  </p:cNvPr>
                  <p:cNvGrpSpPr/>
                  <p:nvPr/>
                </p:nvGrpSpPr>
                <p:grpSpPr>
                  <a:xfrm>
                    <a:off x="4967605" y="1364615"/>
                    <a:ext cx="5975485" cy="3459480"/>
                    <a:chOff x="4967605" y="1364615"/>
                    <a:chExt cx="5975485" cy="3459480"/>
                  </a:xfrm>
                </p:grpSpPr>
                <p:pic>
                  <p:nvPicPr>
                    <p:cNvPr id="9" name="Obrázek 8">
                      <a:extLst>
                        <a:ext uri="{FF2B5EF4-FFF2-40B4-BE49-F238E27FC236}">
                          <a16:creationId xmlns:a16="http://schemas.microsoft.com/office/drawing/2014/main" id="{9370C15B-6A32-4B6E-464D-A052B418D0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6276" b="6836"/>
                    <a:stretch/>
                  </p:blipFill>
                  <p:spPr>
                    <a:xfrm>
                      <a:off x="4967605" y="1364615"/>
                      <a:ext cx="5975485" cy="34594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" name="Nadpis 3">
                      <a:extLst>
                        <a:ext uri="{FF2B5EF4-FFF2-40B4-BE49-F238E27FC236}">
                          <a16:creationId xmlns:a16="http://schemas.microsoft.com/office/drawing/2014/main" id="{18296647-337F-2953-2C33-2FC8C7A2F81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637803" y="1564232"/>
                      <a:ext cx="1902246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>
                        <a:lnSpc>
                          <a:spcPct val="170000"/>
                        </a:lnSpc>
                      </a:pPr>
                      <a:r>
                        <a:rPr lang="cs-CZ" sz="23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INFLACE</a:t>
                      </a:r>
                    </a:p>
                  </p:txBody>
                </p:sp>
              </p:grpSp>
              <p:sp>
                <p:nvSpPr>
                  <p:cNvPr id="12" name="Nadpis 3">
                    <a:extLst>
                      <a:ext uri="{FF2B5EF4-FFF2-40B4-BE49-F238E27FC236}">
                        <a16:creationId xmlns:a16="http://schemas.microsoft.com/office/drawing/2014/main" id="{E9A011ED-92B0-AE13-C3E5-1AD857F7282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967605" y="2708046"/>
                    <a:ext cx="2991082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2,3 %</a:t>
                    </a:r>
                  </a:p>
                </p:txBody>
              </p:sp>
            </p:grpSp>
            <p:sp>
              <p:nvSpPr>
                <p:cNvPr id="13" name="Nadpis 3">
                  <a:extLst>
                    <a:ext uri="{FF2B5EF4-FFF2-40B4-BE49-F238E27FC236}">
                      <a16:creationId xmlns:a16="http://schemas.microsoft.com/office/drawing/2014/main" id="{F029A901-2EFC-315F-8CDE-E6223E4921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52007" y="2663042"/>
                  <a:ext cx="2991082" cy="126223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7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2,2 %</a:t>
                  </a:r>
                </a:p>
              </p:txBody>
            </p:sp>
          </p:grpSp>
          <p:sp>
            <p:nvSpPr>
              <p:cNvPr id="14" name="Nadpis 3">
                <a:extLst>
                  <a:ext uri="{FF2B5EF4-FFF2-40B4-BE49-F238E27FC236}">
                    <a16:creationId xmlns:a16="http://schemas.microsoft.com/office/drawing/2014/main" id="{AB2B12F1-1470-62FB-EB90-05A5B49FE8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289" y="2064514"/>
                <a:ext cx="2970899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2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VÝHLED NA ROK 2025</a:t>
                </a:r>
              </a:p>
            </p:txBody>
          </p:sp>
        </p:grpSp>
        <p:sp>
          <p:nvSpPr>
            <p:cNvPr id="15" name="Nadpis 3">
              <a:extLst>
                <a:ext uri="{FF2B5EF4-FFF2-40B4-BE49-F238E27FC236}">
                  <a16:creationId xmlns:a16="http://schemas.microsoft.com/office/drawing/2014/main" id="{CDF81D37-911A-5914-D3A0-59D4D58E1BDC}"/>
                </a:ext>
              </a:extLst>
            </p:cNvPr>
            <p:cNvSpPr txBox="1">
              <a:spLocks/>
            </p:cNvSpPr>
            <p:nvPr/>
          </p:nvSpPr>
          <p:spPr>
            <a:xfrm>
              <a:off x="7965372" y="2072913"/>
              <a:ext cx="2991081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VÝHLED NA ROK 2026</a:t>
              </a:r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54C9C6E-7EA2-BBAF-D6E5-EEFA5FA4C709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9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81" y="559425"/>
            <a:ext cx="5400000" cy="11573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Letos čekáme v průměru nepatrně mírnější spotřebitelskou inflaci jako v roce 2024</a:t>
            </a: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cs-CZ" sz="2000" b="1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pouze další mírné zvolnění v příštím roce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ČNB, ČBA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14:cNvPr>
              <p14:cNvContentPartPr/>
              <p14:nvPr/>
            </p14:nvContentPartPr>
            <p14:xfrm>
              <a:off x="7978201" y="43706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2081" y="436454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Nadpis 3">
            <a:extLst>
              <a:ext uri="{FF2B5EF4-FFF2-40B4-BE49-F238E27FC236}">
                <a16:creationId xmlns:a16="http://schemas.microsoft.com/office/drawing/2014/main" id="{5E04FF15-7984-63FD-8FDF-B24FD1491A66}"/>
              </a:ext>
            </a:extLst>
          </p:cNvPr>
          <p:cNvSpPr txBox="1">
            <a:spLocks/>
          </p:cNvSpPr>
          <p:nvPr/>
        </p:nvSpPr>
        <p:spPr>
          <a:xfrm>
            <a:off x="6276320" y="456762"/>
            <a:ext cx="5400000" cy="1157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Struktura inflace odráží vývoj v ekonomice, volatilitu danou změnou klimatu a geopolitiky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E8E64-0F00-AAE7-B8B1-3B0AC4A90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4" y="1884073"/>
            <a:ext cx="5712445" cy="3591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1DD70-2553-BED2-3868-6E688937F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214" y="1804380"/>
            <a:ext cx="5375436" cy="36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72AB-0EB7-AEE9-1971-DDFC0BC8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E043FB-3A2B-5F14-EFA5-FBE1B207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87BBA9B9-C018-66E0-D061-4ABF010A0BDD}"/>
              </a:ext>
            </a:extLst>
          </p:cNvPr>
          <p:cNvSpPr txBox="1">
            <a:spLocks/>
          </p:cNvSpPr>
          <p:nvPr/>
        </p:nvSpPr>
        <p:spPr>
          <a:xfrm>
            <a:off x="604582" y="1201122"/>
            <a:ext cx="10474898" cy="11563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ČNB pravděpodobně letos v srpnu sníží svoji 2týdenní </a:t>
            </a:r>
            <a:r>
              <a:rPr lang="cs-CZ" sz="2300" dirty="0" err="1">
                <a:latin typeface="Poppins" panose="00000500000000000000" pitchFamily="2" charset="-18"/>
                <a:cs typeface="Poppins" panose="00000500000000000000" pitchFamily="2" charset="-18"/>
              </a:rPr>
              <a:t>repo</a:t>
            </a: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 sazbu naposledy a další snížení na 3 % čekáme příští rok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5BB03-224A-968E-8605-9A20F14F590C}"/>
              </a:ext>
            </a:extLst>
          </p:cNvPr>
          <p:cNvGrpSpPr/>
          <p:nvPr/>
        </p:nvGrpSpPr>
        <p:grpSpPr>
          <a:xfrm>
            <a:off x="3109935" y="2492375"/>
            <a:ext cx="6082527" cy="3429000"/>
            <a:chOff x="5316698" y="1673143"/>
            <a:chExt cx="6082527" cy="3429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1876C7-0929-56B0-24A8-7D3AFCE0052F}"/>
                </a:ext>
              </a:extLst>
            </p:cNvPr>
            <p:cNvGrpSpPr/>
            <p:nvPr/>
          </p:nvGrpSpPr>
          <p:grpSpPr>
            <a:xfrm>
              <a:off x="5316698" y="1673143"/>
              <a:ext cx="6082527" cy="3429000"/>
              <a:chOff x="5316698" y="1673143"/>
              <a:chExt cx="6082527" cy="3429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FF614A-CEF5-6993-D8EF-FC84869A6235}"/>
                  </a:ext>
                </a:extLst>
              </p:cNvPr>
              <p:cNvGrpSpPr/>
              <p:nvPr/>
            </p:nvGrpSpPr>
            <p:grpSpPr>
              <a:xfrm>
                <a:off x="5316698" y="1673143"/>
                <a:ext cx="6082527" cy="3429000"/>
                <a:chOff x="5316698" y="1673143"/>
                <a:chExt cx="6082527" cy="342900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6D355D8-15D8-2E16-081F-1DB6B77D51DD}"/>
                    </a:ext>
                  </a:extLst>
                </p:cNvPr>
                <p:cNvGrpSpPr/>
                <p:nvPr/>
              </p:nvGrpSpPr>
              <p:grpSpPr>
                <a:xfrm>
                  <a:off x="5316698" y="1673143"/>
                  <a:ext cx="6082527" cy="3429000"/>
                  <a:chOff x="5316698" y="1673143"/>
                  <a:chExt cx="6082527" cy="3429000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8454A3E1-500B-A5A5-7927-68993AB53312}"/>
                      </a:ext>
                    </a:extLst>
                  </p:cNvPr>
                  <p:cNvGrpSpPr/>
                  <p:nvPr/>
                </p:nvGrpSpPr>
                <p:grpSpPr>
                  <a:xfrm>
                    <a:off x="5316698" y="1673143"/>
                    <a:ext cx="6082527" cy="3429000"/>
                    <a:chOff x="5316698" y="1673143"/>
                    <a:chExt cx="6082527" cy="3429000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849555DE-1155-0B5A-8AB2-95C612E663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16700" y="1673143"/>
                      <a:ext cx="6082525" cy="3429000"/>
                      <a:chOff x="5316700" y="1673143"/>
                      <a:chExt cx="6082525" cy="3429000"/>
                    </a:xfrm>
                  </p:grpSpPr>
                  <p:pic>
                    <p:nvPicPr>
                      <p:cNvPr id="60" name="Obrázek 59">
                        <a:extLst>
                          <a:ext uri="{FF2B5EF4-FFF2-40B4-BE49-F238E27FC236}">
                            <a16:creationId xmlns:a16="http://schemas.microsoft.com/office/drawing/2014/main" id="{891AF44C-DE97-8210-5257-8E371CB98D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l="173" t="218" r="-173" b="13660"/>
                      <a:stretch/>
                    </p:blipFill>
                    <p:spPr>
                      <a:xfrm>
                        <a:off x="5318760" y="1673143"/>
                        <a:ext cx="6080465" cy="3429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Nadpis 3">
                        <a:extLst>
                          <a:ext uri="{FF2B5EF4-FFF2-40B4-BE49-F238E27FC236}">
                            <a16:creationId xmlns:a16="http://schemas.microsoft.com/office/drawing/2014/main" id="{FEA94F9E-796C-4579-C1FB-08B097CBF8F8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316700" y="1868707"/>
                        <a:ext cx="2986063" cy="381600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23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ČNB</a:t>
                        </a:r>
                      </a:p>
                    </p:txBody>
                  </p:sp>
                </p:grpSp>
                <p:sp>
                  <p:nvSpPr>
                    <p:cNvPr id="64" name="Nadpis 3">
                      <a:extLst>
                        <a:ext uri="{FF2B5EF4-FFF2-40B4-BE49-F238E27FC236}">
                          <a16:creationId xmlns:a16="http://schemas.microsoft.com/office/drawing/2014/main" id="{FFC2DCA3-E4AC-0EB2-1DCF-4A1938E4FCF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316698" y="2370549"/>
                      <a:ext cx="2986065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10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VÝHLED PRO KONEC ROKU 2025</a:t>
                      </a:r>
                    </a:p>
                  </p:txBody>
                </p:sp>
              </p:grpSp>
              <p:sp>
                <p:nvSpPr>
                  <p:cNvPr id="68" name="Nadpis 3">
                    <a:extLst>
                      <a:ext uri="{FF2B5EF4-FFF2-40B4-BE49-F238E27FC236}">
                        <a16:creationId xmlns:a16="http://schemas.microsoft.com/office/drawing/2014/main" id="{53E16936-E203-9524-9245-5A59DB9E726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302763" y="2351467"/>
                    <a:ext cx="3085963" cy="381600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0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PRO KONEC ROKU 2025</a:t>
                    </a:r>
                  </a:p>
                </p:txBody>
              </p:sp>
            </p:grpSp>
            <p:sp>
              <p:nvSpPr>
                <p:cNvPr id="62" name="Nadpis 3">
                  <a:extLst>
                    <a:ext uri="{FF2B5EF4-FFF2-40B4-BE49-F238E27FC236}">
                      <a16:creationId xmlns:a16="http://schemas.microsoft.com/office/drawing/2014/main" id="{3BBE9E2A-2A45-32EE-F927-198A32F37F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16699" y="2934955"/>
                  <a:ext cx="2986065" cy="128212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65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3,25 %</a:t>
                  </a:r>
                </a:p>
              </p:txBody>
            </p:sp>
          </p:grpSp>
          <p:sp>
            <p:nvSpPr>
              <p:cNvPr id="63" name="Nadpis 3">
                <a:extLst>
                  <a:ext uri="{FF2B5EF4-FFF2-40B4-BE49-F238E27FC236}">
                    <a16:creationId xmlns:a16="http://schemas.microsoft.com/office/drawing/2014/main" id="{C18A8A49-D16A-A4F9-9405-72673BFB7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2763" y="2880394"/>
                <a:ext cx="3085963" cy="131608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65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25,0</a:t>
                </a:r>
              </a:p>
            </p:txBody>
          </p:sp>
        </p:grpSp>
        <p:sp>
          <p:nvSpPr>
            <p:cNvPr id="66" name="Nadpis 3">
              <a:extLst>
                <a:ext uri="{FF2B5EF4-FFF2-40B4-BE49-F238E27FC236}">
                  <a16:creationId xmlns:a16="http://schemas.microsoft.com/office/drawing/2014/main" id="{A99734D2-66DA-FCBB-953B-EB65A4EE309F}"/>
                </a:ext>
              </a:extLst>
            </p:cNvPr>
            <p:cNvSpPr txBox="1">
              <a:spLocks/>
            </p:cNvSpPr>
            <p:nvPr/>
          </p:nvSpPr>
          <p:spPr>
            <a:xfrm>
              <a:off x="8302763" y="1875556"/>
              <a:ext cx="3085963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2300" dirty="0">
                  <a:latin typeface="Poppins" panose="00000500000000000000" pitchFamily="2" charset="-18"/>
                  <a:cs typeface="Poppins" panose="00000500000000000000" pitchFamily="2" charset="-18"/>
                </a:rPr>
                <a:t>EURCZK</a:t>
              </a:r>
            </a:p>
          </p:txBody>
        </p: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E50304E5-C7B7-9D40-1BD3-8F7884C110B0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2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02920" y="655195"/>
            <a:ext cx="566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ČNB bude letos svou úrokovou sazbu pozvolna snižovat na 3,25 % a v příštím roce dále na 3 % ze současných 3,50 %. Panel ČBA poukazuje na menší asymetrická rizika než v únoru.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96000" y="655195"/>
            <a:ext cx="573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Kurz koruny by se měl ke konci letošního roku ustálit na 25 Kč za euro a přidat další posílení na 24,7 na konci roku 2026. Úrokový diferenciál mezi ČNB a ECB bude více podpůrný, což neplatí o clech.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C73C9-8374-6B25-8383-FC5220130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544" y="2083873"/>
            <a:ext cx="5365552" cy="3535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F4FFC-BE46-2B7A-80FB-8FD815C5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2083873"/>
            <a:ext cx="5627530" cy="35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230486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deficit vládního hospodaření zůstává v predikci okolo loňské úrovně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FE0D5D-46BD-4A28-8FA5-D95B6372C1C1}"/>
              </a:ext>
            </a:extLst>
          </p:cNvPr>
          <p:cNvGrpSpPr/>
          <p:nvPr/>
        </p:nvGrpSpPr>
        <p:grpSpPr>
          <a:xfrm>
            <a:off x="3088822" y="2641231"/>
            <a:ext cx="6014356" cy="3581990"/>
            <a:chOff x="0" y="0"/>
            <a:chExt cx="6013764" cy="3445327"/>
          </a:xfrm>
        </p:grpSpPr>
        <p:pic>
          <p:nvPicPr>
            <p:cNvPr id="5" name="Obrázek 20">
              <a:extLst>
                <a:ext uri="{FF2B5EF4-FFF2-40B4-BE49-F238E27FC236}">
                  <a16:creationId xmlns:a16="http://schemas.microsoft.com/office/drawing/2014/main" id="{CA2A5288-2389-329F-6C8C-DFEF60E3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116" b="6249"/>
            <a:stretch/>
          </p:blipFill>
          <p:spPr>
            <a:xfrm>
              <a:off x="0" y="0"/>
              <a:ext cx="6008192" cy="3445327"/>
            </a:xfrm>
            <a:prstGeom prst="rect">
              <a:avLst/>
            </a:prstGeom>
          </p:spPr>
        </p:pic>
        <p:sp>
          <p:nvSpPr>
            <p:cNvPr id="6" name="Nadpis 3">
              <a:extLst>
                <a:ext uri="{FF2B5EF4-FFF2-40B4-BE49-F238E27FC236}">
                  <a16:creationId xmlns:a16="http://schemas.microsoft.com/office/drawing/2014/main" id="{C47853AA-ABC2-040D-1DA3-EB0869682F3C}"/>
                </a:ext>
              </a:extLst>
            </p:cNvPr>
            <p:cNvSpPr txBox="1">
              <a:spLocks/>
            </p:cNvSpPr>
            <p:nvPr/>
          </p:nvSpPr>
          <p:spPr>
            <a:xfrm>
              <a:off x="299327" y="196389"/>
              <a:ext cx="5224629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2300"/>
                <a:t>VLÁDNÍ  DEFICIT</a:t>
              </a:r>
              <a:r>
                <a:rPr lang="cs-CZ" sz="2300" baseline="0"/>
                <a:t>  A  DLUH</a:t>
              </a:r>
              <a:endParaRPr lang="cs-CZ" sz="2300"/>
            </a:p>
          </p:txBody>
        </p:sp>
        <p:cxnSp>
          <p:nvCxnSpPr>
            <p:cNvPr id="7" name="Přímá spojnice 22">
              <a:extLst>
                <a:ext uri="{FF2B5EF4-FFF2-40B4-BE49-F238E27FC236}">
                  <a16:creationId xmlns:a16="http://schemas.microsoft.com/office/drawing/2014/main" id="{D4BC541F-E64E-B2E9-C21A-6A051BA88097}"/>
                </a:ext>
              </a:extLst>
            </p:cNvPr>
            <p:cNvCxnSpPr/>
            <p:nvPr/>
          </p:nvCxnSpPr>
          <p:spPr>
            <a:xfrm>
              <a:off x="3004096" y="732420"/>
              <a:ext cx="0" cy="25539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Nadpis 3">
              <a:extLst>
                <a:ext uri="{FF2B5EF4-FFF2-40B4-BE49-F238E27FC236}">
                  <a16:creationId xmlns:a16="http://schemas.microsoft.com/office/drawing/2014/main" id="{C8CF3EC1-0564-A11B-D5B0-1C4CED281A27}"/>
                </a:ext>
              </a:extLst>
            </p:cNvPr>
            <p:cNvSpPr txBox="1">
              <a:spLocks/>
            </p:cNvSpPr>
            <p:nvPr/>
          </p:nvSpPr>
          <p:spPr>
            <a:xfrm>
              <a:off x="81633" y="1329186"/>
              <a:ext cx="3142800" cy="126223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6600">
                  <a:latin typeface="Poppins" panose="00000500000000000000" pitchFamily="2" charset="-18"/>
                  <a:cs typeface="Poppins" panose="00000500000000000000" pitchFamily="2" charset="-18"/>
                </a:rPr>
                <a:t>-2,3 %</a:t>
              </a:r>
            </a:p>
          </p:txBody>
        </p:sp>
        <p:sp>
          <p:nvSpPr>
            <p:cNvPr id="9" name="Nadpis 3">
              <a:extLst>
                <a:ext uri="{FF2B5EF4-FFF2-40B4-BE49-F238E27FC236}">
                  <a16:creationId xmlns:a16="http://schemas.microsoft.com/office/drawing/2014/main" id="{112F0FB7-C69D-1DF5-CC54-C676EEB3586F}"/>
                </a:ext>
              </a:extLst>
            </p:cNvPr>
            <p:cNvSpPr txBox="1">
              <a:spLocks/>
            </p:cNvSpPr>
            <p:nvPr/>
          </p:nvSpPr>
          <p:spPr>
            <a:xfrm>
              <a:off x="3129334" y="1284182"/>
              <a:ext cx="2884430" cy="126223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6000">
                  <a:latin typeface="Poppins" panose="00000500000000000000" pitchFamily="2" charset="-18"/>
                  <a:cs typeface="Poppins" panose="00000500000000000000" pitchFamily="2" charset="-18"/>
                </a:rPr>
                <a:t>44,8 %</a:t>
              </a:r>
            </a:p>
          </p:txBody>
        </p:sp>
        <p:sp>
          <p:nvSpPr>
            <p:cNvPr id="10" name="Nadpis 3">
              <a:extLst>
                <a:ext uri="{FF2B5EF4-FFF2-40B4-BE49-F238E27FC236}">
                  <a16:creationId xmlns:a16="http://schemas.microsoft.com/office/drawing/2014/main" id="{A934B674-F93F-9812-0E1C-E4DE96BD613C}"/>
                </a:ext>
              </a:extLst>
            </p:cNvPr>
            <p:cNvSpPr txBox="1">
              <a:spLocks/>
            </p:cNvSpPr>
            <p:nvPr/>
          </p:nvSpPr>
          <p:spPr>
            <a:xfrm>
              <a:off x="606091" y="732420"/>
              <a:ext cx="2158479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1200"/>
                <a:t>VÝHLED NA ROK 2026</a:t>
              </a:r>
            </a:p>
          </p:txBody>
        </p:sp>
        <p:sp>
          <p:nvSpPr>
            <p:cNvPr id="11" name="Nadpis 3">
              <a:extLst>
                <a:ext uri="{FF2B5EF4-FFF2-40B4-BE49-F238E27FC236}">
                  <a16:creationId xmlns:a16="http://schemas.microsoft.com/office/drawing/2014/main" id="{6C5E39DB-AB82-6943-1230-43FBC52BD7B3}"/>
                </a:ext>
              </a:extLst>
            </p:cNvPr>
            <p:cNvSpPr txBox="1">
              <a:spLocks/>
            </p:cNvSpPr>
            <p:nvPr/>
          </p:nvSpPr>
          <p:spPr>
            <a:xfrm>
              <a:off x="3394817" y="732420"/>
              <a:ext cx="2145030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1200"/>
                <a:t>VÝHLED NA ROK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914400" y="4698597"/>
            <a:ext cx="109206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Vládní deficit se loňský rok zlepšil výrazněji a to na -2,2 % HDP.  V letošním a příštím roce počítáme spíše s jeho nepatrným zhoršením na -2,3 % HDP.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Úroveň zadlužení zůstává výrazně níže než v okolních zemích, kde Evropská komise počítá pro rok 2026 s vládní zadlužeností Česka na 45,4 %, Slovenska na 65 %, Polska a Německa okolo 65 % HDP, Maďarska okolo 74 % a v případě eurozóny na 91 % HDP.   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A4BB6F25-F759-E0D8-020E-BE92DFDC0D95}"/>
              </a:ext>
            </a:extLst>
          </p:cNvPr>
          <p:cNvSpPr txBox="1">
            <a:spLocks/>
          </p:cNvSpPr>
          <p:nvPr/>
        </p:nvSpPr>
        <p:spPr>
          <a:xfrm>
            <a:off x="604582" y="571591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VÝVOJ VLÁDNÍHO DEFICITU A ZADLUŽENÍ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6658E-C23C-D4C4-7420-FF0E27C6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14" y="1145779"/>
            <a:ext cx="8593894" cy="35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2813826"/>
            <a:ext cx="11092118" cy="14029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čekáme mírnější růst úvěrové aktivity při pokračující změně struktury úvěrů</a:t>
            </a:r>
          </a:p>
          <a:p>
            <a:pPr marL="342900" indent="-342900"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to je již patrné v číslech za první čtvrtletí </a:t>
            </a:r>
          </a:p>
          <a:p>
            <a:pPr marL="342900" indent="-342900"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mírnější produkce nových korporátních úvěrů</a:t>
            </a:r>
          </a:p>
          <a:p>
            <a:pPr marL="800100" lvl="1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stabilizovaná lehce nadprůměrná produkce spotřebitelských úvěrů </a:t>
            </a:r>
          </a:p>
          <a:p>
            <a:pPr marL="800100" lvl="1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silnější poskytování nových úvěrů na bydlení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EEF1B-A340-5DFA-A192-B4D167B5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BB1B3D58-1A61-3107-734D-FE81FBFCB068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099085-FC1E-D3DC-842C-34349D10E2A5}"/>
              </a:ext>
            </a:extLst>
          </p:cNvPr>
          <p:cNvSpPr txBox="1"/>
          <p:nvPr/>
        </p:nvSpPr>
        <p:spPr>
          <a:xfrm>
            <a:off x="502920" y="655195"/>
            <a:ext cx="109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Mírnější dynamika, ale měnící se struktura úvěrů odráží složení růstu české ekonomiky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B4804570-77C4-4324-D69D-B0E3A18FD44A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D5F8C-B72C-F3A1-7441-F3B721F8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928" y="1757316"/>
            <a:ext cx="5565059" cy="3842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227CF-3A3E-3E4D-DB7B-87402975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757316"/>
            <a:ext cx="5562533" cy="38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2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794D3-6198-FD87-A543-117F4881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F6D8D7-946A-CC25-EE85-F7DDD661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MEZINÁRODNÍ SROVNÁNÍ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E7FD5-8FD5-E326-2F43-528B536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14" y="3287379"/>
            <a:ext cx="4573524" cy="298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674AFE-0339-8834-B481-D9EB133A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34" y="3287379"/>
            <a:ext cx="4573524" cy="2988564"/>
          </a:xfrm>
          <a:prstGeom prst="rect">
            <a:avLst/>
          </a:prstGeom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D2CE9F95-324B-ACD6-DB22-D188218F5E6B}"/>
              </a:ext>
            </a:extLst>
          </p:cNvPr>
          <p:cNvSpPr txBox="1">
            <a:spLocks/>
          </p:cNvSpPr>
          <p:nvPr/>
        </p:nvSpPr>
        <p:spPr>
          <a:xfrm>
            <a:off x="677274" y="900529"/>
            <a:ext cx="11161302" cy="2245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b="0" dirty="0">
                <a:latin typeface="Poppins" panose="00000500000000000000" pitchFamily="2" charset="-18"/>
                <a:cs typeface="Poppins" panose="00000500000000000000" pitchFamily="2" charset="-18"/>
              </a:rPr>
              <a:t>v rámci postcovidového oživení náš výhled implikuje v příštím roce vymazání mezery vůči oživení eurozóny a to navzdory stagnaci Německa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b="0" dirty="0">
                <a:latin typeface="Poppins" panose="00000500000000000000" pitchFamily="2" charset="-18"/>
                <a:cs typeface="Poppins" panose="00000500000000000000" pitchFamily="2" charset="-18"/>
              </a:rPr>
              <a:t>výhled se opírá o výraznější oživení spotřeby, které ovšem nedohání zbytek východoevropského regionu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b="0" dirty="0">
                <a:latin typeface="Poppins" panose="00000500000000000000" pitchFamily="2" charset="-18"/>
                <a:cs typeface="Poppins" panose="00000500000000000000" pitchFamily="2" charset="-18"/>
              </a:rPr>
              <a:t>oboje by představovalo zlepšení v žebříčku postcovidového oživení v EU vůči roku 2024 (HDP: pátý nejhorší; spotřeba: nejhorší)</a:t>
            </a:r>
          </a:p>
        </p:txBody>
      </p:sp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13E67351-0CAF-772B-3D6F-82DC5D13D67B}"/>
              </a:ext>
            </a:extLst>
          </p:cNvPr>
          <p:cNvSpPr txBox="1">
            <a:spLocks/>
          </p:cNvSpPr>
          <p:nvPr/>
        </p:nvSpPr>
        <p:spPr>
          <a:xfrm>
            <a:off x="6472741" y="627067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</a:rPr>
              <a:t>Zdroj: </a:t>
            </a:r>
            <a:r>
              <a:rPr lang="cs-CZ" sz="1400" dirty="0" err="1">
                <a:solidFill>
                  <a:schemeClr val="bg1"/>
                </a:solidFill>
              </a:rPr>
              <a:t>Eurostat</a:t>
            </a:r>
            <a:r>
              <a:rPr lang="cs-CZ" sz="1400" dirty="0">
                <a:solidFill>
                  <a:schemeClr val="bg1"/>
                </a:solidFill>
              </a:rPr>
              <a:t>, Consensus </a:t>
            </a:r>
            <a:r>
              <a:rPr lang="cs-CZ" sz="1400" dirty="0" err="1">
                <a:solidFill>
                  <a:schemeClr val="bg1"/>
                </a:solidFill>
              </a:rPr>
              <a:t>Forecast</a:t>
            </a:r>
            <a:r>
              <a:rPr lang="cs-CZ" sz="1400" dirty="0">
                <a:solidFill>
                  <a:schemeClr val="bg1"/>
                </a:solidFill>
              </a:rPr>
              <a:t>, ČBA</a:t>
            </a:r>
          </a:p>
        </p:txBody>
      </p:sp>
    </p:spTree>
    <p:extLst>
      <p:ext uri="{BB962C8B-B14F-4D97-AF65-F5344CB8AC3E}">
        <p14:creationId xmlns:p14="http://schemas.microsoft.com/office/powerpoint/2010/main" val="232587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POSTŘEHY </a:t>
            </a:r>
          </a:p>
        </p:txBody>
      </p:sp>
      <p:pic>
        <p:nvPicPr>
          <p:cNvPr id="5" name="Obrázek 16">
            <a:extLst>
              <a:ext uri="{FF2B5EF4-FFF2-40B4-BE49-F238E27FC236}">
                <a16:creationId xmlns:a16="http://schemas.microsoft.com/office/drawing/2014/main" id="{D3F59019-8494-ACCE-E82B-747BDE47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87" y="4851699"/>
            <a:ext cx="1125529" cy="1172148"/>
          </a:xfrm>
          <a:prstGeom prst="rect">
            <a:avLst/>
          </a:prstGeom>
        </p:spPr>
      </p:pic>
      <p:pic>
        <p:nvPicPr>
          <p:cNvPr id="6" name="Obrázek 18">
            <a:extLst>
              <a:ext uri="{FF2B5EF4-FFF2-40B4-BE49-F238E27FC236}">
                <a16:creationId xmlns:a16="http://schemas.microsoft.com/office/drawing/2014/main" id="{55CC0949-1834-C1C6-CB37-512F3BBE12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7" t="1464" r="1731"/>
          <a:stretch/>
        </p:blipFill>
        <p:spPr>
          <a:xfrm>
            <a:off x="1359488" y="1237389"/>
            <a:ext cx="1125528" cy="1181088"/>
          </a:xfrm>
          <a:prstGeom prst="rect">
            <a:avLst/>
          </a:prstGeom>
        </p:spPr>
      </p:pic>
      <p:pic>
        <p:nvPicPr>
          <p:cNvPr id="8" name="Obrázek 21">
            <a:extLst>
              <a:ext uri="{FF2B5EF4-FFF2-40B4-BE49-F238E27FC236}">
                <a16:creationId xmlns:a16="http://schemas.microsoft.com/office/drawing/2014/main" id="{1C9ABA30-A383-0E77-27AF-FAFCB8D270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71" t="5208" r="11274" b="8093"/>
          <a:stretch/>
        </p:blipFill>
        <p:spPr>
          <a:xfrm>
            <a:off x="1359487" y="3098718"/>
            <a:ext cx="1164117" cy="1181087"/>
          </a:xfrm>
          <a:prstGeom prst="rect">
            <a:avLst/>
          </a:prstGeom>
        </p:spPr>
      </p:pic>
      <p:sp>
        <p:nvSpPr>
          <p:cNvPr id="15" name="Textové pole 1">
            <a:extLst>
              <a:ext uri="{FF2B5EF4-FFF2-40B4-BE49-F238E27FC236}">
                <a16:creationId xmlns:a16="http://schemas.microsoft.com/office/drawing/2014/main" id="{5B2C004D-D370-41D5-487F-10EE91E9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9" y="4905269"/>
            <a:ext cx="8598161" cy="1065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cs-CZ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1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Vejmělek</a:t>
            </a:r>
            <a:r>
              <a:rPr lang="cs-CZ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hlavní ekonom Komerční banky: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 ekonomika letos poroste. Rozpoutání obchodních válek a s tím související zvýšení globální ekonomické nejistoty se ale negativně podepíše na tuzemské investiční aktivitě i vývozech. Spolehnout se ale budeme moci na rostoucí spotřební výdaje domácností a vlády, a to i díky zvýšeným výdajům na obranu.“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„Nezaměstnanost letos mírně vzroste nad svou přirozenou míru, a to jak kvůli slabšímu růstu, tak strukturálním změnám, když bude pokračovat přesun pracovníků z průmyslu do služeb.“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 pole 6">
            <a:extLst>
              <a:ext uri="{FF2B5EF4-FFF2-40B4-BE49-F238E27FC236}">
                <a16:creationId xmlns:a16="http://schemas.microsoft.com/office/drawing/2014/main" id="{F5ED393E-8325-3061-54A5-046FE60A0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8" y="1237390"/>
            <a:ext cx="8598161" cy="13299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cs-CZ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Helena Horská, hlavní ekonomka Raiffeisenbank:  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Inflační šoky jsou definitivně za námi. Zásluhou zlevňujících energií a pohonných hmot by se inflace měla v dalších měsících držet okolo 2 % inflačního cíle ČNB. Vyhráno ale zdaleka není. Jádrová inflace zůstává zvýšená – odráží doznívající cenové dopady energetické krize a přetrvávající strukturální nerovnováhy na trhu nemovitostí, které se nadále promítají do cen služeb a nájmů.</a:t>
            </a:r>
          </a:p>
          <a:p>
            <a:pPr algn="just" hangingPunct="0">
              <a:buNone/>
            </a:pP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ČNB proto bude s dalším snižováním sazeb opatrná. V případě nepříznivého ekonomického vývoje doprovázeného i rychlejší dezinflací mohou sazby ke 3 % klesat rychleji. Evropský protějšek, Evropská centrální banka, bude snižovat sazby o něco odvážněji. Kurz české koruny v podmínkách značné nejistoty marně hledá směr – její vývoj více než fundamenty určují nálady na trhu a horké zprávy ze světa.“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 pole 2">
            <a:extLst>
              <a:ext uri="{FF2B5EF4-FFF2-40B4-BE49-F238E27FC236}">
                <a16:creationId xmlns:a16="http://schemas.microsoft.com/office/drawing/2014/main" id="{FF507CA3-BDA3-42DC-DB33-F78EE9D3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8" y="3098718"/>
            <a:ext cx="8598160" cy="11810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cs-CZ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Jaromír Šindel, hlavní ekonom České bankovní asociace:</a:t>
            </a:r>
            <a:endParaRPr lang="cs-CZ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„„Nejenže dále slábnou růstové vyhlídky české ekonomiky, ale zároveň vidíme další změnu v očekávaném složení růstu, který bude opět více spoléhat na spotřebu, zatímco investice budou slabší. Tento mix bohužel nenaznačuje potřebné zvýšení potenciálu české ekonomiky, který je zapotřebí ke snížení inflačních tlaků.“</a:t>
            </a:r>
            <a:endParaRPr lang="cs-CZ" sz="10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„Srovnání současného výhled na českou ekonomiku s predikcí z listopadu minulého roku snižuje úroveň nominálního HDP o přibližně 100 mld Kč v roce 2026."</a:t>
            </a:r>
          </a:p>
          <a:p>
            <a:pPr algn="just" hangingPunct="0"/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„Struktura úvěrů odráží měnící se složení růstu ekonomiky. To již v prvním čtvrtletí letošního roku vyústilo v další posílení nově poskytnutých hypotečních úvěrů a ustálení spotřebních úvěrů lehce nad dlouhodobým průměrem. Ovšem růstový impuls z podnikových úvěrů nepatrně oslabil, což reflektuje stagnaci potenciálu ekonomiky a zvýšenou míry nejistoty.“</a:t>
            </a:r>
          </a:p>
        </p:txBody>
      </p:sp>
    </p:spTree>
    <p:extLst>
      <p:ext uri="{BB962C8B-B14F-4D97-AF65-F5344CB8AC3E}">
        <p14:creationId xmlns:p14="http://schemas.microsoft.com/office/powerpoint/2010/main" val="296336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C9BA-1CAB-737B-C1B0-3190790E4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A5FE62-E86E-288D-4679-342F3D63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853C07-F457-99A9-6D80-691D4209A672}"/>
              </a:ext>
            </a:extLst>
          </p:cNvPr>
          <p:cNvSpPr txBox="1"/>
          <p:nvPr/>
        </p:nvSpPr>
        <p:spPr>
          <a:xfrm>
            <a:off x="1371760" y="4413974"/>
            <a:ext cx="2592288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Helena Horská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ekonomka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Raiffeisenbank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34D333A0-EE99-5CEB-F245-9C2E899FD146}"/>
              </a:ext>
            </a:extLst>
          </p:cNvPr>
          <p:cNvSpPr txBox="1"/>
          <p:nvPr/>
        </p:nvSpPr>
        <p:spPr>
          <a:xfrm>
            <a:off x="8220945" y="4432611"/>
            <a:ext cx="2602733" cy="100848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Jan Vejmělek</a:t>
            </a:r>
            <a:endParaRPr lang="cs-CZ" sz="2000" spc="40" dirty="0">
              <a:solidFill>
                <a:prstClr val="white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Komerční Banka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F7B8700-EB5E-D2C3-344F-04319627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ACAF36E-C589-4DF2-4E92-22C8E9D4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93" y="1351469"/>
            <a:ext cx="2677153" cy="27880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5048916-A64D-1C24-BB98-47EA1EF00C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7" t="1464" r="1731"/>
          <a:stretch/>
        </p:blipFill>
        <p:spPr>
          <a:xfrm>
            <a:off x="1337972" y="1362486"/>
            <a:ext cx="2677149" cy="280930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38DAA5-9377-98F7-228D-3483BCC5C57A}"/>
              </a:ext>
            </a:extLst>
          </p:cNvPr>
          <p:cNvSpPr txBox="1"/>
          <p:nvPr/>
        </p:nvSpPr>
        <p:spPr>
          <a:xfrm>
            <a:off x="4524110" y="4420760"/>
            <a:ext cx="3118441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Jaromír Šindel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443E1F7-C1DA-C2C2-1C90-E3804401E2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71" t="5208" r="11274" b="8093"/>
          <a:stretch/>
        </p:blipFill>
        <p:spPr>
          <a:xfrm>
            <a:off x="4697881" y="1341228"/>
            <a:ext cx="2768936" cy="28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E472-91D6-0D5E-AD97-618BA6DA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4D3302-8665-6838-8651-815BA36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15" y="2654300"/>
            <a:ext cx="2507928" cy="685800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122F6E5-372E-BE8B-B5B4-30929CA079A4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92AC6A-7EA4-2422-01F1-B4E9BBC4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40708"/>
              </p:ext>
            </p:extLst>
          </p:nvPr>
        </p:nvGraphicFramePr>
        <p:xfrm>
          <a:off x="3215681" y="144351"/>
          <a:ext cx="7581273" cy="6412714"/>
        </p:xfrm>
        <a:graphic>
          <a:graphicData uri="http://schemas.openxmlformats.org/drawingml/2006/table">
            <a:tbl>
              <a:tblPr/>
              <a:tblGrid>
                <a:gridCol w="4013635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457198444"/>
                    </a:ext>
                  </a:extLst>
                </a:gridCol>
                <a:gridCol w="171799">
                  <a:extLst>
                    <a:ext uri="{9D8B030D-6E8A-4147-A177-3AD203B41FA5}">
                      <a16:colId xmlns:a16="http://schemas.microsoft.com/office/drawing/2014/main" val="3751463244"/>
                    </a:ext>
                  </a:extLst>
                </a:gridCol>
                <a:gridCol w="492650">
                  <a:extLst>
                    <a:ext uri="{9D8B030D-6E8A-4147-A177-3AD203B41FA5}">
                      <a16:colId xmlns:a16="http://schemas.microsoft.com/office/drawing/2014/main" val="3672153899"/>
                    </a:ext>
                  </a:extLst>
                </a:gridCol>
                <a:gridCol w="581229">
                  <a:extLst>
                    <a:ext uri="{9D8B030D-6E8A-4147-A177-3AD203B41FA5}">
                      <a16:colId xmlns:a16="http://schemas.microsoft.com/office/drawing/2014/main" val="1132794031"/>
                    </a:ext>
                  </a:extLst>
                </a:gridCol>
                <a:gridCol w="587258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3609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vs. předchozí výhled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2158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500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(-1,7)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(-1,5)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(-0,7)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(-0,4)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(0,6)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(-0,25)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(-0,25)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762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762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(-8,1)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(-7)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(0,7)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(-0,8)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(-0,3)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  <a:buNone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7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76" y="1848888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84DCEAF-53DC-DA8A-B653-F1B68EDFDC41}"/>
              </a:ext>
            </a:extLst>
          </p:cNvPr>
          <p:cNvSpPr txBox="1">
            <a:spLocks/>
          </p:cNvSpPr>
          <p:nvPr/>
        </p:nvSpPr>
        <p:spPr>
          <a:xfrm>
            <a:off x="436476" y="3079811"/>
            <a:ext cx="11319048" cy="50838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Příští predikce: 20. srpna 2025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FBCA2-CDF4-25F9-192E-8789AA6D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65" y="3860735"/>
            <a:ext cx="6287377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7"/>
            <a:ext cx="4243643" cy="499357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C0CD2F1D-1753-0A62-D8EB-194D38DA0DB8}"/>
              </a:ext>
            </a:extLst>
          </p:cNvPr>
          <p:cNvSpPr txBox="1">
            <a:spLocks/>
          </p:cNvSpPr>
          <p:nvPr/>
        </p:nvSpPr>
        <p:spPr>
          <a:xfrm>
            <a:off x="725776" y="2713112"/>
            <a:ext cx="11021802" cy="24802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vnější prostředí pro letošní rok představuje spíše brzdu než nový impuls k oživení české ekonomiky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mírnější růst ekonomiky eurozóny okolo 1 %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pokles sazeb ECB pod 2 %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ropa na 65 dolarech za barel</a:t>
            </a:r>
          </a:p>
          <a:p>
            <a:pPr marL="800100" lvl="1" indent="-342900">
              <a:lnSpc>
                <a:spcPct val="170000"/>
              </a:lnSpc>
              <a:buFontTx/>
              <a:buChar char="-"/>
            </a:pPr>
            <a:endParaRPr lang="cs-CZ" sz="9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celní války dopadají na ekonomiku skrze exportní kanál a zvýšenou míru nejistoty</a:t>
            </a:r>
          </a:p>
        </p:txBody>
      </p:sp>
    </p:spTree>
    <p:extLst>
      <p:ext uri="{BB962C8B-B14F-4D97-AF65-F5344CB8AC3E}">
        <p14:creationId xmlns:p14="http://schemas.microsoft.com/office/powerpoint/2010/main" val="181628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951204" y="4996321"/>
            <a:ext cx="912549" cy="33159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ČBA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09601" y="469227"/>
            <a:ext cx="1010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Anketa ČBA</a:t>
            </a:r>
            <a:r>
              <a:rPr lang="cs-CZ" sz="2400" b="1" dirty="0">
                <a:solidFill>
                  <a:srgbClr val="0F5969"/>
                </a:solidFill>
              </a:rPr>
              <a:t>: dopad amerických cel na českou ekonomiku</a:t>
            </a:r>
            <a:endParaRPr lang="cs-CZ" sz="1600" dirty="0">
              <a:solidFill>
                <a:srgbClr val="0F59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E5BA2-39AD-CDE3-46A9-668D706D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008068"/>
            <a:ext cx="5445252" cy="4003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F58A4-A7D9-43A9-2C1E-4558549FF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681" y="1098980"/>
            <a:ext cx="5463170" cy="3895051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2456161-C07E-0B6F-CC6F-6B924D0CBA87}"/>
              </a:ext>
            </a:extLst>
          </p:cNvPr>
          <p:cNvSpPr txBox="1"/>
          <p:nvPr/>
        </p:nvSpPr>
        <p:spPr>
          <a:xfrm>
            <a:off x="2461845" y="5557544"/>
            <a:ext cx="940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Panelisté</a:t>
            </a: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ankety jsou rozpolceni ohledně hypotézy, že by americko-čínská celní válka měla vyústit v dodatečné desinflační tlaky do české ekonomiky.   </a:t>
            </a:r>
          </a:p>
        </p:txBody>
      </p:sp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0">
            <a:extLst>
              <a:ext uri="{FF2B5EF4-FFF2-40B4-BE49-F238E27FC236}">
                <a16:creationId xmlns:a16="http://schemas.microsoft.com/office/drawing/2014/main" id="{40346F47-4311-DB7C-C5AA-E0C6CEA6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16" b="6249"/>
          <a:stretch/>
        </p:blipFill>
        <p:spPr>
          <a:xfrm>
            <a:off x="3091904" y="2475413"/>
            <a:ext cx="6008192" cy="344532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14" name="Nadpis 3">
            <a:extLst>
              <a:ext uri="{FF2B5EF4-FFF2-40B4-BE49-F238E27FC236}">
                <a16:creationId xmlns:a16="http://schemas.microsoft.com/office/drawing/2014/main" id="{9C250995-7CAB-6A04-BA97-2464F3AA0333}"/>
              </a:ext>
            </a:extLst>
          </p:cNvPr>
          <p:cNvSpPr txBox="1">
            <a:spLocks/>
          </p:cNvSpPr>
          <p:nvPr/>
        </p:nvSpPr>
        <p:spPr>
          <a:xfrm>
            <a:off x="663814" y="1372101"/>
            <a:ext cx="10869233" cy="4698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letos čeká tuzemskou ekonomiku mírnější růst o 1,7%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81C92D-C5DE-6DB6-32B0-3C7DD1FA5FD4}"/>
              </a:ext>
            </a:extLst>
          </p:cNvPr>
          <p:cNvGrpSpPr/>
          <p:nvPr/>
        </p:nvGrpSpPr>
        <p:grpSpPr>
          <a:xfrm>
            <a:off x="3560250" y="2671802"/>
            <a:ext cx="5443031" cy="2395033"/>
            <a:chOff x="5701470" y="2466062"/>
            <a:chExt cx="5443031" cy="2395033"/>
          </a:xfrm>
        </p:grpSpPr>
        <p:sp>
          <p:nvSpPr>
            <p:cNvPr id="16" name="Nadpis 3">
              <a:extLst>
                <a:ext uri="{FF2B5EF4-FFF2-40B4-BE49-F238E27FC236}">
                  <a16:creationId xmlns:a16="http://schemas.microsoft.com/office/drawing/2014/main" id="{E314CDB0-379C-810A-9819-BC7210C8982F}"/>
                </a:ext>
              </a:extLst>
            </p:cNvPr>
            <p:cNvSpPr txBox="1">
              <a:spLocks/>
            </p:cNvSpPr>
            <p:nvPr/>
          </p:nvSpPr>
          <p:spPr>
            <a:xfrm>
              <a:off x="5903323" y="2466062"/>
              <a:ext cx="1016390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70000"/>
                </a:lnSpc>
              </a:pPr>
              <a:r>
                <a:rPr lang="cs-CZ" sz="2300" dirty="0"/>
                <a:t>HDP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9C64E8-B292-AF64-EFF0-16832D88488C}"/>
                </a:ext>
              </a:extLst>
            </p:cNvPr>
            <p:cNvGrpSpPr/>
            <p:nvPr/>
          </p:nvGrpSpPr>
          <p:grpSpPr>
            <a:xfrm>
              <a:off x="5701470" y="3002093"/>
              <a:ext cx="5443031" cy="1859002"/>
              <a:chOff x="5701470" y="3002093"/>
              <a:chExt cx="5443031" cy="18590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FEFEFCE-12E1-2F19-51B6-D332FE45695E}"/>
                  </a:ext>
                </a:extLst>
              </p:cNvPr>
              <p:cNvGrpSpPr/>
              <p:nvPr/>
            </p:nvGrpSpPr>
            <p:grpSpPr>
              <a:xfrm>
                <a:off x="5701470" y="3002093"/>
                <a:ext cx="5443031" cy="1859002"/>
                <a:chOff x="5701470" y="3002093"/>
                <a:chExt cx="5443031" cy="1859002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D1AA039-14C0-BE52-7A61-98B522E23650}"/>
                    </a:ext>
                  </a:extLst>
                </p:cNvPr>
                <p:cNvGrpSpPr/>
                <p:nvPr/>
              </p:nvGrpSpPr>
              <p:grpSpPr>
                <a:xfrm>
                  <a:off x="5701470" y="3553855"/>
                  <a:ext cx="5443031" cy="1307240"/>
                  <a:chOff x="5701470" y="3553855"/>
                  <a:chExt cx="5443031" cy="1307240"/>
                </a:xfrm>
              </p:grpSpPr>
              <p:sp>
                <p:nvSpPr>
                  <p:cNvPr id="24" name="Nadpis 3">
                    <a:extLst>
                      <a:ext uri="{FF2B5EF4-FFF2-40B4-BE49-F238E27FC236}">
                        <a16:creationId xmlns:a16="http://schemas.microsoft.com/office/drawing/2014/main" id="{4F82454E-4FDA-0E48-40D9-0147604DFEB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01470" y="3598859"/>
                    <a:ext cx="2756087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1,7 %</a:t>
                    </a:r>
                  </a:p>
                </p:txBody>
              </p:sp>
              <p:sp>
                <p:nvSpPr>
                  <p:cNvPr id="25" name="Nadpis 3">
                    <a:extLst>
                      <a:ext uri="{FF2B5EF4-FFF2-40B4-BE49-F238E27FC236}">
                        <a16:creationId xmlns:a16="http://schemas.microsoft.com/office/drawing/2014/main" id="{AF646ED4-977A-907D-5CD1-8870F54C414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583775" y="3553855"/>
                    <a:ext cx="2560726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2,0 %</a:t>
                    </a:r>
                  </a:p>
                </p:txBody>
              </p:sp>
            </p:grpSp>
            <p:sp>
              <p:nvSpPr>
                <p:cNvPr id="26" name="Nadpis 3">
                  <a:extLst>
                    <a:ext uri="{FF2B5EF4-FFF2-40B4-BE49-F238E27FC236}">
                      <a16:creationId xmlns:a16="http://schemas.microsoft.com/office/drawing/2014/main" id="{04E7BBCE-0D31-FDC1-8EA6-1A8003D728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39215" y="3002093"/>
                  <a:ext cx="2158479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70000"/>
                    </a:lnSpc>
                  </a:pPr>
                  <a:r>
                    <a:rPr lang="cs-CZ" sz="1200" dirty="0"/>
                    <a:t>VÝHLED NA ROK 2025</a:t>
                  </a:r>
                </a:p>
              </p:txBody>
            </p:sp>
          </p:grpSp>
          <p:sp>
            <p:nvSpPr>
              <p:cNvPr id="27" name="Nadpis 3">
                <a:extLst>
                  <a:ext uri="{FF2B5EF4-FFF2-40B4-BE49-F238E27FC236}">
                    <a16:creationId xmlns:a16="http://schemas.microsoft.com/office/drawing/2014/main" id="{AC1F306E-06D5-82B4-1A8B-038E673F31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7941" y="3002093"/>
                <a:ext cx="2145030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70000"/>
                  </a:lnSpc>
                </a:pPr>
                <a:r>
                  <a:rPr lang="cs-CZ" sz="1200" dirty="0"/>
                  <a:t>VÝHLED NA ROK 2026</a:t>
                </a:r>
              </a:p>
            </p:txBody>
          </p:sp>
        </p:grpSp>
      </p:grp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9C9A26E-71E9-7009-EA69-E3EECB89F5B2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2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588930-9932-80E3-DBFB-30B36713C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24510"/>
              </p:ext>
            </p:extLst>
          </p:nvPr>
        </p:nvGraphicFramePr>
        <p:xfrm>
          <a:off x="6349119" y="2147745"/>
          <a:ext cx="5361869" cy="2588967"/>
        </p:xfrm>
        <a:graphic>
          <a:graphicData uri="http://schemas.openxmlformats.org/drawingml/2006/table">
            <a:tbl>
              <a:tblPr/>
              <a:tblGrid>
                <a:gridCol w="2844166">
                  <a:extLst>
                    <a:ext uri="{9D8B030D-6E8A-4147-A177-3AD203B41FA5}">
                      <a16:colId xmlns:a16="http://schemas.microsoft.com/office/drawing/2014/main" val="1474609580"/>
                    </a:ext>
                  </a:extLst>
                </a:gridCol>
                <a:gridCol w="879557">
                  <a:extLst>
                    <a:ext uri="{9D8B030D-6E8A-4147-A177-3AD203B41FA5}">
                      <a16:colId xmlns:a16="http://schemas.microsoft.com/office/drawing/2014/main" val="3923269463"/>
                    </a:ext>
                  </a:extLst>
                </a:gridCol>
                <a:gridCol w="788206">
                  <a:extLst>
                    <a:ext uri="{9D8B030D-6E8A-4147-A177-3AD203B41FA5}">
                      <a16:colId xmlns:a16="http://schemas.microsoft.com/office/drawing/2014/main" val="4255635287"/>
                    </a:ext>
                  </a:extLst>
                </a:gridCol>
                <a:gridCol w="849940">
                  <a:extLst>
                    <a:ext uri="{9D8B030D-6E8A-4147-A177-3AD203B41FA5}">
                      <a16:colId xmlns:a16="http://schemas.microsoft.com/office/drawing/2014/main" val="3917081372"/>
                    </a:ext>
                  </a:extLst>
                </a:gridCol>
              </a:tblGrid>
              <a:tr h="4580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4256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58943"/>
                  </a:ext>
                </a:extLst>
              </a:tr>
              <a:tr h="4790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1217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45229"/>
                  </a:ext>
                </a:extLst>
              </a:tr>
              <a:tr h="4326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81121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24915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95657"/>
                  </a:ext>
                </a:extLst>
              </a:tr>
            </a:tbl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582" y="1718631"/>
            <a:ext cx="5131986" cy="35364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Tuzemská ekonomika v letošním roce vzroste o 1,7 %. Odhad byl opět přehodnocen směrem dolů.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Možnost pozitivní revize růstu HDP o 0,5 % mezičtvrtletně v prvním čtvrtletí.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Ovšem prognóza předjímá zpomalení mezičtvrtletní dynamiky k 0,2 – 0,3 % ve zbytku roku před zrychlením k 0,6 % v roce 2026.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Pro příští rok tak prognostický panel odhaduje růst českého HDP o 2,0 %.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34240" y="2609445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32A2790D-8998-232E-F72A-BA47E42C11E5}"/>
              </a:ext>
            </a:extLst>
          </p:cNvPr>
          <p:cNvSpPr txBox="1">
            <a:spLocks/>
          </p:cNvSpPr>
          <p:nvPr/>
        </p:nvSpPr>
        <p:spPr>
          <a:xfrm>
            <a:off x="604582" y="456762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TUZEMSKÁ EKONOMIKA LETOS MÍRNĚ VZROSTE</a:t>
            </a:r>
          </a:p>
        </p:txBody>
      </p:sp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525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Letos čekáme další oživení ekonomiky po mírném růstu v loňském roce, i když o 0,4 % bodu slabší než v předchozím výhledu 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Slabší růst odráží slabší očekávané růsty u exportů a investic, zatímco růst spotřeby je více odolný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32E77A-1C04-6994-C302-74BAD59A2205}"/>
              </a:ext>
            </a:extLst>
          </p:cNvPr>
          <p:cNvSpPr txBox="1">
            <a:spLocks/>
          </p:cNvSpPr>
          <p:nvPr/>
        </p:nvSpPr>
        <p:spPr>
          <a:xfrm>
            <a:off x="9128720" y="61736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BA921395-82C4-1155-3320-B313C5474D0D}"/>
              </a:ext>
            </a:extLst>
          </p:cNvPr>
          <p:cNvSpPr txBox="1">
            <a:spLocks/>
          </p:cNvSpPr>
          <p:nvPr/>
        </p:nvSpPr>
        <p:spPr>
          <a:xfrm>
            <a:off x="10171967" y="6063392"/>
            <a:ext cx="1453890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09138-6D5C-FC0E-1DCC-0A512F66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71" y="1928072"/>
            <a:ext cx="5439186" cy="3566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094D9-5798-3DDD-0AE6-37B3684B9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3" y="1928072"/>
            <a:ext cx="5473323" cy="35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26" y="555525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1367" y="1247577"/>
            <a:ext cx="11021802" cy="11327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mírné ochlazení trhu práce, pří mírnějším zpomalením růstu reálné mzdy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71E8B7-A15E-E8A1-0FB9-40E6ED856CF2}"/>
              </a:ext>
            </a:extLst>
          </p:cNvPr>
          <p:cNvGrpSpPr/>
          <p:nvPr/>
        </p:nvGrpSpPr>
        <p:grpSpPr>
          <a:xfrm>
            <a:off x="3118716" y="2760356"/>
            <a:ext cx="5989497" cy="3355089"/>
            <a:chOff x="5092296" y="1578262"/>
            <a:chExt cx="5989497" cy="33550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61CAA9-5D3E-87AE-5160-BCE81EEDBA83}"/>
                </a:ext>
              </a:extLst>
            </p:cNvPr>
            <p:cNvGrpSpPr/>
            <p:nvPr/>
          </p:nvGrpSpPr>
          <p:grpSpPr>
            <a:xfrm>
              <a:off x="5092296" y="1578262"/>
              <a:ext cx="5989497" cy="3355089"/>
              <a:chOff x="5092296" y="1578262"/>
              <a:chExt cx="5989497" cy="335508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E23387-282A-5176-7F9D-E7D1088D71C4}"/>
                  </a:ext>
                </a:extLst>
              </p:cNvPr>
              <p:cNvGrpSpPr/>
              <p:nvPr/>
            </p:nvGrpSpPr>
            <p:grpSpPr>
              <a:xfrm>
                <a:off x="5092296" y="1578262"/>
                <a:ext cx="5989497" cy="3355089"/>
                <a:chOff x="5092296" y="1578262"/>
                <a:chExt cx="5989497" cy="335508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F7DB45-6009-6843-999A-FD37323E6F30}"/>
                    </a:ext>
                  </a:extLst>
                </p:cNvPr>
                <p:cNvGrpSpPr/>
                <p:nvPr/>
              </p:nvGrpSpPr>
              <p:grpSpPr>
                <a:xfrm>
                  <a:off x="5092296" y="1578262"/>
                  <a:ext cx="5989497" cy="3355089"/>
                  <a:chOff x="5092296" y="1578262"/>
                  <a:chExt cx="5989497" cy="3355089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489B0A2B-999F-BD57-B05E-4C5EEAAA48F6}"/>
                      </a:ext>
                    </a:extLst>
                  </p:cNvPr>
                  <p:cNvGrpSpPr/>
                  <p:nvPr/>
                </p:nvGrpSpPr>
                <p:grpSpPr>
                  <a:xfrm>
                    <a:off x="5092296" y="1578262"/>
                    <a:ext cx="5989497" cy="3355089"/>
                    <a:chOff x="5092296" y="1578262"/>
                    <a:chExt cx="5989497" cy="3355089"/>
                  </a:xfrm>
                </p:grpSpPr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C491D41B-68B4-3D50-8A26-787FC1774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2296" y="1578262"/>
                      <a:ext cx="5987436" cy="3355089"/>
                      <a:chOff x="5092296" y="1578262"/>
                      <a:chExt cx="5987436" cy="3355089"/>
                    </a:xfrm>
                  </p:grpSpPr>
                  <p:grpSp>
                    <p:nvGrpSpPr>
                      <p:cNvPr id="7" name="Group 6">
                        <a:extLst>
                          <a:ext uri="{FF2B5EF4-FFF2-40B4-BE49-F238E27FC236}">
                            <a16:creationId xmlns:a16="http://schemas.microsoft.com/office/drawing/2014/main" id="{C6B13617-708E-BA64-CCE9-A9251741F4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03075" y="1578262"/>
                        <a:ext cx="5976657" cy="3355089"/>
                        <a:chOff x="5103075" y="1578262"/>
                        <a:chExt cx="5976657" cy="3355089"/>
                      </a:xfrm>
                    </p:grpSpPr>
                    <p:pic>
                      <p:nvPicPr>
                        <p:cNvPr id="47" name="Obrázek 46">
                          <a:extLst>
                            <a:ext uri="{FF2B5EF4-FFF2-40B4-BE49-F238E27FC236}">
                              <a16:creationId xmlns:a16="http://schemas.microsoft.com/office/drawing/2014/main" id="{A22051FB-FFEA-3156-1919-229F3CBB913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rcRect t="8088" b="7645"/>
                        <a:stretch/>
                      </p:blipFill>
                      <p:spPr>
                        <a:xfrm>
                          <a:off x="5104247" y="1578262"/>
                          <a:ext cx="5975485" cy="335508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" name="Nadpis 3">
                          <a:extLst>
                            <a:ext uri="{FF2B5EF4-FFF2-40B4-BE49-F238E27FC236}">
                              <a16:creationId xmlns:a16="http://schemas.microsoft.com/office/drawing/2014/main" id="{98628FAB-76D3-E372-DF33-C5D3862B3A9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103075" y="1725486"/>
                          <a:ext cx="2969567" cy="381600"/>
                        </a:xfrm>
                        <a:prstGeom prst="rect">
                          <a:avLst/>
                        </a:prstGeom>
                      </p:spPr>
                      <p:txBody>
                        <a:bodyPr vert="horz" lIns="0" tIns="0" rIns="0" bIns="0" rtlCol="0" anchor="b" anchorCtr="0">
                          <a:noAutofit/>
                        </a:bodyPr>
                        <a:lstStyle>
                          <a:lvl1pPr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buNone/>
                            <a:defRPr sz="3200" b="1" kern="1200" spc="150" baseline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+mj-ea"/>
                              <a:cs typeface="+mj-cs"/>
                            </a:defRPr>
                          </a:lvl1pPr>
                        </a:lstStyle>
                        <a:p>
                          <a:pPr algn="ctr">
                            <a:lnSpc>
                              <a:spcPct val="170000"/>
                            </a:lnSpc>
                          </a:pPr>
                          <a:r>
                            <a:rPr lang="cs-CZ" sz="1800" dirty="0">
                              <a:latin typeface="Poppins" panose="00000500000000000000" pitchFamily="2" charset="-18"/>
                              <a:cs typeface="Poppins" panose="00000500000000000000" pitchFamily="2" charset="-18"/>
                            </a:rPr>
                            <a:t>NEZAMĚSTNANOST</a:t>
                          </a:r>
                        </a:p>
                      </p:txBody>
                    </p:sp>
                  </p:grpSp>
                  <p:sp>
                    <p:nvSpPr>
                      <p:cNvPr id="43" name="Nadpis 3">
                        <a:extLst>
                          <a:ext uri="{FF2B5EF4-FFF2-40B4-BE49-F238E27FC236}">
                            <a16:creationId xmlns:a16="http://schemas.microsoft.com/office/drawing/2014/main" id="{ADABB732-81D4-AB40-21B2-B89B68336A4C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092296" y="2449523"/>
                        <a:ext cx="2977113" cy="1768994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72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4,2 %</a:t>
                        </a:r>
                      </a:p>
                    </p:txBody>
                  </p:sp>
                </p:grpSp>
                <p:sp>
                  <p:nvSpPr>
                    <p:cNvPr id="44" name="Nadpis 3">
                      <a:extLst>
                        <a:ext uri="{FF2B5EF4-FFF2-40B4-BE49-F238E27FC236}">
                          <a16:creationId xmlns:a16="http://schemas.microsoft.com/office/drawing/2014/main" id="{D112AE44-71F2-D9BB-852F-8AD72887DBD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8072642" y="2404519"/>
                      <a:ext cx="3009151" cy="1813998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72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5,9 %</a:t>
                      </a:r>
                    </a:p>
                  </p:txBody>
                </p:sp>
              </p:grpSp>
              <p:sp>
                <p:nvSpPr>
                  <p:cNvPr id="45" name="Nadpis 3">
                    <a:extLst>
                      <a:ext uri="{FF2B5EF4-FFF2-40B4-BE49-F238E27FC236}">
                        <a16:creationId xmlns:a16="http://schemas.microsoft.com/office/drawing/2014/main" id="{899583A2-863F-4DF7-D820-2CAD292CB44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122296" y="2426019"/>
                    <a:ext cx="2962297" cy="30585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NA ROK 2025</a:t>
                    </a:r>
                  </a:p>
                </p:txBody>
              </p:sp>
            </p:grpSp>
            <p:sp>
              <p:nvSpPr>
                <p:cNvPr id="46" name="Nadpis 3">
                  <a:extLst>
                    <a:ext uri="{FF2B5EF4-FFF2-40B4-BE49-F238E27FC236}">
                      <a16:creationId xmlns:a16="http://schemas.microsoft.com/office/drawing/2014/main" id="{48DCC677-7C11-9A54-178B-FED4F40BBF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06932" y="2348515"/>
                  <a:ext cx="2962297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1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VÝHLED NA ROK 2025</a:t>
                  </a:r>
                </a:p>
              </p:txBody>
            </p:sp>
          </p:grpSp>
          <p:sp>
            <p:nvSpPr>
              <p:cNvPr id="48" name="Nadpis 3">
                <a:extLst>
                  <a:ext uri="{FF2B5EF4-FFF2-40B4-BE49-F238E27FC236}">
                    <a16:creationId xmlns:a16="http://schemas.microsoft.com/office/drawing/2014/main" id="{FA058DDD-7283-A77D-7DB4-0C7DDFD52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4593" y="1732335"/>
                <a:ext cx="2993968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8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NOMINÁLNÍ MZDY</a:t>
                </a:r>
              </a:p>
            </p:txBody>
          </p:sp>
        </p:grpSp>
        <p:sp>
          <p:nvSpPr>
            <p:cNvPr id="3" name="Nadpis 3">
              <a:extLst>
                <a:ext uri="{FF2B5EF4-FFF2-40B4-BE49-F238E27FC236}">
                  <a16:creationId xmlns:a16="http://schemas.microsoft.com/office/drawing/2014/main" id="{DAAC2DA3-7DED-1CA4-6085-EF8EBE34AB91}"/>
                </a:ext>
              </a:extLst>
            </p:cNvPr>
            <p:cNvSpPr txBox="1">
              <a:spLocks/>
            </p:cNvSpPr>
            <p:nvPr/>
          </p:nvSpPr>
          <p:spPr>
            <a:xfrm>
              <a:off x="5123410" y="2059437"/>
              <a:ext cx="2962297" cy="228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(registrovaná)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362EFBB-1463-2FB9-6B3C-CEE7FA1BBE35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3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21.05.2025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5613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Ani při realizaci negativních rizik spojených s obchodními válkami nečekáme příliš viditelné uvolnění trhu práce s citelným dopadem do spotřeby domácností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Růst nominální průměrné mzdy letos zvolní z loňských 7,1 % k 5,9 % a ustálí pod 5% růstem v roce 2026, což navrátí index reálných mezd na úroveň roku 2019 až v roce 2026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LSEG, ČBA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F0A7F-8FA9-E5C1-ADF7-15B929B10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0" y="2057778"/>
            <a:ext cx="5475047" cy="356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AD8AD4-2B22-D51A-3827-E54832D99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05" y="2057778"/>
            <a:ext cx="5529493" cy="35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4917</TotalTime>
  <Words>1746</Words>
  <Application>Microsoft Office PowerPoint</Application>
  <PresentationFormat>Widescreen</PresentationFormat>
  <Paragraphs>376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CBA PPT 16:9 B&amp;W</vt:lpstr>
      <vt:lpstr>MAKROEKONOMICKÁ PROGNÓZA ČBA  aneb k vývoji českého hospodářství v letech 2024-2026 z pohledu bankovního sektoru </vt:lpstr>
      <vt:lpstr>MAKROEKONOMICKÁ PROGNÓZA ČBA</vt:lpstr>
      <vt:lpstr>ÚVODNÍ SLOVO</vt:lpstr>
      <vt:lpstr>PowerPoint Presentation</vt:lpstr>
      <vt:lpstr>PROGNÓZY RŮSTU REÁLNÉHO HDP ČR</vt:lpstr>
      <vt:lpstr>PowerPoint Presentation</vt:lpstr>
      <vt:lpstr>PowerPoint Presentation</vt:lpstr>
      <vt:lpstr>TRH PRÁCE</vt:lpstr>
      <vt:lpstr>PowerPoint Presentation</vt:lpstr>
      <vt:lpstr>INFLACE</vt:lpstr>
      <vt:lpstr>Letos čekáme v průměru nepatrně mírnější spotřebitelskou inflaci jako v roce 2024 a pouze další mírné zvolnění v příštím roce</vt:lpstr>
      <vt:lpstr>MĚNOVÁ POLITIKA A MĚNOVÝ KURZ</vt:lpstr>
      <vt:lpstr>PowerPoint Presentation</vt:lpstr>
      <vt:lpstr>FISKÁLNÍ POLITIKA</vt:lpstr>
      <vt:lpstr>PowerPoint Presentation</vt:lpstr>
      <vt:lpstr>VÝVOJ VKLADŮ A ÚVĚROVÉ EMISE</vt:lpstr>
      <vt:lpstr>PowerPoint Presentation</vt:lpstr>
      <vt:lpstr>MEZINÁRODNÍ SROVNÁNÍ</vt:lpstr>
      <vt:lpstr>ZÁVĚREČNÉ POSTŘEHY 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Jaromír Šindel</cp:lastModifiedBy>
  <cp:revision>78</cp:revision>
  <dcterms:created xsi:type="dcterms:W3CDTF">2021-11-05T08:44:25Z</dcterms:created>
  <dcterms:modified xsi:type="dcterms:W3CDTF">2025-05-21T16:28:51Z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