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30" r:id="rId5"/>
  </p:sldMasterIdLst>
  <p:notesMasterIdLst>
    <p:notesMasterId r:id="rId32"/>
  </p:notesMasterIdLst>
  <p:handoutMasterIdLst>
    <p:handoutMasterId r:id="rId33"/>
  </p:handoutMasterIdLst>
  <p:sldIdLst>
    <p:sldId id="390" r:id="rId6"/>
    <p:sldId id="395" r:id="rId7"/>
    <p:sldId id="427" r:id="rId8"/>
    <p:sldId id="432" r:id="rId9"/>
    <p:sldId id="433" r:id="rId10"/>
    <p:sldId id="430" r:id="rId11"/>
    <p:sldId id="425" r:id="rId12"/>
    <p:sldId id="404" r:id="rId13"/>
    <p:sldId id="405" r:id="rId14"/>
    <p:sldId id="406" r:id="rId15"/>
    <p:sldId id="431" r:id="rId16"/>
    <p:sldId id="407" r:id="rId17"/>
    <p:sldId id="408" r:id="rId18"/>
    <p:sldId id="409" r:id="rId19"/>
    <p:sldId id="434" r:id="rId20"/>
    <p:sldId id="435" r:id="rId21"/>
    <p:sldId id="415" r:id="rId22"/>
    <p:sldId id="436" r:id="rId23"/>
    <p:sldId id="420" r:id="rId24"/>
    <p:sldId id="437" r:id="rId25"/>
    <p:sldId id="438" r:id="rId26"/>
    <p:sldId id="439" r:id="rId27"/>
    <p:sldId id="428" r:id="rId28"/>
    <p:sldId id="429" r:id="rId29"/>
    <p:sldId id="426" r:id="rId30"/>
    <p:sldId id="379" r:id="rId31"/>
  </p:sldIdLst>
  <p:sldSz cx="12192000" cy="6858000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vodni snimky" id="{6C2D37F0-7E51-49B9-899E-0EC340B76753}">
          <p14:sldIdLst>
            <p14:sldId id="390"/>
            <p14:sldId id="395"/>
            <p14:sldId id="427"/>
            <p14:sldId id="432"/>
            <p14:sldId id="433"/>
            <p14:sldId id="430"/>
            <p14:sldId id="425"/>
            <p14:sldId id="404"/>
            <p14:sldId id="405"/>
            <p14:sldId id="406"/>
            <p14:sldId id="431"/>
            <p14:sldId id="407"/>
            <p14:sldId id="408"/>
            <p14:sldId id="409"/>
            <p14:sldId id="434"/>
            <p14:sldId id="435"/>
            <p14:sldId id="415"/>
            <p14:sldId id="436"/>
            <p14:sldId id="420"/>
            <p14:sldId id="437"/>
            <p14:sldId id="438"/>
            <p14:sldId id="439"/>
            <p14:sldId id="428"/>
            <p14:sldId id="429"/>
            <p14:sldId id="426"/>
          </p14:sldIdLst>
        </p14:section>
        <p14:section name="Obsah" id="{8D87DD45-7063-434C-91F0-816DE9860665}">
          <p14:sldIdLst/>
        </p14:section>
        <p14:section name="Kontakt/Zakončení" id="{098075A1-03AE-480C-AA68-C7B95426FA6F}">
          <p14:sldIdLst>
            <p14:sldId id="379"/>
          </p14:sldIdLst>
        </p14:section>
        <p14:section name="Ostatní" id="{E3B810E4-39B5-4A22-9D62-D5D5513F97F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8B0"/>
    <a:srgbClr val="FFFFFF"/>
    <a:srgbClr val="8AD2CD"/>
    <a:srgbClr val="A48F6B"/>
    <a:srgbClr val="94E5E0"/>
    <a:srgbClr val="CC0000"/>
    <a:srgbClr val="31807A"/>
    <a:srgbClr val="1B4E63"/>
    <a:srgbClr val="000000"/>
    <a:srgbClr val="2F8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111" d="100"/>
          <a:sy n="111" d="100"/>
        </p:scale>
        <p:origin x="594" y="96"/>
      </p:cViewPr>
      <p:guideLst>
        <p:guide orient="horz" pos="392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12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c01\zona3\__Summary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cbaonlinecz-my.sharepoint.com/personal/jakub_seidler_cbaonline_cz/Documents/__DATA/Credit/_Credit_NEW.xlsm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dc01\zona3\__Summary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baonlinecz-my.sharepoint.com/personal/jakub_seidler_cbaonline_cz/Documents/__DATA/Nemovitosti/_Nemovitosti_NEW.xlsm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cbaonlinecz-my.sharepoint.com/personal/jakub_seidler_cbaonline_cz/Documents/__DATA/Nemovitosti/_Nemovitosti_NEW.xlsm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cbaonlinecz-my.sharepoint.com/personal/jakub_seidler_cbaonline_cz/Documents/__DATA/Nemovitosti/_Nemovitosti_NEW.xlsm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cbaonlinecz-my.sharepoint.com/personal/jakub_seidler_cbaonline_cz/Documents/__DATA/Nemovitosti/_Nemovitosti_NEW.xlsm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cbaonlinecz-my.sharepoint.com/personal/jakub_seidler_cbaonline_cz/Documents/__DATA/Nemovitosti/_Nemovitosti_NEW.xlsm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cbaonlinecz-my.sharepoint.com/personal/jakub_seidler_cbaonline_cz/Documents/__DATA/Nemovitosti/_Nemovitosti_NEW.xlsm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cbaonlinecz-my.sharepoint.com/personal/jakub_seidler_cbaonline_cz/Documents/__DATA/Credit/_Credit_NEW.xlsm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015343915343914E-2"/>
          <c:y val="6.6021494592923169E-2"/>
          <c:w val="0.89282288359788364"/>
          <c:h val="0.7599564565685762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Sesonalita!$A$14:$A$122</c:f>
              <c:numCache>
                <c:formatCode>m/d/yyyy</c:formatCode>
                <c:ptCount val="109"/>
                <c:pt idx="0">
                  <c:v>42035</c:v>
                </c:pt>
                <c:pt idx="1">
                  <c:v>42063</c:v>
                </c:pt>
                <c:pt idx="2">
                  <c:v>42094</c:v>
                </c:pt>
                <c:pt idx="3">
                  <c:v>42124</c:v>
                </c:pt>
                <c:pt idx="4">
                  <c:v>42155</c:v>
                </c:pt>
                <c:pt idx="5">
                  <c:v>42185</c:v>
                </c:pt>
                <c:pt idx="6">
                  <c:v>42216</c:v>
                </c:pt>
                <c:pt idx="7">
                  <c:v>42247</c:v>
                </c:pt>
                <c:pt idx="8">
                  <c:v>42277</c:v>
                </c:pt>
                <c:pt idx="9">
                  <c:v>42308</c:v>
                </c:pt>
                <c:pt idx="10">
                  <c:v>42338</c:v>
                </c:pt>
                <c:pt idx="11">
                  <c:v>42369</c:v>
                </c:pt>
                <c:pt idx="12">
                  <c:v>42400</c:v>
                </c:pt>
                <c:pt idx="13">
                  <c:v>42429</c:v>
                </c:pt>
                <c:pt idx="14">
                  <c:v>42460</c:v>
                </c:pt>
                <c:pt idx="15">
                  <c:v>42490</c:v>
                </c:pt>
                <c:pt idx="16">
                  <c:v>42521</c:v>
                </c:pt>
                <c:pt idx="17">
                  <c:v>42551</c:v>
                </c:pt>
                <c:pt idx="18">
                  <c:v>42582</c:v>
                </c:pt>
                <c:pt idx="19">
                  <c:v>42613</c:v>
                </c:pt>
                <c:pt idx="20">
                  <c:v>42643</c:v>
                </c:pt>
                <c:pt idx="21">
                  <c:v>42674</c:v>
                </c:pt>
                <c:pt idx="22">
                  <c:v>42704</c:v>
                </c:pt>
                <c:pt idx="23">
                  <c:v>42735</c:v>
                </c:pt>
                <c:pt idx="24">
                  <c:v>42766</c:v>
                </c:pt>
                <c:pt idx="25">
                  <c:v>42794</c:v>
                </c:pt>
                <c:pt idx="26">
                  <c:v>42825</c:v>
                </c:pt>
                <c:pt idx="27">
                  <c:v>42855</c:v>
                </c:pt>
                <c:pt idx="28">
                  <c:v>42886</c:v>
                </c:pt>
                <c:pt idx="29">
                  <c:v>42916</c:v>
                </c:pt>
                <c:pt idx="30">
                  <c:v>42947</c:v>
                </c:pt>
                <c:pt idx="31">
                  <c:v>42978</c:v>
                </c:pt>
                <c:pt idx="32">
                  <c:v>43008</c:v>
                </c:pt>
                <c:pt idx="33">
                  <c:v>43039</c:v>
                </c:pt>
                <c:pt idx="34">
                  <c:v>43069</c:v>
                </c:pt>
                <c:pt idx="35">
                  <c:v>43100</c:v>
                </c:pt>
                <c:pt idx="36">
                  <c:v>43131</c:v>
                </c:pt>
                <c:pt idx="37">
                  <c:v>43159</c:v>
                </c:pt>
                <c:pt idx="38">
                  <c:v>43190</c:v>
                </c:pt>
                <c:pt idx="39">
                  <c:v>43220</c:v>
                </c:pt>
                <c:pt idx="40">
                  <c:v>43251</c:v>
                </c:pt>
                <c:pt idx="41">
                  <c:v>43281</c:v>
                </c:pt>
                <c:pt idx="42">
                  <c:v>43312</c:v>
                </c:pt>
                <c:pt idx="43">
                  <c:v>43343</c:v>
                </c:pt>
                <c:pt idx="44">
                  <c:v>43373</c:v>
                </c:pt>
                <c:pt idx="45">
                  <c:v>43404</c:v>
                </c:pt>
                <c:pt idx="46">
                  <c:v>43434</c:v>
                </c:pt>
                <c:pt idx="47">
                  <c:v>43465</c:v>
                </c:pt>
                <c:pt idx="48">
                  <c:v>43496</c:v>
                </c:pt>
                <c:pt idx="49">
                  <c:v>43524</c:v>
                </c:pt>
                <c:pt idx="50">
                  <c:v>43555</c:v>
                </c:pt>
                <c:pt idx="51">
                  <c:v>43585</c:v>
                </c:pt>
                <c:pt idx="52">
                  <c:v>43616</c:v>
                </c:pt>
                <c:pt idx="53">
                  <c:v>43646</c:v>
                </c:pt>
                <c:pt idx="54">
                  <c:v>43677</c:v>
                </c:pt>
                <c:pt idx="55">
                  <c:v>43708</c:v>
                </c:pt>
                <c:pt idx="56">
                  <c:v>43738</c:v>
                </c:pt>
                <c:pt idx="57">
                  <c:v>43769</c:v>
                </c:pt>
                <c:pt idx="58">
                  <c:v>43799</c:v>
                </c:pt>
                <c:pt idx="59">
                  <c:v>43830</c:v>
                </c:pt>
                <c:pt idx="60">
                  <c:v>43861</c:v>
                </c:pt>
                <c:pt idx="61">
                  <c:v>43890</c:v>
                </c:pt>
                <c:pt idx="62">
                  <c:v>43921</c:v>
                </c:pt>
                <c:pt idx="63">
                  <c:v>43951</c:v>
                </c:pt>
                <c:pt idx="64">
                  <c:v>43982</c:v>
                </c:pt>
                <c:pt idx="65">
                  <c:v>44012</c:v>
                </c:pt>
                <c:pt idx="66">
                  <c:v>44043</c:v>
                </c:pt>
                <c:pt idx="67">
                  <c:v>44074</c:v>
                </c:pt>
                <c:pt idx="68">
                  <c:v>44104</c:v>
                </c:pt>
                <c:pt idx="69">
                  <c:v>44135</c:v>
                </c:pt>
                <c:pt idx="70">
                  <c:v>44165</c:v>
                </c:pt>
                <c:pt idx="71">
                  <c:v>44196</c:v>
                </c:pt>
                <c:pt idx="72">
                  <c:v>44227</c:v>
                </c:pt>
                <c:pt idx="73">
                  <c:v>44255</c:v>
                </c:pt>
                <c:pt idx="74">
                  <c:v>44286</c:v>
                </c:pt>
                <c:pt idx="75">
                  <c:v>44316</c:v>
                </c:pt>
                <c:pt idx="76">
                  <c:v>44347</c:v>
                </c:pt>
                <c:pt idx="77">
                  <c:v>44377</c:v>
                </c:pt>
                <c:pt idx="78">
                  <c:v>44408</c:v>
                </c:pt>
                <c:pt idx="79">
                  <c:v>44439</c:v>
                </c:pt>
                <c:pt idx="80">
                  <c:v>44469</c:v>
                </c:pt>
                <c:pt idx="81">
                  <c:v>44500</c:v>
                </c:pt>
                <c:pt idx="82">
                  <c:v>44530</c:v>
                </c:pt>
                <c:pt idx="83">
                  <c:v>44561</c:v>
                </c:pt>
                <c:pt idx="84">
                  <c:v>44592</c:v>
                </c:pt>
                <c:pt idx="85">
                  <c:v>44620</c:v>
                </c:pt>
                <c:pt idx="86">
                  <c:v>44651</c:v>
                </c:pt>
                <c:pt idx="87">
                  <c:v>44681</c:v>
                </c:pt>
                <c:pt idx="88">
                  <c:v>44712</c:v>
                </c:pt>
                <c:pt idx="89">
                  <c:v>44742</c:v>
                </c:pt>
                <c:pt idx="90">
                  <c:v>44773</c:v>
                </c:pt>
                <c:pt idx="91">
                  <c:v>44804</c:v>
                </c:pt>
                <c:pt idx="92">
                  <c:v>44834</c:v>
                </c:pt>
                <c:pt idx="93">
                  <c:v>44865</c:v>
                </c:pt>
                <c:pt idx="94">
                  <c:v>44895</c:v>
                </c:pt>
                <c:pt idx="95">
                  <c:v>44926</c:v>
                </c:pt>
                <c:pt idx="96">
                  <c:v>44957</c:v>
                </c:pt>
                <c:pt idx="97">
                  <c:v>44985</c:v>
                </c:pt>
                <c:pt idx="98">
                  <c:v>45016</c:v>
                </c:pt>
                <c:pt idx="99">
                  <c:v>45046</c:v>
                </c:pt>
                <c:pt idx="100">
                  <c:v>45077</c:v>
                </c:pt>
                <c:pt idx="101">
                  <c:v>45107</c:v>
                </c:pt>
                <c:pt idx="102">
                  <c:v>45138</c:v>
                </c:pt>
                <c:pt idx="103">
                  <c:v>45169</c:v>
                </c:pt>
                <c:pt idx="104">
                  <c:v>45199</c:v>
                </c:pt>
                <c:pt idx="105">
                  <c:v>45230</c:v>
                </c:pt>
                <c:pt idx="106">
                  <c:v>45260</c:v>
                </c:pt>
                <c:pt idx="107">
                  <c:v>45291</c:v>
                </c:pt>
                <c:pt idx="108">
                  <c:v>45322</c:v>
                </c:pt>
              </c:numCache>
            </c:numRef>
          </c:cat>
          <c:val>
            <c:numRef>
              <c:f>Sesonalita!$B$14:$B$122</c:f>
              <c:numCache>
                <c:formatCode>General</c:formatCode>
                <c:ptCount val="109"/>
                <c:pt idx="0">
                  <c:v>6.9</c:v>
                </c:pt>
                <c:pt idx="1">
                  <c:v>7.8</c:v>
                </c:pt>
                <c:pt idx="2">
                  <c:v>11.2</c:v>
                </c:pt>
                <c:pt idx="3">
                  <c:v>11</c:v>
                </c:pt>
                <c:pt idx="4">
                  <c:v>10.8</c:v>
                </c:pt>
                <c:pt idx="5">
                  <c:v>13.2</c:v>
                </c:pt>
                <c:pt idx="6">
                  <c:v>11.9</c:v>
                </c:pt>
                <c:pt idx="7">
                  <c:v>11.2</c:v>
                </c:pt>
                <c:pt idx="8">
                  <c:v>11.7</c:v>
                </c:pt>
                <c:pt idx="9">
                  <c:v>10.7</c:v>
                </c:pt>
                <c:pt idx="10">
                  <c:v>11.2</c:v>
                </c:pt>
                <c:pt idx="11">
                  <c:v>13.1</c:v>
                </c:pt>
                <c:pt idx="12">
                  <c:v>7.6</c:v>
                </c:pt>
                <c:pt idx="13">
                  <c:v>10.199999999999999</c:v>
                </c:pt>
                <c:pt idx="14">
                  <c:v>13.1</c:v>
                </c:pt>
                <c:pt idx="15">
                  <c:v>12.1</c:v>
                </c:pt>
                <c:pt idx="16">
                  <c:v>14.2</c:v>
                </c:pt>
                <c:pt idx="17">
                  <c:v>15.9</c:v>
                </c:pt>
                <c:pt idx="18">
                  <c:v>13.5</c:v>
                </c:pt>
                <c:pt idx="19">
                  <c:v>16.100000000000001</c:v>
                </c:pt>
                <c:pt idx="20">
                  <c:v>16.399999999999999</c:v>
                </c:pt>
                <c:pt idx="21">
                  <c:v>15.5</c:v>
                </c:pt>
                <c:pt idx="22">
                  <c:v>22.5</c:v>
                </c:pt>
                <c:pt idx="23">
                  <c:v>13.4</c:v>
                </c:pt>
                <c:pt idx="24">
                  <c:v>13.4</c:v>
                </c:pt>
                <c:pt idx="25">
                  <c:v>14.5</c:v>
                </c:pt>
                <c:pt idx="26">
                  <c:v>17.100000000000001</c:v>
                </c:pt>
                <c:pt idx="27">
                  <c:v>15</c:v>
                </c:pt>
                <c:pt idx="28">
                  <c:v>17.399999999999999</c:v>
                </c:pt>
                <c:pt idx="29">
                  <c:v>18.2</c:v>
                </c:pt>
                <c:pt idx="30">
                  <c:v>12.3</c:v>
                </c:pt>
                <c:pt idx="31">
                  <c:v>15.5</c:v>
                </c:pt>
                <c:pt idx="32">
                  <c:v>14.4</c:v>
                </c:pt>
                <c:pt idx="33">
                  <c:v>14.5</c:v>
                </c:pt>
                <c:pt idx="34">
                  <c:v>16.5</c:v>
                </c:pt>
                <c:pt idx="35">
                  <c:v>16.899999999999999</c:v>
                </c:pt>
                <c:pt idx="36">
                  <c:v>15.1</c:v>
                </c:pt>
                <c:pt idx="37">
                  <c:v>14.2</c:v>
                </c:pt>
                <c:pt idx="38">
                  <c:v>17.100000000000001</c:v>
                </c:pt>
                <c:pt idx="39">
                  <c:v>15.5</c:v>
                </c:pt>
                <c:pt idx="40">
                  <c:v>15.7</c:v>
                </c:pt>
                <c:pt idx="41">
                  <c:v>17.600000000000001</c:v>
                </c:pt>
                <c:pt idx="42">
                  <c:v>14.4</c:v>
                </c:pt>
                <c:pt idx="43">
                  <c:v>17.7</c:v>
                </c:pt>
                <c:pt idx="44">
                  <c:v>19.2</c:v>
                </c:pt>
                <c:pt idx="45">
                  <c:v>21.7</c:v>
                </c:pt>
                <c:pt idx="46">
                  <c:v>17.5</c:v>
                </c:pt>
                <c:pt idx="47">
                  <c:v>13</c:v>
                </c:pt>
                <c:pt idx="48">
                  <c:v>11.6</c:v>
                </c:pt>
                <c:pt idx="49">
                  <c:v>11.1</c:v>
                </c:pt>
                <c:pt idx="50">
                  <c:v>13.7</c:v>
                </c:pt>
                <c:pt idx="51">
                  <c:v>13.6</c:v>
                </c:pt>
                <c:pt idx="52">
                  <c:v>15.3</c:v>
                </c:pt>
                <c:pt idx="53">
                  <c:v>15.6</c:v>
                </c:pt>
                <c:pt idx="54">
                  <c:v>14.7</c:v>
                </c:pt>
                <c:pt idx="55">
                  <c:v>14</c:v>
                </c:pt>
                <c:pt idx="56">
                  <c:v>14.4</c:v>
                </c:pt>
                <c:pt idx="57">
                  <c:v>16.5</c:v>
                </c:pt>
                <c:pt idx="58">
                  <c:v>16.899999999999999</c:v>
                </c:pt>
                <c:pt idx="59">
                  <c:v>16</c:v>
                </c:pt>
                <c:pt idx="60">
                  <c:v>15.3</c:v>
                </c:pt>
                <c:pt idx="61">
                  <c:v>16</c:v>
                </c:pt>
                <c:pt idx="62">
                  <c:v>16.899999999999999</c:v>
                </c:pt>
                <c:pt idx="63">
                  <c:v>16.3</c:v>
                </c:pt>
                <c:pt idx="64">
                  <c:v>15.1</c:v>
                </c:pt>
                <c:pt idx="65">
                  <c:v>19.7</c:v>
                </c:pt>
                <c:pt idx="66">
                  <c:v>20.100000000000001</c:v>
                </c:pt>
                <c:pt idx="67">
                  <c:v>17.7</c:v>
                </c:pt>
                <c:pt idx="68">
                  <c:v>19.600000000000001</c:v>
                </c:pt>
                <c:pt idx="69">
                  <c:v>21.7</c:v>
                </c:pt>
                <c:pt idx="70">
                  <c:v>22.6</c:v>
                </c:pt>
                <c:pt idx="71">
                  <c:v>22.9</c:v>
                </c:pt>
                <c:pt idx="72">
                  <c:v>20.7</c:v>
                </c:pt>
                <c:pt idx="73">
                  <c:v>23.5</c:v>
                </c:pt>
                <c:pt idx="74">
                  <c:v>35.200000000000003</c:v>
                </c:pt>
                <c:pt idx="75">
                  <c:v>31.8</c:v>
                </c:pt>
                <c:pt idx="76">
                  <c:v>34</c:v>
                </c:pt>
                <c:pt idx="77">
                  <c:v>38.299999999999997</c:v>
                </c:pt>
                <c:pt idx="78">
                  <c:v>32</c:v>
                </c:pt>
                <c:pt idx="79">
                  <c:v>32.299999999999997</c:v>
                </c:pt>
                <c:pt idx="80">
                  <c:v>30.2</c:v>
                </c:pt>
                <c:pt idx="81">
                  <c:v>31.2</c:v>
                </c:pt>
                <c:pt idx="82">
                  <c:v>35.9</c:v>
                </c:pt>
                <c:pt idx="83">
                  <c:v>34.200000000000003</c:v>
                </c:pt>
                <c:pt idx="84">
                  <c:v>26.3</c:v>
                </c:pt>
                <c:pt idx="85">
                  <c:v>20.8</c:v>
                </c:pt>
                <c:pt idx="86">
                  <c:v>25.4</c:v>
                </c:pt>
                <c:pt idx="87">
                  <c:v>14.2</c:v>
                </c:pt>
                <c:pt idx="88">
                  <c:v>16.8</c:v>
                </c:pt>
                <c:pt idx="89">
                  <c:v>15.7</c:v>
                </c:pt>
                <c:pt idx="90">
                  <c:v>9.8000000000000007</c:v>
                </c:pt>
                <c:pt idx="91">
                  <c:v>8.1999999999999993</c:v>
                </c:pt>
                <c:pt idx="92">
                  <c:v>6</c:v>
                </c:pt>
                <c:pt idx="93">
                  <c:v>6.1</c:v>
                </c:pt>
                <c:pt idx="94">
                  <c:v>6.3</c:v>
                </c:pt>
                <c:pt idx="95">
                  <c:v>6.6</c:v>
                </c:pt>
                <c:pt idx="96">
                  <c:v>5.4</c:v>
                </c:pt>
                <c:pt idx="97">
                  <c:v>6.5</c:v>
                </c:pt>
                <c:pt idx="98">
                  <c:v>10.3</c:v>
                </c:pt>
                <c:pt idx="99">
                  <c:v>8.6999999999999993</c:v>
                </c:pt>
                <c:pt idx="100">
                  <c:v>10.4</c:v>
                </c:pt>
                <c:pt idx="101" formatCode="0.00">
                  <c:v>11.62964246388</c:v>
                </c:pt>
                <c:pt idx="102" formatCode="0.00">
                  <c:v>9.4769889121799995</c:v>
                </c:pt>
                <c:pt idx="103" formatCode="0.00">
                  <c:v>11.448116712200001</c:v>
                </c:pt>
                <c:pt idx="104">
                  <c:v>11.3</c:v>
                </c:pt>
                <c:pt idx="105" formatCode="0.00">
                  <c:v>13.200251864590001</c:v>
                </c:pt>
                <c:pt idx="106" formatCode="0.00">
                  <c:v>13.36729711583</c:v>
                </c:pt>
                <c:pt idx="107" formatCode="0.00">
                  <c:v>12.698207979979999</c:v>
                </c:pt>
                <c:pt idx="108" formatCode="0.00">
                  <c:v>10.88562733373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63-4681-BDA5-48EA7832F3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3989023"/>
        <c:axId val="554787263"/>
      </c:lineChart>
      <c:dateAx>
        <c:axId val="1083989023"/>
        <c:scaling>
          <c:orientation val="minMax"/>
        </c:scaling>
        <c:delete val="0"/>
        <c:axPos val="b"/>
        <c:numFmt formatCode="mm/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54787263"/>
        <c:crosses val="autoZero"/>
        <c:auto val="1"/>
        <c:lblOffset val="100"/>
        <c:baseTimeUnit val="months"/>
        <c:majorUnit val="12"/>
        <c:majorTimeUnit val="months"/>
      </c:dateAx>
      <c:valAx>
        <c:axId val="554787263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398902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NPLs!$AM$9</c:f>
              <c:strCache>
                <c:ptCount val="1"/>
                <c:pt idx="0">
                  <c:v>Hypotéky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NPLs!$AL$21:$AL$273</c:f>
              <c:numCache>
                <c:formatCode>mm/yy</c:formatCode>
                <c:ptCount val="253"/>
                <c:pt idx="0">
                  <c:v>37621</c:v>
                </c:pt>
                <c:pt idx="1">
                  <c:v>37652</c:v>
                </c:pt>
                <c:pt idx="2">
                  <c:v>37680</c:v>
                </c:pt>
                <c:pt idx="3">
                  <c:v>37711</c:v>
                </c:pt>
                <c:pt idx="4">
                  <c:v>37741</c:v>
                </c:pt>
                <c:pt idx="5">
                  <c:v>37772</c:v>
                </c:pt>
                <c:pt idx="6">
                  <c:v>37802</c:v>
                </c:pt>
                <c:pt idx="7">
                  <c:v>37833</c:v>
                </c:pt>
                <c:pt idx="8">
                  <c:v>37864</c:v>
                </c:pt>
                <c:pt idx="9">
                  <c:v>37894</c:v>
                </c:pt>
                <c:pt idx="10">
                  <c:v>37925</c:v>
                </c:pt>
                <c:pt idx="11">
                  <c:v>37955</c:v>
                </c:pt>
                <c:pt idx="12">
                  <c:v>37986</c:v>
                </c:pt>
                <c:pt idx="13">
                  <c:v>38017</c:v>
                </c:pt>
                <c:pt idx="14">
                  <c:v>38046</c:v>
                </c:pt>
                <c:pt idx="15">
                  <c:v>38077</c:v>
                </c:pt>
                <c:pt idx="16">
                  <c:v>38107</c:v>
                </c:pt>
                <c:pt idx="17">
                  <c:v>38138</c:v>
                </c:pt>
                <c:pt idx="18">
                  <c:v>38168</c:v>
                </c:pt>
                <c:pt idx="19">
                  <c:v>38199</c:v>
                </c:pt>
                <c:pt idx="20">
                  <c:v>38230</c:v>
                </c:pt>
                <c:pt idx="21">
                  <c:v>38260</c:v>
                </c:pt>
                <c:pt idx="22">
                  <c:v>38291</c:v>
                </c:pt>
                <c:pt idx="23">
                  <c:v>38321</c:v>
                </c:pt>
                <c:pt idx="24">
                  <c:v>38352</c:v>
                </c:pt>
                <c:pt idx="25">
                  <c:v>38383</c:v>
                </c:pt>
                <c:pt idx="26">
                  <c:v>38411</c:v>
                </c:pt>
                <c:pt idx="27">
                  <c:v>38442</c:v>
                </c:pt>
                <c:pt idx="28">
                  <c:v>38472</c:v>
                </c:pt>
                <c:pt idx="29">
                  <c:v>38503</c:v>
                </c:pt>
                <c:pt idx="30">
                  <c:v>38533</c:v>
                </c:pt>
                <c:pt idx="31">
                  <c:v>38564</c:v>
                </c:pt>
                <c:pt idx="32">
                  <c:v>38595</c:v>
                </c:pt>
                <c:pt idx="33">
                  <c:v>38625</c:v>
                </c:pt>
                <c:pt idx="34">
                  <c:v>38656</c:v>
                </c:pt>
                <c:pt idx="35">
                  <c:v>38686</c:v>
                </c:pt>
                <c:pt idx="36">
                  <c:v>38717</c:v>
                </c:pt>
                <c:pt idx="37">
                  <c:v>38748</c:v>
                </c:pt>
                <c:pt idx="38">
                  <c:v>38776</c:v>
                </c:pt>
                <c:pt idx="39">
                  <c:v>38807</c:v>
                </c:pt>
                <c:pt idx="40">
                  <c:v>38837</c:v>
                </c:pt>
                <c:pt idx="41">
                  <c:v>38868</c:v>
                </c:pt>
                <c:pt idx="42">
                  <c:v>38898</c:v>
                </c:pt>
                <c:pt idx="43">
                  <c:v>38929</c:v>
                </c:pt>
                <c:pt idx="44">
                  <c:v>38960</c:v>
                </c:pt>
                <c:pt idx="45">
                  <c:v>38990</c:v>
                </c:pt>
                <c:pt idx="46">
                  <c:v>39021</c:v>
                </c:pt>
                <c:pt idx="47">
                  <c:v>39051</c:v>
                </c:pt>
                <c:pt idx="48">
                  <c:v>39082</c:v>
                </c:pt>
                <c:pt idx="49">
                  <c:v>39113</c:v>
                </c:pt>
                <c:pt idx="50">
                  <c:v>39141</c:v>
                </c:pt>
                <c:pt idx="51">
                  <c:v>39172</c:v>
                </c:pt>
                <c:pt idx="52">
                  <c:v>39202</c:v>
                </c:pt>
                <c:pt idx="53">
                  <c:v>39233</c:v>
                </c:pt>
                <c:pt idx="54">
                  <c:v>39263</c:v>
                </c:pt>
                <c:pt idx="55">
                  <c:v>39294</c:v>
                </c:pt>
                <c:pt idx="56">
                  <c:v>39325</c:v>
                </c:pt>
                <c:pt idx="57">
                  <c:v>39355</c:v>
                </c:pt>
                <c:pt idx="58">
                  <c:v>39386</c:v>
                </c:pt>
                <c:pt idx="59">
                  <c:v>39416</c:v>
                </c:pt>
                <c:pt idx="60">
                  <c:v>39447</c:v>
                </c:pt>
                <c:pt idx="61">
                  <c:v>39478</c:v>
                </c:pt>
                <c:pt idx="62">
                  <c:v>39507</c:v>
                </c:pt>
                <c:pt idx="63">
                  <c:v>39538</c:v>
                </c:pt>
                <c:pt idx="64">
                  <c:v>39568</c:v>
                </c:pt>
                <c:pt idx="65">
                  <c:v>39599</c:v>
                </c:pt>
                <c:pt idx="66">
                  <c:v>39629</c:v>
                </c:pt>
                <c:pt idx="67">
                  <c:v>39660</c:v>
                </c:pt>
                <c:pt idx="68">
                  <c:v>39691</c:v>
                </c:pt>
                <c:pt idx="69">
                  <c:v>39721</c:v>
                </c:pt>
                <c:pt idx="70">
                  <c:v>39752</c:v>
                </c:pt>
                <c:pt idx="71">
                  <c:v>39782</c:v>
                </c:pt>
                <c:pt idx="72">
                  <c:v>39813</c:v>
                </c:pt>
                <c:pt idx="73">
                  <c:v>39844</c:v>
                </c:pt>
                <c:pt idx="74">
                  <c:v>39872</c:v>
                </c:pt>
                <c:pt idx="75">
                  <c:v>39903</c:v>
                </c:pt>
                <c:pt idx="76">
                  <c:v>39933</c:v>
                </c:pt>
                <c:pt idx="77">
                  <c:v>39964</c:v>
                </c:pt>
                <c:pt idx="78">
                  <c:v>39994</c:v>
                </c:pt>
                <c:pt idx="79">
                  <c:v>40025</c:v>
                </c:pt>
                <c:pt idx="80">
                  <c:v>40056</c:v>
                </c:pt>
                <c:pt idx="81">
                  <c:v>40086</c:v>
                </c:pt>
                <c:pt idx="82">
                  <c:v>40117</c:v>
                </c:pt>
                <c:pt idx="83">
                  <c:v>40147</c:v>
                </c:pt>
                <c:pt idx="84">
                  <c:v>40178</c:v>
                </c:pt>
                <c:pt idx="85">
                  <c:v>40209</c:v>
                </c:pt>
                <c:pt idx="86">
                  <c:v>40237</c:v>
                </c:pt>
                <c:pt idx="87">
                  <c:v>40268</c:v>
                </c:pt>
                <c:pt idx="88">
                  <c:v>40298</c:v>
                </c:pt>
                <c:pt idx="89">
                  <c:v>40329</c:v>
                </c:pt>
                <c:pt idx="90">
                  <c:v>40359</c:v>
                </c:pt>
                <c:pt idx="91">
                  <c:v>40390</c:v>
                </c:pt>
                <c:pt idx="92">
                  <c:v>40421</c:v>
                </c:pt>
                <c:pt idx="93">
                  <c:v>40451</c:v>
                </c:pt>
                <c:pt idx="94">
                  <c:v>40482</c:v>
                </c:pt>
                <c:pt idx="95">
                  <c:v>40512</c:v>
                </c:pt>
                <c:pt idx="96">
                  <c:v>40543</c:v>
                </c:pt>
                <c:pt idx="97">
                  <c:v>40574</c:v>
                </c:pt>
                <c:pt idx="98">
                  <c:v>40602</c:v>
                </c:pt>
                <c:pt idx="99">
                  <c:v>40633</c:v>
                </c:pt>
                <c:pt idx="100">
                  <c:v>40663</c:v>
                </c:pt>
                <c:pt idx="101">
                  <c:v>40694</c:v>
                </c:pt>
                <c:pt idx="102">
                  <c:v>40724</c:v>
                </c:pt>
                <c:pt idx="103">
                  <c:v>40755</c:v>
                </c:pt>
                <c:pt idx="104">
                  <c:v>40786</c:v>
                </c:pt>
                <c:pt idx="105">
                  <c:v>40816</c:v>
                </c:pt>
                <c:pt idx="106">
                  <c:v>40847</c:v>
                </c:pt>
                <c:pt idx="107">
                  <c:v>40877</c:v>
                </c:pt>
                <c:pt idx="108">
                  <c:v>40908</c:v>
                </c:pt>
                <c:pt idx="109">
                  <c:v>40939</c:v>
                </c:pt>
                <c:pt idx="110">
                  <c:v>40968</c:v>
                </c:pt>
                <c:pt idx="111">
                  <c:v>40999</c:v>
                </c:pt>
                <c:pt idx="112">
                  <c:v>41029</c:v>
                </c:pt>
                <c:pt idx="113">
                  <c:v>41060</c:v>
                </c:pt>
                <c:pt idx="114">
                  <c:v>41090</c:v>
                </c:pt>
                <c:pt idx="115">
                  <c:v>41121</c:v>
                </c:pt>
                <c:pt idx="116">
                  <c:v>41152</c:v>
                </c:pt>
                <c:pt idx="117">
                  <c:v>41182</c:v>
                </c:pt>
                <c:pt idx="118">
                  <c:v>41213</c:v>
                </c:pt>
                <c:pt idx="119">
                  <c:v>41243</c:v>
                </c:pt>
                <c:pt idx="120">
                  <c:v>41274</c:v>
                </c:pt>
                <c:pt idx="121">
                  <c:v>41305</c:v>
                </c:pt>
                <c:pt idx="122">
                  <c:v>41333</c:v>
                </c:pt>
                <c:pt idx="123">
                  <c:v>41364</c:v>
                </c:pt>
                <c:pt idx="124">
                  <c:v>41394</c:v>
                </c:pt>
                <c:pt idx="125">
                  <c:v>41425</c:v>
                </c:pt>
                <c:pt idx="126">
                  <c:v>41455</c:v>
                </c:pt>
                <c:pt idx="127">
                  <c:v>41486</c:v>
                </c:pt>
                <c:pt idx="128">
                  <c:v>41517</c:v>
                </c:pt>
                <c:pt idx="129">
                  <c:v>41547</c:v>
                </c:pt>
                <c:pt idx="130">
                  <c:v>41578</c:v>
                </c:pt>
                <c:pt idx="131">
                  <c:v>41608</c:v>
                </c:pt>
                <c:pt idx="132">
                  <c:v>41639</c:v>
                </c:pt>
                <c:pt idx="133">
                  <c:v>41670</c:v>
                </c:pt>
                <c:pt idx="134">
                  <c:v>41698</c:v>
                </c:pt>
                <c:pt idx="135">
                  <c:v>41729</c:v>
                </c:pt>
                <c:pt idx="136">
                  <c:v>41759</c:v>
                </c:pt>
                <c:pt idx="137">
                  <c:v>41790</c:v>
                </c:pt>
                <c:pt idx="138">
                  <c:v>41820</c:v>
                </c:pt>
                <c:pt idx="139">
                  <c:v>41851</c:v>
                </c:pt>
                <c:pt idx="140">
                  <c:v>41882</c:v>
                </c:pt>
                <c:pt idx="141">
                  <c:v>41912</c:v>
                </c:pt>
                <c:pt idx="142">
                  <c:v>41943</c:v>
                </c:pt>
                <c:pt idx="143">
                  <c:v>41973</c:v>
                </c:pt>
                <c:pt idx="144">
                  <c:v>42004</c:v>
                </c:pt>
                <c:pt idx="145">
                  <c:v>42035</c:v>
                </c:pt>
                <c:pt idx="146">
                  <c:v>42063</c:v>
                </c:pt>
                <c:pt idx="147">
                  <c:v>42094</c:v>
                </c:pt>
                <c:pt idx="148">
                  <c:v>42124</c:v>
                </c:pt>
                <c:pt idx="149">
                  <c:v>42155</c:v>
                </c:pt>
                <c:pt idx="150">
                  <c:v>42185</c:v>
                </c:pt>
                <c:pt idx="151">
                  <c:v>42216</c:v>
                </c:pt>
                <c:pt idx="152">
                  <c:v>42247</c:v>
                </c:pt>
                <c:pt idx="153">
                  <c:v>42277</c:v>
                </c:pt>
                <c:pt idx="154">
                  <c:v>42308</c:v>
                </c:pt>
                <c:pt idx="155">
                  <c:v>42338</c:v>
                </c:pt>
                <c:pt idx="156">
                  <c:v>42369</c:v>
                </c:pt>
                <c:pt idx="157">
                  <c:v>42400</c:v>
                </c:pt>
                <c:pt idx="158">
                  <c:v>42429</c:v>
                </c:pt>
                <c:pt idx="159">
                  <c:v>42460</c:v>
                </c:pt>
                <c:pt idx="160">
                  <c:v>42490</c:v>
                </c:pt>
                <c:pt idx="161">
                  <c:v>42521</c:v>
                </c:pt>
                <c:pt idx="162">
                  <c:v>42551</c:v>
                </c:pt>
                <c:pt idx="163">
                  <c:v>42582</c:v>
                </c:pt>
                <c:pt idx="164">
                  <c:v>42613</c:v>
                </c:pt>
                <c:pt idx="165">
                  <c:v>42643</c:v>
                </c:pt>
                <c:pt idx="166">
                  <c:v>42674</c:v>
                </c:pt>
                <c:pt idx="167">
                  <c:v>42704</c:v>
                </c:pt>
                <c:pt idx="168">
                  <c:v>42735</c:v>
                </c:pt>
                <c:pt idx="169">
                  <c:v>42766</c:v>
                </c:pt>
                <c:pt idx="170">
                  <c:v>42794</c:v>
                </c:pt>
                <c:pt idx="171">
                  <c:v>42825</c:v>
                </c:pt>
                <c:pt idx="172">
                  <c:v>42855</c:v>
                </c:pt>
                <c:pt idx="173">
                  <c:v>42886</c:v>
                </c:pt>
                <c:pt idx="174">
                  <c:v>42916</c:v>
                </c:pt>
                <c:pt idx="175">
                  <c:v>42947</c:v>
                </c:pt>
                <c:pt idx="176">
                  <c:v>42978</c:v>
                </c:pt>
                <c:pt idx="177">
                  <c:v>43008</c:v>
                </c:pt>
                <c:pt idx="178">
                  <c:v>43039</c:v>
                </c:pt>
                <c:pt idx="179">
                  <c:v>43069</c:v>
                </c:pt>
                <c:pt idx="180">
                  <c:v>43100</c:v>
                </c:pt>
                <c:pt idx="181">
                  <c:v>43131</c:v>
                </c:pt>
                <c:pt idx="182">
                  <c:v>43159</c:v>
                </c:pt>
                <c:pt idx="183">
                  <c:v>43190</c:v>
                </c:pt>
                <c:pt idx="184">
                  <c:v>43220</c:v>
                </c:pt>
                <c:pt idx="185">
                  <c:v>43251</c:v>
                </c:pt>
                <c:pt idx="186">
                  <c:v>43281</c:v>
                </c:pt>
                <c:pt idx="187">
                  <c:v>43312</c:v>
                </c:pt>
                <c:pt idx="188">
                  <c:v>43343</c:v>
                </c:pt>
                <c:pt idx="189">
                  <c:v>43373</c:v>
                </c:pt>
                <c:pt idx="190">
                  <c:v>43404</c:v>
                </c:pt>
                <c:pt idx="191">
                  <c:v>43434</c:v>
                </c:pt>
                <c:pt idx="192">
                  <c:v>43465</c:v>
                </c:pt>
                <c:pt idx="193">
                  <c:v>43496</c:v>
                </c:pt>
                <c:pt idx="194">
                  <c:v>43524</c:v>
                </c:pt>
                <c:pt idx="195">
                  <c:v>43555</c:v>
                </c:pt>
                <c:pt idx="196">
                  <c:v>43585</c:v>
                </c:pt>
                <c:pt idx="197">
                  <c:v>43616</c:v>
                </c:pt>
                <c:pt idx="198">
                  <c:v>43646</c:v>
                </c:pt>
                <c:pt idx="199">
                  <c:v>43677</c:v>
                </c:pt>
                <c:pt idx="200">
                  <c:v>43708</c:v>
                </c:pt>
                <c:pt idx="201">
                  <c:v>43738</c:v>
                </c:pt>
                <c:pt idx="202">
                  <c:v>43769</c:v>
                </c:pt>
                <c:pt idx="203">
                  <c:v>43799</c:v>
                </c:pt>
                <c:pt idx="204">
                  <c:v>43830</c:v>
                </c:pt>
                <c:pt idx="205">
                  <c:v>43861</c:v>
                </c:pt>
                <c:pt idx="206">
                  <c:v>43890</c:v>
                </c:pt>
                <c:pt idx="207">
                  <c:v>43921</c:v>
                </c:pt>
                <c:pt idx="208">
                  <c:v>43951</c:v>
                </c:pt>
                <c:pt idx="209">
                  <c:v>43982</c:v>
                </c:pt>
                <c:pt idx="210">
                  <c:v>44012</c:v>
                </c:pt>
                <c:pt idx="211">
                  <c:v>44043</c:v>
                </c:pt>
                <c:pt idx="212">
                  <c:v>44074</c:v>
                </c:pt>
                <c:pt idx="213">
                  <c:v>44104</c:v>
                </c:pt>
                <c:pt idx="214">
                  <c:v>44135</c:v>
                </c:pt>
                <c:pt idx="215">
                  <c:v>44165</c:v>
                </c:pt>
                <c:pt idx="216">
                  <c:v>44196</c:v>
                </c:pt>
                <c:pt idx="217">
                  <c:v>44227</c:v>
                </c:pt>
                <c:pt idx="218">
                  <c:v>44255</c:v>
                </c:pt>
                <c:pt idx="219">
                  <c:v>44286</c:v>
                </c:pt>
                <c:pt idx="220">
                  <c:v>44316</c:v>
                </c:pt>
                <c:pt idx="221">
                  <c:v>44347</c:v>
                </c:pt>
                <c:pt idx="222">
                  <c:v>44377</c:v>
                </c:pt>
                <c:pt idx="223">
                  <c:v>44408</c:v>
                </c:pt>
                <c:pt idx="224">
                  <c:v>44439</c:v>
                </c:pt>
                <c:pt idx="225">
                  <c:v>44469</c:v>
                </c:pt>
                <c:pt idx="226">
                  <c:v>44500</c:v>
                </c:pt>
                <c:pt idx="227">
                  <c:v>44530</c:v>
                </c:pt>
                <c:pt idx="228">
                  <c:v>44561</c:v>
                </c:pt>
                <c:pt idx="229">
                  <c:v>44592</c:v>
                </c:pt>
                <c:pt idx="230">
                  <c:v>44620</c:v>
                </c:pt>
                <c:pt idx="231">
                  <c:v>44651</c:v>
                </c:pt>
                <c:pt idx="232">
                  <c:v>44681</c:v>
                </c:pt>
                <c:pt idx="233">
                  <c:v>44712</c:v>
                </c:pt>
                <c:pt idx="234">
                  <c:v>44742</c:v>
                </c:pt>
                <c:pt idx="235">
                  <c:v>44773</c:v>
                </c:pt>
                <c:pt idx="236">
                  <c:v>44804</c:v>
                </c:pt>
                <c:pt idx="237">
                  <c:v>44834</c:v>
                </c:pt>
                <c:pt idx="238">
                  <c:v>44865</c:v>
                </c:pt>
                <c:pt idx="239">
                  <c:v>44895</c:v>
                </c:pt>
                <c:pt idx="240">
                  <c:v>44926</c:v>
                </c:pt>
                <c:pt idx="241">
                  <c:v>44957</c:v>
                </c:pt>
                <c:pt idx="242">
                  <c:v>44985</c:v>
                </c:pt>
                <c:pt idx="243">
                  <c:v>45016</c:v>
                </c:pt>
                <c:pt idx="244">
                  <c:v>45046</c:v>
                </c:pt>
                <c:pt idx="245">
                  <c:v>45077</c:v>
                </c:pt>
                <c:pt idx="246">
                  <c:v>45107</c:v>
                </c:pt>
                <c:pt idx="247">
                  <c:v>45138</c:v>
                </c:pt>
                <c:pt idx="248">
                  <c:v>45169</c:v>
                </c:pt>
                <c:pt idx="249">
                  <c:v>45199</c:v>
                </c:pt>
                <c:pt idx="250">
                  <c:v>45230</c:v>
                </c:pt>
                <c:pt idx="251">
                  <c:v>45260</c:v>
                </c:pt>
                <c:pt idx="252">
                  <c:v>45291</c:v>
                </c:pt>
              </c:numCache>
            </c:numRef>
          </c:cat>
          <c:val>
            <c:numRef>
              <c:f>NPLs!$AM$21:$AM$273</c:f>
              <c:numCache>
                <c:formatCode>General</c:formatCode>
                <c:ptCount val="253"/>
                <c:pt idx="0">
                  <c:v>51.064599999999999</c:v>
                </c:pt>
                <c:pt idx="1">
                  <c:v>52.820300000000003</c:v>
                </c:pt>
                <c:pt idx="2">
                  <c:v>53.906699999999994</c:v>
                </c:pt>
                <c:pt idx="3">
                  <c:v>55.350300000000004</c:v>
                </c:pt>
                <c:pt idx="4">
                  <c:v>57.176099999999998</c:v>
                </c:pt>
                <c:pt idx="5">
                  <c:v>58.875999999999998</c:v>
                </c:pt>
                <c:pt idx="6">
                  <c:v>60.780999999999999</c:v>
                </c:pt>
                <c:pt idx="7">
                  <c:v>64.781800000000004</c:v>
                </c:pt>
                <c:pt idx="8">
                  <c:v>67.580799999999996</c:v>
                </c:pt>
                <c:pt idx="9">
                  <c:v>70.212600000000009</c:v>
                </c:pt>
                <c:pt idx="10">
                  <c:v>73.077399999999997</c:v>
                </c:pt>
                <c:pt idx="11">
                  <c:v>75.58189999999999</c:v>
                </c:pt>
                <c:pt idx="12">
                  <c:v>78.723399999999998</c:v>
                </c:pt>
                <c:pt idx="13">
                  <c:v>84.504999999999995</c:v>
                </c:pt>
                <c:pt idx="14">
                  <c:v>83.755800000000008</c:v>
                </c:pt>
                <c:pt idx="15">
                  <c:v>86.88239999999999</c:v>
                </c:pt>
                <c:pt idx="16">
                  <c:v>87.4803</c:v>
                </c:pt>
                <c:pt idx="17">
                  <c:v>90.488799999999998</c:v>
                </c:pt>
                <c:pt idx="18">
                  <c:v>94.046600000000012</c:v>
                </c:pt>
                <c:pt idx="19">
                  <c:v>97.463999999999999</c:v>
                </c:pt>
                <c:pt idx="20">
                  <c:v>101.1228</c:v>
                </c:pt>
                <c:pt idx="21">
                  <c:v>104.6691</c:v>
                </c:pt>
                <c:pt idx="22">
                  <c:v>108.12010000000001</c:v>
                </c:pt>
                <c:pt idx="23">
                  <c:v>111.7813</c:v>
                </c:pt>
                <c:pt idx="24">
                  <c:v>115.48230000000001</c:v>
                </c:pt>
                <c:pt idx="25">
                  <c:v>117.65819999999999</c:v>
                </c:pt>
                <c:pt idx="26">
                  <c:v>119.917</c:v>
                </c:pt>
                <c:pt idx="27">
                  <c:v>117.64360000000001</c:v>
                </c:pt>
                <c:pt idx="28">
                  <c:v>120.9568</c:v>
                </c:pt>
                <c:pt idx="29">
                  <c:v>125.55289999999999</c:v>
                </c:pt>
                <c:pt idx="30">
                  <c:v>129.76410000000001</c:v>
                </c:pt>
                <c:pt idx="31">
                  <c:v>136.40129999999999</c:v>
                </c:pt>
                <c:pt idx="32">
                  <c:v>140.5565</c:v>
                </c:pt>
                <c:pt idx="33">
                  <c:v>144.8895</c:v>
                </c:pt>
                <c:pt idx="34">
                  <c:v>149.19279999999998</c:v>
                </c:pt>
                <c:pt idx="35">
                  <c:v>155.9503</c:v>
                </c:pt>
                <c:pt idx="36">
                  <c:v>166.87909999999999</c:v>
                </c:pt>
                <c:pt idx="37">
                  <c:v>177.8169</c:v>
                </c:pt>
                <c:pt idx="38">
                  <c:v>181.64599999999999</c:v>
                </c:pt>
                <c:pt idx="39">
                  <c:v>186.8099</c:v>
                </c:pt>
                <c:pt idx="40">
                  <c:v>188.23220000000001</c:v>
                </c:pt>
                <c:pt idx="41">
                  <c:v>194.102</c:v>
                </c:pt>
                <c:pt idx="42">
                  <c:v>200.3862</c:v>
                </c:pt>
                <c:pt idx="43">
                  <c:v>205.8493</c:v>
                </c:pt>
                <c:pt idx="44">
                  <c:v>211.91279999999998</c:v>
                </c:pt>
                <c:pt idx="45">
                  <c:v>218.5214</c:v>
                </c:pt>
                <c:pt idx="46">
                  <c:v>225.06189999999998</c:v>
                </c:pt>
                <c:pt idx="47">
                  <c:v>231.4385</c:v>
                </c:pt>
                <c:pt idx="48">
                  <c:v>238.4298</c:v>
                </c:pt>
                <c:pt idx="49">
                  <c:v>242.34979999999999</c:v>
                </c:pt>
                <c:pt idx="50">
                  <c:v>247.54479999999998</c:v>
                </c:pt>
                <c:pt idx="51">
                  <c:v>254.14490000000001</c:v>
                </c:pt>
                <c:pt idx="52">
                  <c:v>260.86020000000002</c:v>
                </c:pt>
                <c:pt idx="53">
                  <c:v>268.81029999999998</c:v>
                </c:pt>
                <c:pt idx="54">
                  <c:v>277.54679999999996</c:v>
                </c:pt>
                <c:pt idx="55">
                  <c:v>285.71559999999999</c:v>
                </c:pt>
                <c:pt idx="56">
                  <c:v>293.97949999999997</c:v>
                </c:pt>
                <c:pt idx="57">
                  <c:v>299.95190000000002</c:v>
                </c:pt>
                <c:pt idx="58">
                  <c:v>308.6388</c:v>
                </c:pt>
                <c:pt idx="59">
                  <c:v>318.90390000000002</c:v>
                </c:pt>
                <c:pt idx="60">
                  <c:v>333.90129999999999</c:v>
                </c:pt>
                <c:pt idx="61">
                  <c:v>338.17140000000001</c:v>
                </c:pt>
                <c:pt idx="62">
                  <c:v>342.59570000000002</c:v>
                </c:pt>
                <c:pt idx="63">
                  <c:v>346.73790000000002</c:v>
                </c:pt>
                <c:pt idx="64">
                  <c:v>354.02519999999998</c:v>
                </c:pt>
                <c:pt idx="65">
                  <c:v>358.81569999999999</c:v>
                </c:pt>
                <c:pt idx="66">
                  <c:v>364.34879999999998</c:v>
                </c:pt>
                <c:pt idx="67">
                  <c:v>373.7242</c:v>
                </c:pt>
                <c:pt idx="68">
                  <c:v>378.36290000000002</c:v>
                </c:pt>
                <c:pt idx="69">
                  <c:v>383.96959999999996</c:v>
                </c:pt>
                <c:pt idx="70">
                  <c:v>388.63959999999997</c:v>
                </c:pt>
                <c:pt idx="71">
                  <c:v>392.88409999999999</c:v>
                </c:pt>
                <c:pt idx="72">
                  <c:v>397.3623</c:v>
                </c:pt>
                <c:pt idx="73">
                  <c:v>498.34440000000001</c:v>
                </c:pt>
                <c:pt idx="74">
                  <c:v>503.06509999999997</c:v>
                </c:pt>
                <c:pt idx="75">
                  <c:v>508.1046</c:v>
                </c:pt>
                <c:pt idx="76">
                  <c:v>513.22120000000007</c:v>
                </c:pt>
                <c:pt idx="77">
                  <c:v>516.98289999999997</c:v>
                </c:pt>
                <c:pt idx="78">
                  <c:v>523.10590000000002</c:v>
                </c:pt>
                <c:pt idx="79">
                  <c:v>528.63369999999998</c:v>
                </c:pt>
                <c:pt idx="80">
                  <c:v>533.4855</c:v>
                </c:pt>
                <c:pt idx="81">
                  <c:v>538.68140000000005</c:v>
                </c:pt>
                <c:pt idx="82">
                  <c:v>543.48149999999998</c:v>
                </c:pt>
                <c:pt idx="83">
                  <c:v>547.88689999999997</c:v>
                </c:pt>
                <c:pt idx="84">
                  <c:v>554.39690000000007</c:v>
                </c:pt>
                <c:pt idx="85">
                  <c:v>561.88919999999996</c:v>
                </c:pt>
                <c:pt idx="86">
                  <c:v>564.44530000000009</c:v>
                </c:pt>
                <c:pt idx="87">
                  <c:v>569.32830000000001</c:v>
                </c:pt>
                <c:pt idx="88">
                  <c:v>572.9194</c:v>
                </c:pt>
                <c:pt idx="89">
                  <c:v>576.48119999999994</c:v>
                </c:pt>
                <c:pt idx="90">
                  <c:v>580.76059999999995</c:v>
                </c:pt>
                <c:pt idx="91">
                  <c:v>584.05840000000001</c:v>
                </c:pt>
                <c:pt idx="92">
                  <c:v>588.14740000000006</c:v>
                </c:pt>
                <c:pt idx="93">
                  <c:v>591.76559999999995</c:v>
                </c:pt>
                <c:pt idx="94">
                  <c:v>595.74880000000007</c:v>
                </c:pt>
                <c:pt idx="95">
                  <c:v>599.95730000000003</c:v>
                </c:pt>
                <c:pt idx="96">
                  <c:v>604.6671</c:v>
                </c:pt>
                <c:pt idx="97">
                  <c:v>612.3931</c:v>
                </c:pt>
                <c:pt idx="98">
                  <c:v>614.62450000000001</c:v>
                </c:pt>
                <c:pt idx="99">
                  <c:v>612.93319999999994</c:v>
                </c:pt>
                <c:pt idx="100">
                  <c:v>616.33069999999998</c:v>
                </c:pt>
                <c:pt idx="101">
                  <c:v>620.8021</c:v>
                </c:pt>
                <c:pt idx="102">
                  <c:v>630.24350000000004</c:v>
                </c:pt>
                <c:pt idx="103">
                  <c:v>633.89350000000002</c:v>
                </c:pt>
                <c:pt idx="104">
                  <c:v>638.6046</c:v>
                </c:pt>
                <c:pt idx="105">
                  <c:v>642.73840000000007</c:v>
                </c:pt>
                <c:pt idx="106">
                  <c:v>646.90940000000001</c:v>
                </c:pt>
                <c:pt idx="107">
                  <c:v>651.5675</c:v>
                </c:pt>
                <c:pt idx="108">
                  <c:v>659.00080000000003</c:v>
                </c:pt>
                <c:pt idx="109">
                  <c:v>661.1662</c:v>
                </c:pt>
                <c:pt idx="110">
                  <c:v>662.9926999999999</c:v>
                </c:pt>
                <c:pt idx="111">
                  <c:v>665.43140000000005</c:v>
                </c:pt>
                <c:pt idx="112">
                  <c:v>667.86699999999996</c:v>
                </c:pt>
                <c:pt idx="113">
                  <c:v>671.44630000000006</c:v>
                </c:pt>
                <c:pt idx="114">
                  <c:v>677</c:v>
                </c:pt>
                <c:pt idx="115">
                  <c:v>679.36109999999996</c:v>
                </c:pt>
                <c:pt idx="116">
                  <c:v>684.47799999999995</c:v>
                </c:pt>
                <c:pt idx="117">
                  <c:v>686.84090000000003</c:v>
                </c:pt>
                <c:pt idx="118">
                  <c:v>690.85159999999996</c:v>
                </c:pt>
                <c:pt idx="119">
                  <c:v>694.9085</c:v>
                </c:pt>
                <c:pt idx="120">
                  <c:v>700.48830000000009</c:v>
                </c:pt>
                <c:pt idx="121">
                  <c:v>702.59469999999999</c:v>
                </c:pt>
                <c:pt idx="122">
                  <c:v>704.52730000000008</c:v>
                </c:pt>
                <c:pt idx="123">
                  <c:v>707.26949999999999</c:v>
                </c:pt>
                <c:pt idx="124">
                  <c:v>710.34209999999996</c:v>
                </c:pt>
                <c:pt idx="125">
                  <c:v>713.84619999999995</c:v>
                </c:pt>
                <c:pt idx="126">
                  <c:v>717.80640000000005</c:v>
                </c:pt>
                <c:pt idx="127">
                  <c:v>722.21080000000006</c:v>
                </c:pt>
                <c:pt idx="128">
                  <c:v>726.60199999999998</c:v>
                </c:pt>
                <c:pt idx="129">
                  <c:v>730.98350000000005</c:v>
                </c:pt>
                <c:pt idx="130">
                  <c:v>736.25810000000001</c:v>
                </c:pt>
                <c:pt idx="131">
                  <c:v>740.70480000000009</c:v>
                </c:pt>
                <c:pt idx="132">
                  <c:v>746.60699999999997</c:v>
                </c:pt>
                <c:pt idx="133">
                  <c:v>749.42790000000002</c:v>
                </c:pt>
                <c:pt idx="134">
                  <c:v>751.21730000000002</c:v>
                </c:pt>
                <c:pt idx="135">
                  <c:v>754.3193</c:v>
                </c:pt>
                <c:pt idx="136">
                  <c:v>758.9787</c:v>
                </c:pt>
                <c:pt idx="137">
                  <c:v>763.27819999999997</c:v>
                </c:pt>
                <c:pt idx="138">
                  <c:v>768.35340000000008</c:v>
                </c:pt>
                <c:pt idx="139">
                  <c:v>773.43809999999996</c:v>
                </c:pt>
                <c:pt idx="140">
                  <c:v>777.28539999999998</c:v>
                </c:pt>
                <c:pt idx="141">
                  <c:v>782.57460000000003</c:v>
                </c:pt>
                <c:pt idx="142">
                  <c:v>787.61180000000002</c:v>
                </c:pt>
                <c:pt idx="143">
                  <c:v>791.70100000000002</c:v>
                </c:pt>
                <c:pt idx="144">
                  <c:v>796.88469999999995</c:v>
                </c:pt>
                <c:pt idx="145">
                  <c:v>800.04290000000003</c:v>
                </c:pt>
                <c:pt idx="146">
                  <c:v>802.44439999999997</c:v>
                </c:pt>
                <c:pt idx="147">
                  <c:v>806.60580000000004</c:v>
                </c:pt>
                <c:pt idx="148">
                  <c:v>812.05349999999999</c:v>
                </c:pt>
                <c:pt idx="149">
                  <c:v>818.29359999999997</c:v>
                </c:pt>
                <c:pt idx="150">
                  <c:v>826.12689999999998</c:v>
                </c:pt>
                <c:pt idx="151">
                  <c:v>833.60159999999996</c:v>
                </c:pt>
                <c:pt idx="152">
                  <c:v>839.97030000000007</c:v>
                </c:pt>
                <c:pt idx="153">
                  <c:v>846.0566</c:v>
                </c:pt>
                <c:pt idx="154">
                  <c:v>852.5462</c:v>
                </c:pt>
                <c:pt idx="155">
                  <c:v>859.02670000000001</c:v>
                </c:pt>
                <c:pt idx="156">
                  <c:v>867.02760000000001</c:v>
                </c:pt>
                <c:pt idx="157">
                  <c:v>866.23950000000002</c:v>
                </c:pt>
                <c:pt idx="158">
                  <c:v>871.33199999999999</c:v>
                </c:pt>
                <c:pt idx="159">
                  <c:v>875.03109999999992</c:v>
                </c:pt>
                <c:pt idx="160">
                  <c:v>881.65809999999999</c:v>
                </c:pt>
                <c:pt idx="161">
                  <c:v>888.26469999999995</c:v>
                </c:pt>
                <c:pt idx="162">
                  <c:v>896.35380000000009</c:v>
                </c:pt>
                <c:pt idx="163">
                  <c:v>902.7527</c:v>
                </c:pt>
                <c:pt idx="164">
                  <c:v>911.00850000000003</c:v>
                </c:pt>
                <c:pt idx="165">
                  <c:v>918.9117</c:v>
                </c:pt>
                <c:pt idx="166">
                  <c:v>927.65959999999995</c:v>
                </c:pt>
                <c:pt idx="167">
                  <c:v>936.82100000000003</c:v>
                </c:pt>
                <c:pt idx="168">
                  <c:v>944.10419999999999</c:v>
                </c:pt>
                <c:pt idx="169">
                  <c:v>949.5938000000001</c:v>
                </c:pt>
                <c:pt idx="170">
                  <c:v>954.88459999999998</c:v>
                </c:pt>
                <c:pt idx="171">
                  <c:v>963.05090000000007</c:v>
                </c:pt>
                <c:pt idx="172">
                  <c:v>970.14890000000003</c:v>
                </c:pt>
                <c:pt idx="173">
                  <c:v>979.35069999999996</c:v>
                </c:pt>
                <c:pt idx="174">
                  <c:v>988.74739999999997</c:v>
                </c:pt>
                <c:pt idx="175">
                  <c:v>995.45909999999992</c:v>
                </c:pt>
                <c:pt idx="176">
                  <c:v>1004.5821999999999</c:v>
                </c:pt>
                <c:pt idx="177">
                  <c:v>1013.578</c:v>
                </c:pt>
                <c:pt idx="178">
                  <c:v>1021.0309</c:v>
                </c:pt>
                <c:pt idx="179">
                  <c:v>1029.2363</c:v>
                </c:pt>
                <c:pt idx="180">
                  <c:v>1035.5761</c:v>
                </c:pt>
                <c:pt idx="181">
                  <c:v>1041.3307</c:v>
                </c:pt>
                <c:pt idx="182">
                  <c:v>1046.5362</c:v>
                </c:pt>
                <c:pt idx="183">
                  <c:v>1053.3667</c:v>
                </c:pt>
                <c:pt idx="184">
                  <c:v>1060.3422</c:v>
                </c:pt>
                <c:pt idx="185">
                  <c:v>1068.6206999999999</c:v>
                </c:pt>
                <c:pt idx="186">
                  <c:v>1077.4943999999998</c:v>
                </c:pt>
                <c:pt idx="187">
                  <c:v>1085.2841000000001</c:v>
                </c:pt>
                <c:pt idx="188">
                  <c:v>1094.7737</c:v>
                </c:pt>
                <c:pt idx="189">
                  <c:v>1103.3397</c:v>
                </c:pt>
                <c:pt idx="190">
                  <c:v>1114.8573999999999</c:v>
                </c:pt>
                <c:pt idx="191">
                  <c:v>1125.1555000000001</c:v>
                </c:pt>
                <c:pt idx="192">
                  <c:v>1131.4322</c:v>
                </c:pt>
                <c:pt idx="193">
                  <c:v>1157.8328999999999</c:v>
                </c:pt>
                <c:pt idx="194">
                  <c:v>1161.8526000000002</c:v>
                </c:pt>
                <c:pt idx="195">
                  <c:v>1167.7288999999998</c:v>
                </c:pt>
                <c:pt idx="196">
                  <c:v>1173.5621000000001</c:v>
                </c:pt>
                <c:pt idx="197">
                  <c:v>1180.9994999999999</c:v>
                </c:pt>
                <c:pt idx="198">
                  <c:v>1188.2748999999999</c:v>
                </c:pt>
                <c:pt idx="199">
                  <c:v>1195.8966</c:v>
                </c:pt>
                <c:pt idx="200">
                  <c:v>1205.6896999999999</c:v>
                </c:pt>
                <c:pt idx="201">
                  <c:v>1212.1410000000001</c:v>
                </c:pt>
                <c:pt idx="202">
                  <c:v>1220.0409999999999</c:v>
                </c:pt>
                <c:pt idx="203">
                  <c:v>1229.5084999999999</c:v>
                </c:pt>
                <c:pt idx="204">
                  <c:v>1236.3226000000002</c:v>
                </c:pt>
                <c:pt idx="205">
                  <c:v>1242.6349</c:v>
                </c:pt>
                <c:pt idx="206">
                  <c:v>1248.5658000000001</c:v>
                </c:pt>
                <c:pt idx="207">
                  <c:v>1256.3106</c:v>
                </c:pt>
                <c:pt idx="208">
                  <c:v>1263.5150000000001</c:v>
                </c:pt>
                <c:pt idx="209">
                  <c:v>1271.7401</c:v>
                </c:pt>
                <c:pt idx="210">
                  <c:v>1281.6931000000002</c:v>
                </c:pt>
                <c:pt idx="211">
                  <c:v>1292.0456999999999</c:v>
                </c:pt>
                <c:pt idx="212">
                  <c:v>1300.8201999999999</c:v>
                </c:pt>
                <c:pt idx="213">
                  <c:v>1310.5636999999999</c:v>
                </c:pt>
                <c:pt idx="214">
                  <c:v>1320.3196</c:v>
                </c:pt>
                <c:pt idx="215">
                  <c:v>1330.7161000000001</c:v>
                </c:pt>
                <c:pt idx="216">
                  <c:v>1342.9192</c:v>
                </c:pt>
                <c:pt idx="217">
                  <c:v>1350.1658</c:v>
                </c:pt>
                <c:pt idx="218">
                  <c:v>1360.3949</c:v>
                </c:pt>
                <c:pt idx="219">
                  <c:v>1374.895</c:v>
                </c:pt>
                <c:pt idx="220">
                  <c:v>1387.3285000000001</c:v>
                </c:pt>
                <c:pt idx="221">
                  <c:v>1401.0508</c:v>
                </c:pt>
                <c:pt idx="222">
                  <c:v>1416.8108</c:v>
                </c:pt>
                <c:pt idx="223">
                  <c:v>1431.0409</c:v>
                </c:pt>
                <c:pt idx="224">
                  <c:v>1446.4123999999999</c:v>
                </c:pt>
                <c:pt idx="225">
                  <c:v>1462.8301999999999</c:v>
                </c:pt>
                <c:pt idx="226">
                  <c:v>1477.2743</c:v>
                </c:pt>
                <c:pt idx="227">
                  <c:v>1492.4008000000001</c:v>
                </c:pt>
                <c:pt idx="228">
                  <c:v>1507.1847</c:v>
                </c:pt>
                <c:pt idx="229">
                  <c:v>1518.0461</c:v>
                </c:pt>
                <c:pt idx="230">
                  <c:v>1526.9383</c:v>
                </c:pt>
                <c:pt idx="231">
                  <c:v>1538.5703999999998</c:v>
                </c:pt>
                <c:pt idx="232">
                  <c:v>1523.2570000000001</c:v>
                </c:pt>
                <c:pt idx="233">
                  <c:v>1534.5099</c:v>
                </c:pt>
                <c:pt idx="234">
                  <c:v>1547.8193000000001</c:v>
                </c:pt>
                <c:pt idx="235">
                  <c:v>1554.3661000000002</c:v>
                </c:pt>
                <c:pt idx="236">
                  <c:v>1560.3191999999999</c:v>
                </c:pt>
                <c:pt idx="237">
                  <c:v>1565.1526999999999</c:v>
                </c:pt>
                <c:pt idx="238">
                  <c:v>1569.6841999999999</c:v>
                </c:pt>
                <c:pt idx="239">
                  <c:v>1575.1736000000001</c:v>
                </c:pt>
                <c:pt idx="240">
                  <c:v>1579.5272</c:v>
                </c:pt>
                <c:pt idx="241">
                  <c:v>1582.2511000000002</c:v>
                </c:pt>
                <c:pt idx="242">
                  <c:v>1585.0572</c:v>
                </c:pt>
                <c:pt idx="243">
                  <c:v>1589.2386000000001</c:v>
                </c:pt>
                <c:pt idx="244">
                  <c:v>1613.0150000000001</c:v>
                </c:pt>
                <c:pt idx="245">
                  <c:v>1616.5809999999999</c:v>
                </c:pt>
                <c:pt idx="246">
                  <c:v>1620.2548999999999</c:v>
                </c:pt>
                <c:pt idx="247">
                  <c:v>1622.373</c:v>
                </c:pt>
                <c:pt idx="248">
                  <c:v>1626.4737</c:v>
                </c:pt>
                <c:pt idx="249">
                  <c:v>1630.0832</c:v>
                </c:pt>
                <c:pt idx="250">
                  <c:v>1634.9316000000001</c:v>
                </c:pt>
                <c:pt idx="251">
                  <c:v>1639.2973</c:v>
                </c:pt>
                <c:pt idx="252">
                  <c:v>1641.9318999999998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26-4C78-B769-0166BB7695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6453216"/>
        <c:axId val="1070609120"/>
      </c:lineChart>
      <c:lineChart>
        <c:grouping val="standard"/>
        <c:varyColors val="0"/>
        <c:ser>
          <c:idx val="1"/>
          <c:order val="1"/>
          <c:tx>
            <c:strRef>
              <c:f>NPLs!$AN$9</c:f>
              <c:strCache>
                <c:ptCount val="1"/>
                <c:pt idx="0">
                  <c:v>NPLs (pr. o)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NPLs!$AL$21:$AL$273</c:f>
              <c:numCache>
                <c:formatCode>mm/yy</c:formatCode>
                <c:ptCount val="253"/>
                <c:pt idx="0">
                  <c:v>37621</c:v>
                </c:pt>
                <c:pt idx="1">
                  <c:v>37652</c:v>
                </c:pt>
                <c:pt idx="2">
                  <c:v>37680</c:v>
                </c:pt>
                <c:pt idx="3">
                  <c:v>37711</c:v>
                </c:pt>
                <c:pt idx="4">
                  <c:v>37741</c:v>
                </c:pt>
                <c:pt idx="5">
                  <c:v>37772</c:v>
                </c:pt>
                <c:pt idx="6">
                  <c:v>37802</c:v>
                </c:pt>
                <c:pt idx="7">
                  <c:v>37833</c:v>
                </c:pt>
                <c:pt idx="8">
                  <c:v>37864</c:v>
                </c:pt>
                <c:pt idx="9">
                  <c:v>37894</c:v>
                </c:pt>
                <c:pt idx="10">
                  <c:v>37925</c:v>
                </c:pt>
                <c:pt idx="11">
                  <c:v>37955</c:v>
                </c:pt>
                <c:pt idx="12">
                  <c:v>37986</c:v>
                </c:pt>
                <c:pt idx="13">
                  <c:v>38017</c:v>
                </c:pt>
                <c:pt idx="14">
                  <c:v>38046</c:v>
                </c:pt>
                <c:pt idx="15">
                  <c:v>38077</c:v>
                </c:pt>
                <c:pt idx="16">
                  <c:v>38107</c:v>
                </c:pt>
                <c:pt idx="17">
                  <c:v>38138</c:v>
                </c:pt>
                <c:pt idx="18">
                  <c:v>38168</c:v>
                </c:pt>
                <c:pt idx="19">
                  <c:v>38199</c:v>
                </c:pt>
                <c:pt idx="20">
                  <c:v>38230</c:v>
                </c:pt>
                <c:pt idx="21">
                  <c:v>38260</c:v>
                </c:pt>
                <c:pt idx="22">
                  <c:v>38291</c:v>
                </c:pt>
                <c:pt idx="23">
                  <c:v>38321</c:v>
                </c:pt>
                <c:pt idx="24">
                  <c:v>38352</c:v>
                </c:pt>
                <c:pt idx="25">
                  <c:v>38383</c:v>
                </c:pt>
                <c:pt idx="26">
                  <c:v>38411</c:v>
                </c:pt>
                <c:pt idx="27">
                  <c:v>38442</c:v>
                </c:pt>
                <c:pt idx="28">
                  <c:v>38472</c:v>
                </c:pt>
                <c:pt idx="29">
                  <c:v>38503</c:v>
                </c:pt>
                <c:pt idx="30">
                  <c:v>38533</c:v>
                </c:pt>
                <c:pt idx="31">
                  <c:v>38564</c:v>
                </c:pt>
                <c:pt idx="32">
                  <c:v>38595</c:v>
                </c:pt>
                <c:pt idx="33">
                  <c:v>38625</c:v>
                </c:pt>
                <c:pt idx="34">
                  <c:v>38656</c:v>
                </c:pt>
                <c:pt idx="35">
                  <c:v>38686</c:v>
                </c:pt>
                <c:pt idx="36">
                  <c:v>38717</c:v>
                </c:pt>
                <c:pt idx="37">
                  <c:v>38748</c:v>
                </c:pt>
                <c:pt idx="38">
                  <c:v>38776</c:v>
                </c:pt>
                <c:pt idx="39">
                  <c:v>38807</c:v>
                </c:pt>
                <c:pt idx="40">
                  <c:v>38837</c:v>
                </c:pt>
                <c:pt idx="41">
                  <c:v>38868</c:v>
                </c:pt>
                <c:pt idx="42">
                  <c:v>38898</c:v>
                </c:pt>
                <c:pt idx="43">
                  <c:v>38929</c:v>
                </c:pt>
                <c:pt idx="44">
                  <c:v>38960</c:v>
                </c:pt>
                <c:pt idx="45">
                  <c:v>38990</c:v>
                </c:pt>
                <c:pt idx="46">
                  <c:v>39021</c:v>
                </c:pt>
                <c:pt idx="47">
                  <c:v>39051</c:v>
                </c:pt>
                <c:pt idx="48">
                  <c:v>39082</c:v>
                </c:pt>
                <c:pt idx="49">
                  <c:v>39113</c:v>
                </c:pt>
                <c:pt idx="50">
                  <c:v>39141</c:v>
                </c:pt>
                <c:pt idx="51">
                  <c:v>39172</c:v>
                </c:pt>
                <c:pt idx="52">
                  <c:v>39202</c:v>
                </c:pt>
                <c:pt idx="53">
                  <c:v>39233</c:v>
                </c:pt>
                <c:pt idx="54">
                  <c:v>39263</c:v>
                </c:pt>
                <c:pt idx="55">
                  <c:v>39294</c:v>
                </c:pt>
                <c:pt idx="56">
                  <c:v>39325</c:v>
                </c:pt>
                <c:pt idx="57">
                  <c:v>39355</c:v>
                </c:pt>
                <c:pt idx="58">
                  <c:v>39386</c:v>
                </c:pt>
                <c:pt idx="59">
                  <c:v>39416</c:v>
                </c:pt>
                <c:pt idx="60">
                  <c:v>39447</c:v>
                </c:pt>
                <c:pt idx="61">
                  <c:v>39478</c:v>
                </c:pt>
                <c:pt idx="62">
                  <c:v>39507</c:v>
                </c:pt>
                <c:pt idx="63">
                  <c:v>39538</c:v>
                </c:pt>
                <c:pt idx="64">
                  <c:v>39568</c:v>
                </c:pt>
                <c:pt idx="65">
                  <c:v>39599</c:v>
                </c:pt>
                <c:pt idx="66">
                  <c:v>39629</c:v>
                </c:pt>
                <c:pt idx="67">
                  <c:v>39660</c:v>
                </c:pt>
                <c:pt idx="68">
                  <c:v>39691</c:v>
                </c:pt>
                <c:pt idx="69">
                  <c:v>39721</c:v>
                </c:pt>
                <c:pt idx="70">
                  <c:v>39752</c:v>
                </c:pt>
                <c:pt idx="71">
                  <c:v>39782</c:v>
                </c:pt>
                <c:pt idx="72">
                  <c:v>39813</c:v>
                </c:pt>
                <c:pt idx="73">
                  <c:v>39844</c:v>
                </c:pt>
                <c:pt idx="74">
                  <c:v>39872</c:v>
                </c:pt>
                <c:pt idx="75">
                  <c:v>39903</c:v>
                </c:pt>
                <c:pt idx="76">
                  <c:v>39933</c:v>
                </c:pt>
                <c:pt idx="77">
                  <c:v>39964</c:v>
                </c:pt>
                <c:pt idx="78">
                  <c:v>39994</c:v>
                </c:pt>
                <c:pt idx="79">
                  <c:v>40025</c:v>
                </c:pt>
                <c:pt idx="80">
                  <c:v>40056</c:v>
                </c:pt>
                <c:pt idx="81">
                  <c:v>40086</c:v>
                </c:pt>
                <c:pt idx="82">
                  <c:v>40117</c:v>
                </c:pt>
                <c:pt idx="83">
                  <c:v>40147</c:v>
                </c:pt>
                <c:pt idx="84">
                  <c:v>40178</c:v>
                </c:pt>
                <c:pt idx="85">
                  <c:v>40209</c:v>
                </c:pt>
                <c:pt idx="86">
                  <c:v>40237</c:v>
                </c:pt>
                <c:pt idx="87">
                  <c:v>40268</c:v>
                </c:pt>
                <c:pt idx="88">
                  <c:v>40298</c:v>
                </c:pt>
                <c:pt idx="89">
                  <c:v>40329</c:v>
                </c:pt>
                <c:pt idx="90">
                  <c:v>40359</c:v>
                </c:pt>
                <c:pt idx="91">
                  <c:v>40390</c:v>
                </c:pt>
                <c:pt idx="92">
                  <c:v>40421</c:v>
                </c:pt>
                <c:pt idx="93">
                  <c:v>40451</c:v>
                </c:pt>
                <c:pt idx="94">
                  <c:v>40482</c:v>
                </c:pt>
                <c:pt idx="95">
                  <c:v>40512</c:v>
                </c:pt>
                <c:pt idx="96">
                  <c:v>40543</c:v>
                </c:pt>
                <c:pt idx="97">
                  <c:v>40574</c:v>
                </c:pt>
                <c:pt idx="98">
                  <c:v>40602</c:v>
                </c:pt>
                <c:pt idx="99">
                  <c:v>40633</c:v>
                </c:pt>
                <c:pt idx="100">
                  <c:v>40663</c:v>
                </c:pt>
                <c:pt idx="101">
                  <c:v>40694</c:v>
                </c:pt>
                <c:pt idx="102">
                  <c:v>40724</c:v>
                </c:pt>
                <c:pt idx="103">
                  <c:v>40755</c:v>
                </c:pt>
                <c:pt idx="104">
                  <c:v>40786</c:v>
                </c:pt>
                <c:pt idx="105">
                  <c:v>40816</c:v>
                </c:pt>
                <c:pt idx="106">
                  <c:v>40847</c:v>
                </c:pt>
                <c:pt idx="107">
                  <c:v>40877</c:v>
                </c:pt>
                <c:pt idx="108">
                  <c:v>40908</c:v>
                </c:pt>
                <c:pt idx="109">
                  <c:v>40939</c:v>
                </c:pt>
                <c:pt idx="110">
                  <c:v>40968</c:v>
                </c:pt>
                <c:pt idx="111">
                  <c:v>40999</c:v>
                </c:pt>
                <c:pt idx="112">
                  <c:v>41029</c:v>
                </c:pt>
                <c:pt idx="113">
                  <c:v>41060</c:v>
                </c:pt>
                <c:pt idx="114">
                  <c:v>41090</c:v>
                </c:pt>
                <c:pt idx="115">
                  <c:v>41121</c:v>
                </c:pt>
                <c:pt idx="116">
                  <c:v>41152</c:v>
                </c:pt>
                <c:pt idx="117">
                  <c:v>41182</c:v>
                </c:pt>
                <c:pt idx="118">
                  <c:v>41213</c:v>
                </c:pt>
                <c:pt idx="119">
                  <c:v>41243</c:v>
                </c:pt>
                <c:pt idx="120">
                  <c:v>41274</c:v>
                </c:pt>
                <c:pt idx="121">
                  <c:v>41305</c:v>
                </c:pt>
                <c:pt idx="122">
                  <c:v>41333</c:v>
                </c:pt>
                <c:pt idx="123">
                  <c:v>41364</c:v>
                </c:pt>
                <c:pt idx="124">
                  <c:v>41394</c:v>
                </c:pt>
                <c:pt idx="125">
                  <c:v>41425</c:v>
                </c:pt>
                <c:pt idx="126">
                  <c:v>41455</c:v>
                </c:pt>
                <c:pt idx="127">
                  <c:v>41486</c:v>
                </c:pt>
                <c:pt idx="128">
                  <c:v>41517</c:v>
                </c:pt>
                <c:pt idx="129">
                  <c:v>41547</c:v>
                </c:pt>
                <c:pt idx="130">
                  <c:v>41578</c:v>
                </c:pt>
                <c:pt idx="131">
                  <c:v>41608</c:v>
                </c:pt>
                <c:pt idx="132">
                  <c:v>41639</c:v>
                </c:pt>
                <c:pt idx="133">
                  <c:v>41670</c:v>
                </c:pt>
                <c:pt idx="134">
                  <c:v>41698</c:v>
                </c:pt>
                <c:pt idx="135">
                  <c:v>41729</c:v>
                </c:pt>
                <c:pt idx="136">
                  <c:v>41759</c:v>
                </c:pt>
                <c:pt idx="137">
                  <c:v>41790</c:v>
                </c:pt>
                <c:pt idx="138">
                  <c:v>41820</c:v>
                </c:pt>
                <c:pt idx="139">
                  <c:v>41851</c:v>
                </c:pt>
                <c:pt idx="140">
                  <c:v>41882</c:v>
                </c:pt>
                <c:pt idx="141">
                  <c:v>41912</c:v>
                </c:pt>
                <c:pt idx="142">
                  <c:v>41943</c:v>
                </c:pt>
                <c:pt idx="143">
                  <c:v>41973</c:v>
                </c:pt>
                <c:pt idx="144">
                  <c:v>42004</c:v>
                </c:pt>
                <c:pt idx="145">
                  <c:v>42035</c:v>
                </c:pt>
                <c:pt idx="146">
                  <c:v>42063</c:v>
                </c:pt>
                <c:pt idx="147">
                  <c:v>42094</c:v>
                </c:pt>
                <c:pt idx="148">
                  <c:v>42124</c:v>
                </c:pt>
                <c:pt idx="149">
                  <c:v>42155</c:v>
                </c:pt>
                <c:pt idx="150">
                  <c:v>42185</c:v>
                </c:pt>
                <c:pt idx="151">
                  <c:v>42216</c:v>
                </c:pt>
                <c:pt idx="152">
                  <c:v>42247</c:v>
                </c:pt>
                <c:pt idx="153">
                  <c:v>42277</c:v>
                </c:pt>
                <c:pt idx="154">
                  <c:v>42308</c:v>
                </c:pt>
                <c:pt idx="155">
                  <c:v>42338</c:v>
                </c:pt>
                <c:pt idx="156">
                  <c:v>42369</c:v>
                </c:pt>
                <c:pt idx="157">
                  <c:v>42400</c:v>
                </c:pt>
                <c:pt idx="158">
                  <c:v>42429</c:v>
                </c:pt>
                <c:pt idx="159">
                  <c:v>42460</c:v>
                </c:pt>
                <c:pt idx="160">
                  <c:v>42490</c:v>
                </c:pt>
                <c:pt idx="161">
                  <c:v>42521</c:v>
                </c:pt>
                <c:pt idx="162">
                  <c:v>42551</c:v>
                </c:pt>
                <c:pt idx="163">
                  <c:v>42582</c:v>
                </c:pt>
                <c:pt idx="164">
                  <c:v>42613</c:v>
                </c:pt>
                <c:pt idx="165">
                  <c:v>42643</c:v>
                </c:pt>
                <c:pt idx="166">
                  <c:v>42674</c:v>
                </c:pt>
                <c:pt idx="167">
                  <c:v>42704</c:v>
                </c:pt>
                <c:pt idx="168">
                  <c:v>42735</c:v>
                </c:pt>
                <c:pt idx="169">
                  <c:v>42766</c:v>
                </c:pt>
                <c:pt idx="170">
                  <c:v>42794</c:v>
                </c:pt>
                <c:pt idx="171">
                  <c:v>42825</c:v>
                </c:pt>
                <c:pt idx="172">
                  <c:v>42855</c:v>
                </c:pt>
                <c:pt idx="173">
                  <c:v>42886</c:v>
                </c:pt>
                <c:pt idx="174">
                  <c:v>42916</c:v>
                </c:pt>
                <c:pt idx="175">
                  <c:v>42947</c:v>
                </c:pt>
                <c:pt idx="176">
                  <c:v>42978</c:v>
                </c:pt>
                <c:pt idx="177">
                  <c:v>43008</c:v>
                </c:pt>
                <c:pt idx="178">
                  <c:v>43039</c:v>
                </c:pt>
                <c:pt idx="179">
                  <c:v>43069</c:v>
                </c:pt>
                <c:pt idx="180">
                  <c:v>43100</c:v>
                </c:pt>
                <c:pt idx="181">
                  <c:v>43131</c:v>
                </c:pt>
                <c:pt idx="182">
                  <c:v>43159</c:v>
                </c:pt>
                <c:pt idx="183">
                  <c:v>43190</c:v>
                </c:pt>
                <c:pt idx="184">
                  <c:v>43220</c:v>
                </c:pt>
                <c:pt idx="185">
                  <c:v>43251</c:v>
                </c:pt>
                <c:pt idx="186">
                  <c:v>43281</c:v>
                </c:pt>
                <c:pt idx="187">
                  <c:v>43312</c:v>
                </c:pt>
                <c:pt idx="188">
                  <c:v>43343</c:v>
                </c:pt>
                <c:pt idx="189">
                  <c:v>43373</c:v>
                </c:pt>
                <c:pt idx="190">
                  <c:v>43404</c:v>
                </c:pt>
                <c:pt idx="191">
                  <c:v>43434</c:v>
                </c:pt>
                <c:pt idx="192">
                  <c:v>43465</c:v>
                </c:pt>
                <c:pt idx="193">
                  <c:v>43496</c:v>
                </c:pt>
                <c:pt idx="194">
                  <c:v>43524</c:v>
                </c:pt>
                <c:pt idx="195">
                  <c:v>43555</c:v>
                </c:pt>
                <c:pt idx="196">
                  <c:v>43585</c:v>
                </c:pt>
                <c:pt idx="197">
                  <c:v>43616</c:v>
                </c:pt>
                <c:pt idx="198">
                  <c:v>43646</c:v>
                </c:pt>
                <c:pt idx="199">
                  <c:v>43677</c:v>
                </c:pt>
                <c:pt idx="200">
                  <c:v>43708</c:v>
                </c:pt>
                <c:pt idx="201">
                  <c:v>43738</c:v>
                </c:pt>
                <c:pt idx="202">
                  <c:v>43769</c:v>
                </c:pt>
                <c:pt idx="203">
                  <c:v>43799</c:v>
                </c:pt>
                <c:pt idx="204">
                  <c:v>43830</c:v>
                </c:pt>
                <c:pt idx="205">
                  <c:v>43861</c:v>
                </c:pt>
                <c:pt idx="206">
                  <c:v>43890</c:v>
                </c:pt>
                <c:pt idx="207">
                  <c:v>43921</c:v>
                </c:pt>
                <c:pt idx="208">
                  <c:v>43951</c:v>
                </c:pt>
                <c:pt idx="209">
                  <c:v>43982</c:v>
                </c:pt>
                <c:pt idx="210">
                  <c:v>44012</c:v>
                </c:pt>
                <c:pt idx="211">
                  <c:v>44043</c:v>
                </c:pt>
                <c:pt idx="212">
                  <c:v>44074</c:v>
                </c:pt>
                <c:pt idx="213">
                  <c:v>44104</c:v>
                </c:pt>
                <c:pt idx="214">
                  <c:v>44135</c:v>
                </c:pt>
                <c:pt idx="215">
                  <c:v>44165</c:v>
                </c:pt>
                <c:pt idx="216">
                  <c:v>44196</c:v>
                </c:pt>
                <c:pt idx="217">
                  <c:v>44227</c:v>
                </c:pt>
                <c:pt idx="218">
                  <c:v>44255</c:v>
                </c:pt>
                <c:pt idx="219">
                  <c:v>44286</c:v>
                </c:pt>
                <c:pt idx="220">
                  <c:v>44316</c:v>
                </c:pt>
                <c:pt idx="221">
                  <c:v>44347</c:v>
                </c:pt>
                <c:pt idx="222">
                  <c:v>44377</c:v>
                </c:pt>
                <c:pt idx="223">
                  <c:v>44408</c:v>
                </c:pt>
                <c:pt idx="224">
                  <c:v>44439</c:v>
                </c:pt>
                <c:pt idx="225">
                  <c:v>44469</c:v>
                </c:pt>
                <c:pt idx="226">
                  <c:v>44500</c:v>
                </c:pt>
                <c:pt idx="227">
                  <c:v>44530</c:v>
                </c:pt>
                <c:pt idx="228">
                  <c:v>44561</c:v>
                </c:pt>
                <c:pt idx="229">
                  <c:v>44592</c:v>
                </c:pt>
                <c:pt idx="230">
                  <c:v>44620</c:v>
                </c:pt>
                <c:pt idx="231">
                  <c:v>44651</c:v>
                </c:pt>
                <c:pt idx="232">
                  <c:v>44681</c:v>
                </c:pt>
                <c:pt idx="233">
                  <c:v>44712</c:v>
                </c:pt>
                <c:pt idx="234">
                  <c:v>44742</c:v>
                </c:pt>
                <c:pt idx="235">
                  <c:v>44773</c:v>
                </c:pt>
                <c:pt idx="236">
                  <c:v>44804</c:v>
                </c:pt>
                <c:pt idx="237">
                  <c:v>44834</c:v>
                </c:pt>
                <c:pt idx="238">
                  <c:v>44865</c:v>
                </c:pt>
                <c:pt idx="239">
                  <c:v>44895</c:v>
                </c:pt>
                <c:pt idx="240">
                  <c:v>44926</c:v>
                </c:pt>
                <c:pt idx="241">
                  <c:v>44957</c:v>
                </c:pt>
                <c:pt idx="242">
                  <c:v>44985</c:v>
                </c:pt>
                <c:pt idx="243">
                  <c:v>45016</c:v>
                </c:pt>
                <c:pt idx="244">
                  <c:v>45046</c:v>
                </c:pt>
                <c:pt idx="245">
                  <c:v>45077</c:v>
                </c:pt>
                <c:pt idx="246">
                  <c:v>45107</c:v>
                </c:pt>
                <c:pt idx="247">
                  <c:v>45138</c:v>
                </c:pt>
                <c:pt idx="248">
                  <c:v>45169</c:v>
                </c:pt>
                <c:pt idx="249">
                  <c:v>45199</c:v>
                </c:pt>
                <c:pt idx="250">
                  <c:v>45230</c:v>
                </c:pt>
                <c:pt idx="251">
                  <c:v>45260</c:v>
                </c:pt>
                <c:pt idx="252">
                  <c:v>45291</c:v>
                </c:pt>
              </c:numCache>
            </c:numRef>
          </c:cat>
          <c:val>
            <c:numRef>
              <c:f>NPLs!$AN$21:$AN$273</c:f>
              <c:numCache>
                <c:formatCode>General</c:formatCode>
                <c:ptCount val="253"/>
                <c:pt idx="0">
                  <c:v>0.77379999999999993</c:v>
                </c:pt>
                <c:pt idx="1">
                  <c:v>0.78779999999999994</c:v>
                </c:pt>
                <c:pt idx="2">
                  <c:v>0.8034</c:v>
                </c:pt>
                <c:pt idx="3">
                  <c:v>0.79859999999999998</c:v>
                </c:pt>
                <c:pt idx="4">
                  <c:v>0.83529999999999993</c:v>
                </c:pt>
                <c:pt idx="5">
                  <c:v>0.85139999999999993</c:v>
                </c:pt>
                <c:pt idx="6">
                  <c:v>0.75670000000000004</c:v>
                </c:pt>
                <c:pt idx="7">
                  <c:v>0.79389999999999994</c:v>
                </c:pt>
                <c:pt idx="8">
                  <c:v>0.873</c:v>
                </c:pt>
                <c:pt idx="9">
                  <c:v>0.91</c:v>
                </c:pt>
                <c:pt idx="10">
                  <c:v>0.99460000000000004</c:v>
                </c:pt>
                <c:pt idx="11">
                  <c:v>1.0219</c:v>
                </c:pt>
                <c:pt idx="12">
                  <c:v>1.0245</c:v>
                </c:pt>
                <c:pt idx="13">
                  <c:v>1.0645</c:v>
                </c:pt>
                <c:pt idx="14">
                  <c:v>1.0904</c:v>
                </c:pt>
                <c:pt idx="15">
                  <c:v>1.1035999999999999</c:v>
                </c:pt>
                <c:pt idx="16">
                  <c:v>1.0274000000000001</c:v>
                </c:pt>
                <c:pt idx="17">
                  <c:v>1.1028</c:v>
                </c:pt>
                <c:pt idx="18">
                  <c:v>1.111</c:v>
                </c:pt>
                <c:pt idx="19">
                  <c:v>1.1722999999999999</c:v>
                </c:pt>
                <c:pt idx="20">
                  <c:v>1.2485999999999999</c:v>
                </c:pt>
                <c:pt idx="21">
                  <c:v>1.3017000000000001</c:v>
                </c:pt>
                <c:pt idx="22">
                  <c:v>1.3894000000000002</c:v>
                </c:pt>
                <c:pt idx="23">
                  <c:v>1.4140999999999999</c:v>
                </c:pt>
                <c:pt idx="24">
                  <c:v>1.4347000000000001</c:v>
                </c:pt>
                <c:pt idx="25">
                  <c:v>1.5035999999999998</c:v>
                </c:pt>
                <c:pt idx="26">
                  <c:v>1.4942</c:v>
                </c:pt>
                <c:pt idx="27">
                  <c:v>1.4404000000000001</c:v>
                </c:pt>
                <c:pt idx="28">
                  <c:v>1.5069999999999999</c:v>
                </c:pt>
                <c:pt idx="29">
                  <c:v>1.6532</c:v>
                </c:pt>
                <c:pt idx="30">
                  <c:v>1.7302999999999999</c:v>
                </c:pt>
                <c:pt idx="31">
                  <c:v>1.9217</c:v>
                </c:pt>
                <c:pt idx="32">
                  <c:v>1.8973</c:v>
                </c:pt>
                <c:pt idx="33">
                  <c:v>2.0028000000000001</c:v>
                </c:pt>
                <c:pt idx="34">
                  <c:v>1.9484000000000001</c:v>
                </c:pt>
                <c:pt idx="35">
                  <c:v>2.0278</c:v>
                </c:pt>
                <c:pt idx="36">
                  <c:v>2.1741999999999999</c:v>
                </c:pt>
                <c:pt idx="37">
                  <c:v>2.3888000000000003</c:v>
                </c:pt>
                <c:pt idx="38">
                  <c:v>2.4135</c:v>
                </c:pt>
                <c:pt idx="39">
                  <c:v>2.4630000000000001</c:v>
                </c:pt>
                <c:pt idx="40">
                  <c:v>2.4824000000000002</c:v>
                </c:pt>
                <c:pt idx="41">
                  <c:v>2.6940999999999997</c:v>
                </c:pt>
                <c:pt idx="42">
                  <c:v>2.7339000000000002</c:v>
                </c:pt>
                <c:pt idx="43">
                  <c:v>2.8561999999999999</c:v>
                </c:pt>
                <c:pt idx="44">
                  <c:v>2.8530000000000002</c:v>
                </c:pt>
                <c:pt idx="45">
                  <c:v>2.9403000000000001</c:v>
                </c:pt>
                <c:pt idx="46">
                  <c:v>3.0448000000000004</c:v>
                </c:pt>
                <c:pt idx="47">
                  <c:v>3.0091999999999999</c:v>
                </c:pt>
                <c:pt idx="48">
                  <c:v>3.0758000000000001</c:v>
                </c:pt>
                <c:pt idx="49">
                  <c:v>3.1501999999999999</c:v>
                </c:pt>
                <c:pt idx="50">
                  <c:v>3.2068000000000003</c:v>
                </c:pt>
                <c:pt idx="51">
                  <c:v>3.2490000000000001</c:v>
                </c:pt>
                <c:pt idx="52">
                  <c:v>3.3273999999999999</c:v>
                </c:pt>
                <c:pt idx="53">
                  <c:v>3.419</c:v>
                </c:pt>
                <c:pt idx="54">
                  <c:v>3.4975000000000001</c:v>
                </c:pt>
                <c:pt idx="55">
                  <c:v>3.6403000000000003</c:v>
                </c:pt>
                <c:pt idx="56">
                  <c:v>3.7281</c:v>
                </c:pt>
                <c:pt idx="57">
                  <c:v>3.9802</c:v>
                </c:pt>
                <c:pt idx="58">
                  <c:v>4.0389999999999997</c:v>
                </c:pt>
                <c:pt idx="59">
                  <c:v>4.1421000000000001</c:v>
                </c:pt>
                <c:pt idx="60">
                  <c:v>4.2537000000000003</c:v>
                </c:pt>
                <c:pt idx="61">
                  <c:v>4.3715999999999999</c:v>
                </c:pt>
                <c:pt idx="62">
                  <c:v>4.4916</c:v>
                </c:pt>
                <c:pt idx="63">
                  <c:v>4.6048999999999998</c:v>
                </c:pt>
                <c:pt idx="64">
                  <c:v>4.6941000000000006</c:v>
                </c:pt>
                <c:pt idx="65">
                  <c:v>4.8026999999999997</c:v>
                </c:pt>
                <c:pt idx="66">
                  <c:v>4.8822999999999999</c:v>
                </c:pt>
                <c:pt idx="67">
                  <c:v>5.2363999999999997</c:v>
                </c:pt>
                <c:pt idx="68">
                  <c:v>5.4836999999999998</c:v>
                </c:pt>
                <c:pt idx="69">
                  <c:v>5.6888000000000005</c:v>
                </c:pt>
                <c:pt idx="70">
                  <c:v>5.7538999999999998</c:v>
                </c:pt>
                <c:pt idx="71">
                  <c:v>6.0601000000000003</c:v>
                </c:pt>
                <c:pt idx="72">
                  <c:v>6.0922000000000001</c:v>
                </c:pt>
                <c:pt idx="73">
                  <c:v>7.7263999999999999</c:v>
                </c:pt>
                <c:pt idx="74">
                  <c:v>7.9478</c:v>
                </c:pt>
                <c:pt idx="75">
                  <c:v>8.3977000000000004</c:v>
                </c:pt>
                <c:pt idx="76">
                  <c:v>8.8906000000000009</c:v>
                </c:pt>
                <c:pt idx="77">
                  <c:v>9.7116000000000007</c:v>
                </c:pt>
                <c:pt idx="78">
                  <c:v>10.214700000000001</c:v>
                </c:pt>
                <c:pt idx="79">
                  <c:v>10.944100000000001</c:v>
                </c:pt>
                <c:pt idx="80">
                  <c:v>11.539200000000001</c:v>
                </c:pt>
                <c:pt idx="81">
                  <c:v>12.113100000000001</c:v>
                </c:pt>
                <c:pt idx="82">
                  <c:v>12.715299999999999</c:v>
                </c:pt>
                <c:pt idx="83">
                  <c:v>12.972100000000001</c:v>
                </c:pt>
                <c:pt idx="84">
                  <c:v>13.500999999999999</c:v>
                </c:pt>
                <c:pt idx="85">
                  <c:v>14.5718</c:v>
                </c:pt>
                <c:pt idx="86">
                  <c:v>15.168200000000001</c:v>
                </c:pt>
                <c:pt idx="87">
                  <c:v>15.745799999999999</c:v>
                </c:pt>
                <c:pt idx="88">
                  <c:v>16.349499999999999</c:v>
                </c:pt>
                <c:pt idx="89">
                  <c:v>16.951499999999999</c:v>
                </c:pt>
                <c:pt idx="90">
                  <c:v>17.430900000000001</c:v>
                </c:pt>
                <c:pt idx="91">
                  <c:v>17.979900000000001</c:v>
                </c:pt>
                <c:pt idx="92">
                  <c:v>18.284299999999998</c:v>
                </c:pt>
                <c:pt idx="93">
                  <c:v>18.633800000000001</c:v>
                </c:pt>
                <c:pt idx="94">
                  <c:v>18.731000000000002</c:v>
                </c:pt>
                <c:pt idx="95">
                  <c:v>18.990299999999998</c:v>
                </c:pt>
                <c:pt idx="96">
                  <c:v>18.945700000000002</c:v>
                </c:pt>
                <c:pt idx="97">
                  <c:v>19.421599999999998</c:v>
                </c:pt>
                <c:pt idx="98">
                  <c:v>19.600000000000001</c:v>
                </c:pt>
                <c:pt idx="99">
                  <c:v>19.403099999999998</c:v>
                </c:pt>
                <c:pt idx="100">
                  <c:v>19.702000000000002</c:v>
                </c:pt>
                <c:pt idx="101">
                  <c:v>19.902099999999997</c:v>
                </c:pt>
                <c:pt idx="102">
                  <c:v>20.055400000000002</c:v>
                </c:pt>
                <c:pt idx="103">
                  <c:v>20.4206</c:v>
                </c:pt>
                <c:pt idx="104">
                  <c:v>20.766500000000001</c:v>
                </c:pt>
                <c:pt idx="105">
                  <c:v>20.973800000000001</c:v>
                </c:pt>
                <c:pt idx="106">
                  <c:v>20.907499999999999</c:v>
                </c:pt>
                <c:pt idx="107">
                  <c:v>20.5989</c:v>
                </c:pt>
                <c:pt idx="108">
                  <c:v>20.382200000000001</c:v>
                </c:pt>
                <c:pt idx="109">
                  <c:v>20.6007</c:v>
                </c:pt>
                <c:pt idx="110">
                  <c:v>20.7013</c:v>
                </c:pt>
                <c:pt idx="111">
                  <c:v>20.816500000000001</c:v>
                </c:pt>
                <c:pt idx="112">
                  <c:v>20.482800000000001</c:v>
                </c:pt>
                <c:pt idx="113">
                  <c:v>21.182099999999998</c:v>
                </c:pt>
                <c:pt idx="114">
                  <c:v>21.465499999999999</c:v>
                </c:pt>
                <c:pt idx="115">
                  <c:v>21.264700000000001</c:v>
                </c:pt>
                <c:pt idx="116">
                  <c:v>21.987099999999998</c:v>
                </c:pt>
                <c:pt idx="117">
                  <c:v>22.0688</c:v>
                </c:pt>
                <c:pt idx="118">
                  <c:v>22.266500000000001</c:v>
                </c:pt>
                <c:pt idx="119">
                  <c:v>22.089599999999997</c:v>
                </c:pt>
                <c:pt idx="120">
                  <c:v>22.124500000000001</c:v>
                </c:pt>
                <c:pt idx="121">
                  <c:v>22.429599999999997</c:v>
                </c:pt>
                <c:pt idx="122">
                  <c:v>23.1508</c:v>
                </c:pt>
                <c:pt idx="123">
                  <c:v>23.327500000000001</c:v>
                </c:pt>
                <c:pt idx="124">
                  <c:v>23.377099999999999</c:v>
                </c:pt>
                <c:pt idx="125">
                  <c:v>23.497599999999998</c:v>
                </c:pt>
                <c:pt idx="126">
                  <c:v>23.200400000000002</c:v>
                </c:pt>
                <c:pt idx="127">
                  <c:v>23.089400000000001</c:v>
                </c:pt>
                <c:pt idx="128">
                  <c:v>23.299299999999999</c:v>
                </c:pt>
                <c:pt idx="129">
                  <c:v>23.2408</c:v>
                </c:pt>
                <c:pt idx="130">
                  <c:v>23.114699999999999</c:v>
                </c:pt>
                <c:pt idx="131">
                  <c:v>23.068900000000003</c:v>
                </c:pt>
                <c:pt idx="132">
                  <c:v>22.712900000000001</c:v>
                </c:pt>
                <c:pt idx="133">
                  <c:v>22.939599999999999</c:v>
                </c:pt>
                <c:pt idx="134">
                  <c:v>23.1462</c:v>
                </c:pt>
                <c:pt idx="135">
                  <c:v>23.2226</c:v>
                </c:pt>
                <c:pt idx="136">
                  <c:v>22.772400000000001</c:v>
                </c:pt>
                <c:pt idx="137">
                  <c:v>22.880599999999998</c:v>
                </c:pt>
                <c:pt idx="138">
                  <c:v>22.775299999999998</c:v>
                </c:pt>
                <c:pt idx="139">
                  <c:v>22.492699999999999</c:v>
                </c:pt>
                <c:pt idx="140">
                  <c:v>22.602499999999999</c:v>
                </c:pt>
                <c:pt idx="141">
                  <c:v>23.1021</c:v>
                </c:pt>
                <c:pt idx="142">
                  <c:v>22.967599999999997</c:v>
                </c:pt>
                <c:pt idx="143">
                  <c:v>23.114999999999998</c:v>
                </c:pt>
                <c:pt idx="144">
                  <c:v>22.7957</c:v>
                </c:pt>
                <c:pt idx="145">
                  <c:v>22.761400000000002</c:v>
                </c:pt>
                <c:pt idx="146">
                  <c:v>22.638099999999998</c:v>
                </c:pt>
                <c:pt idx="147">
                  <c:v>22.409700000000001</c:v>
                </c:pt>
                <c:pt idx="148">
                  <c:v>22.241400000000002</c:v>
                </c:pt>
                <c:pt idx="149">
                  <c:v>21.603400000000001</c:v>
                </c:pt>
                <c:pt idx="150">
                  <c:v>21.376799999999999</c:v>
                </c:pt>
                <c:pt idx="151">
                  <c:v>21.094799999999999</c:v>
                </c:pt>
                <c:pt idx="152">
                  <c:v>20.873200000000001</c:v>
                </c:pt>
                <c:pt idx="153">
                  <c:v>20.448499999999999</c:v>
                </c:pt>
                <c:pt idx="154">
                  <c:v>19.948700000000002</c:v>
                </c:pt>
                <c:pt idx="155">
                  <c:v>19.483700000000002</c:v>
                </c:pt>
                <c:pt idx="156">
                  <c:v>18.934200000000001</c:v>
                </c:pt>
                <c:pt idx="157">
                  <c:v>18.633099999999999</c:v>
                </c:pt>
                <c:pt idx="158">
                  <c:v>18.460799999999999</c:v>
                </c:pt>
                <c:pt idx="159">
                  <c:v>18.0276</c:v>
                </c:pt>
                <c:pt idx="160">
                  <c:v>17.784800000000001</c:v>
                </c:pt>
                <c:pt idx="161">
                  <c:v>17.471900000000002</c:v>
                </c:pt>
                <c:pt idx="162">
                  <c:v>17.1173</c:v>
                </c:pt>
                <c:pt idx="163">
                  <c:v>16.7486</c:v>
                </c:pt>
                <c:pt idx="164">
                  <c:v>16.520199999999999</c:v>
                </c:pt>
                <c:pt idx="165">
                  <c:v>16.2118</c:v>
                </c:pt>
                <c:pt idx="166">
                  <c:v>15.9476</c:v>
                </c:pt>
                <c:pt idx="167">
                  <c:v>15.502799999999999</c:v>
                </c:pt>
                <c:pt idx="168">
                  <c:v>15.2843</c:v>
                </c:pt>
                <c:pt idx="169">
                  <c:v>15.057600000000001</c:v>
                </c:pt>
                <c:pt idx="170">
                  <c:v>14.7761</c:v>
                </c:pt>
                <c:pt idx="171">
                  <c:v>14.5191</c:v>
                </c:pt>
                <c:pt idx="172">
                  <c:v>14.2454</c:v>
                </c:pt>
                <c:pt idx="173">
                  <c:v>13.9831</c:v>
                </c:pt>
                <c:pt idx="174">
                  <c:v>13.630600000000001</c:v>
                </c:pt>
                <c:pt idx="175">
                  <c:v>13.487299999999999</c:v>
                </c:pt>
                <c:pt idx="176">
                  <c:v>13.1416</c:v>
                </c:pt>
                <c:pt idx="177">
                  <c:v>12.975299999999999</c:v>
                </c:pt>
                <c:pt idx="178">
                  <c:v>12.742299999999998</c:v>
                </c:pt>
                <c:pt idx="179">
                  <c:v>12.4536</c:v>
                </c:pt>
                <c:pt idx="180">
                  <c:v>14.4908</c:v>
                </c:pt>
                <c:pt idx="181">
                  <c:v>15.5654</c:v>
                </c:pt>
                <c:pt idx="182">
                  <c:v>15.6227</c:v>
                </c:pt>
                <c:pt idx="183">
                  <c:v>15.085799999999999</c:v>
                </c:pt>
                <c:pt idx="184">
                  <c:v>14.84</c:v>
                </c:pt>
                <c:pt idx="185">
                  <c:v>14.450700000000001</c:v>
                </c:pt>
                <c:pt idx="186">
                  <c:v>14.3772</c:v>
                </c:pt>
                <c:pt idx="187">
                  <c:v>14.162700000000001</c:v>
                </c:pt>
                <c:pt idx="188">
                  <c:v>14.0014</c:v>
                </c:pt>
                <c:pt idx="189">
                  <c:v>14.1594</c:v>
                </c:pt>
                <c:pt idx="190">
                  <c:v>13.6275</c:v>
                </c:pt>
                <c:pt idx="191">
                  <c:v>13.3131</c:v>
                </c:pt>
                <c:pt idx="192">
                  <c:v>13.021799999999999</c:v>
                </c:pt>
                <c:pt idx="193">
                  <c:v>13.5197</c:v>
                </c:pt>
                <c:pt idx="194">
                  <c:v>13.3506</c:v>
                </c:pt>
                <c:pt idx="195">
                  <c:v>13.1021</c:v>
                </c:pt>
                <c:pt idx="196">
                  <c:v>13.024899999999999</c:v>
                </c:pt>
                <c:pt idx="197">
                  <c:v>12.594100000000001</c:v>
                </c:pt>
                <c:pt idx="198">
                  <c:v>12.4594</c:v>
                </c:pt>
                <c:pt idx="199">
                  <c:v>12.1206</c:v>
                </c:pt>
                <c:pt idx="200">
                  <c:v>11.796100000000001</c:v>
                </c:pt>
                <c:pt idx="201">
                  <c:v>11.6999</c:v>
                </c:pt>
                <c:pt idx="202">
                  <c:v>11.7821</c:v>
                </c:pt>
                <c:pt idx="203">
                  <c:v>11.530200000000001</c:v>
                </c:pt>
                <c:pt idx="204">
                  <c:v>11.381</c:v>
                </c:pt>
                <c:pt idx="205">
                  <c:v>11.368399999999999</c:v>
                </c:pt>
                <c:pt idx="206">
                  <c:v>11.3582</c:v>
                </c:pt>
                <c:pt idx="207">
                  <c:v>11.285200000000001</c:v>
                </c:pt>
                <c:pt idx="208">
                  <c:v>11.414899999999999</c:v>
                </c:pt>
                <c:pt idx="209">
                  <c:v>11.2014</c:v>
                </c:pt>
                <c:pt idx="210">
                  <c:v>10.855799999999999</c:v>
                </c:pt>
                <c:pt idx="211">
                  <c:v>10.858499999999999</c:v>
                </c:pt>
                <c:pt idx="212">
                  <c:v>10.904299999999999</c:v>
                </c:pt>
                <c:pt idx="213">
                  <c:v>10.708600000000001</c:v>
                </c:pt>
                <c:pt idx="214">
                  <c:v>10.616899999999999</c:v>
                </c:pt>
                <c:pt idx="215">
                  <c:v>11.380600000000001</c:v>
                </c:pt>
                <c:pt idx="216">
                  <c:v>11.872</c:v>
                </c:pt>
                <c:pt idx="217">
                  <c:v>12.1335</c:v>
                </c:pt>
                <c:pt idx="218">
                  <c:v>12.3331</c:v>
                </c:pt>
                <c:pt idx="219">
                  <c:v>12.7232</c:v>
                </c:pt>
                <c:pt idx="220">
                  <c:v>12.8056</c:v>
                </c:pt>
                <c:pt idx="221">
                  <c:v>12.8645</c:v>
                </c:pt>
                <c:pt idx="222">
                  <c:v>12.647500000000001</c:v>
                </c:pt>
                <c:pt idx="223">
                  <c:v>12.445399999999999</c:v>
                </c:pt>
                <c:pt idx="224">
                  <c:v>12.271600000000001</c:v>
                </c:pt>
                <c:pt idx="225">
                  <c:v>11.865200000000002</c:v>
                </c:pt>
                <c:pt idx="226">
                  <c:v>11.627799999999999</c:v>
                </c:pt>
                <c:pt idx="227">
                  <c:v>11.372399999999999</c:v>
                </c:pt>
                <c:pt idx="228">
                  <c:v>11.146600000000001</c:v>
                </c:pt>
                <c:pt idx="229">
                  <c:v>11.110200000000001</c:v>
                </c:pt>
                <c:pt idx="230">
                  <c:v>10.812200000000001</c:v>
                </c:pt>
                <c:pt idx="231">
                  <c:v>10.5494</c:v>
                </c:pt>
                <c:pt idx="232">
                  <c:v>10.107700000000001</c:v>
                </c:pt>
                <c:pt idx="233">
                  <c:v>9.8583999999999996</c:v>
                </c:pt>
                <c:pt idx="234">
                  <c:v>9.5997000000000003</c:v>
                </c:pt>
                <c:pt idx="235">
                  <c:v>9.4382000000000001</c:v>
                </c:pt>
                <c:pt idx="236">
                  <c:v>9.1470000000000002</c:v>
                </c:pt>
                <c:pt idx="237">
                  <c:v>9.0587999999999997</c:v>
                </c:pt>
                <c:pt idx="238">
                  <c:v>9.0283999999999995</c:v>
                </c:pt>
                <c:pt idx="239">
                  <c:v>8.9997000000000007</c:v>
                </c:pt>
                <c:pt idx="240">
                  <c:v>8.9824000000000002</c:v>
                </c:pt>
                <c:pt idx="241">
                  <c:v>9.1075999999999997</c:v>
                </c:pt>
                <c:pt idx="242">
                  <c:v>9.0692000000000004</c:v>
                </c:pt>
                <c:pt idx="243">
                  <c:v>9.039299999999999</c:v>
                </c:pt>
                <c:pt idx="244">
                  <c:v>9.2149999999999999</c:v>
                </c:pt>
                <c:pt idx="245">
                  <c:v>9.4064999999999994</c:v>
                </c:pt>
                <c:pt idx="246">
                  <c:v>9.4776000000000007</c:v>
                </c:pt>
                <c:pt idx="247">
                  <c:v>9.7017999999999986</c:v>
                </c:pt>
                <c:pt idx="248">
                  <c:v>9.9761000000000006</c:v>
                </c:pt>
                <c:pt idx="249">
                  <c:v>10.110100000000001</c:v>
                </c:pt>
                <c:pt idx="250">
                  <c:v>9.9972000000000012</c:v>
                </c:pt>
                <c:pt idx="251">
                  <c:v>9.8798999999999992</c:v>
                </c:pt>
                <c:pt idx="252">
                  <c:v>10.0372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26-4C78-B769-0166BB7695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0901407"/>
        <c:axId val="1565304719"/>
      </c:lineChart>
      <c:dateAx>
        <c:axId val="1286453216"/>
        <c:scaling>
          <c:orientation val="minMax"/>
        </c:scaling>
        <c:delete val="0"/>
        <c:axPos val="b"/>
        <c:numFmt formatCode="mm/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70609120"/>
        <c:crosses val="autoZero"/>
        <c:auto val="1"/>
        <c:lblOffset val="100"/>
        <c:baseTimeUnit val="months"/>
        <c:majorUnit val="18"/>
        <c:majorTimeUnit val="months"/>
      </c:dateAx>
      <c:valAx>
        <c:axId val="107060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86453216"/>
        <c:crosses val="autoZero"/>
        <c:crossBetween val="midCat"/>
      </c:valAx>
      <c:valAx>
        <c:axId val="1565304719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40901407"/>
        <c:crosses val="max"/>
        <c:crossBetween val="between"/>
      </c:valAx>
      <c:dateAx>
        <c:axId val="1140901407"/>
        <c:scaling>
          <c:orientation val="minMax"/>
        </c:scaling>
        <c:delete val="1"/>
        <c:axPos val="b"/>
        <c:numFmt formatCode="mm/yy" sourceLinked="1"/>
        <c:majorTickMark val="out"/>
        <c:minorTickMark val="none"/>
        <c:tickLblPos val="nextTo"/>
        <c:crossAx val="1565304719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Sesonalita!$A$98:$A$122</c:f>
              <c:numCache>
                <c:formatCode>m/d/yyyy</c:formatCode>
                <c:ptCount val="25"/>
                <c:pt idx="0">
                  <c:v>44592</c:v>
                </c:pt>
                <c:pt idx="1">
                  <c:v>44620</c:v>
                </c:pt>
                <c:pt idx="2">
                  <c:v>44651</c:v>
                </c:pt>
                <c:pt idx="3">
                  <c:v>44681</c:v>
                </c:pt>
                <c:pt idx="4">
                  <c:v>44712</c:v>
                </c:pt>
                <c:pt idx="5">
                  <c:v>44742</c:v>
                </c:pt>
                <c:pt idx="6">
                  <c:v>44773</c:v>
                </c:pt>
                <c:pt idx="7">
                  <c:v>44804</c:v>
                </c:pt>
                <c:pt idx="8">
                  <c:v>44834</c:v>
                </c:pt>
                <c:pt idx="9">
                  <c:v>44865</c:v>
                </c:pt>
                <c:pt idx="10">
                  <c:v>44895</c:v>
                </c:pt>
                <c:pt idx="11">
                  <c:v>44926</c:v>
                </c:pt>
                <c:pt idx="12">
                  <c:v>44957</c:v>
                </c:pt>
                <c:pt idx="13">
                  <c:v>44985</c:v>
                </c:pt>
                <c:pt idx="14">
                  <c:v>45016</c:v>
                </c:pt>
                <c:pt idx="15">
                  <c:v>45046</c:v>
                </c:pt>
                <c:pt idx="16">
                  <c:v>45077</c:v>
                </c:pt>
                <c:pt idx="17">
                  <c:v>45107</c:v>
                </c:pt>
                <c:pt idx="18">
                  <c:v>45138</c:v>
                </c:pt>
                <c:pt idx="19">
                  <c:v>45169</c:v>
                </c:pt>
                <c:pt idx="20">
                  <c:v>45199</c:v>
                </c:pt>
                <c:pt idx="21">
                  <c:v>45230</c:v>
                </c:pt>
                <c:pt idx="22">
                  <c:v>45260</c:v>
                </c:pt>
                <c:pt idx="23">
                  <c:v>45291</c:v>
                </c:pt>
                <c:pt idx="24">
                  <c:v>45322</c:v>
                </c:pt>
              </c:numCache>
            </c:numRef>
          </c:cat>
          <c:val>
            <c:numRef>
              <c:f>Sesonalita!$C$98:$C$122</c:f>
              <c:numCache>
                <c:formatCode>General</c:formatCode>
                <c:ptCount val="25"/>
                <c:pt idx="0">
                  <c:v>31.7334160542554</c:v>
                </c:pt>
                <c:pt idx="1">
                  <c:v>24.073606074672298</c:v>
                </c:pt>
                <c:pt idx="2">
                  <c:v>21.167494571862299</c:v>
                </c:pt>
                <c:pt idx="3">
                  <c:v>14.500014383817399</c:v>
                </c:pt>
                <c:pt idx="4">
                  <c:v>15.738232714197199</c:v>
                </c:pt>
                <c:pt idx="5">
                  <c:v>13.136253581518501</c:v>
                </c:pt>
                <c:pt idx="6">
                  <c:v>10.935262622702201</c:v>
                </c:pt>
                <c:pt idx="7">
                  <c:v>8.3490246069771299</c:v>
                </c:pt>
                <c:pt idx="8">
                  <c:v>6.4453916094466104</c:v>
                </c:pt>
                <c:pt idx="9">
                  <c:v>6.2910686894687098</c:v>
                </c:pt>
                <c:pt idx="10">
                  <c:v>6.0621211576858096</c:v>
                </c:pt>
                <c:pt idx="11">
                  <c:v>6.4724878807997204</c:v>
                </c:pt>
                <c:pt idx="12">
                  <c:v>6.3830608940077704</c:v>
                </c:pt>
                <c:pt idx="13">
                  <c:v>7.48118912382707</c:v>
                </c:pt>
                <c:pt idx="14">
                  <c:v>8.5535546195585006</c:v>
                </c:pt>
                <c:pt idx="15">
                  <c:v>9.0192411804456896</c:v>
                </c:pt>
                <c:pt idx="16">
                  <c:v>9.1672904345362394</c:v>
                </c:pt>
                <c:pt idx="17">
                  <c:v>9.9706926925741008</c:v>
                </c:pt>
                <c:pt idx="18">
                  <c:v>10.2432153876175</c:v>
                </c:pt>
                <c:pt idx="19">
                  <c:v>11.9082848313185</c:v>
                </c:pt>
                <c:pt idx="20">
                  <c:v>12.748248729996799</c:v>
                </c:pt>
                <c:pt idx="21">
                  <c:v>13.3779490983706</c:v>
                </c:pt>
                <c:pt idx="22">
                  <c:v>12.8024742150654</c:v>
                </c:pt>
                <c:pt idx="23">
                  <c:v>13.0029949359235</c:v>
                </c:pt>
                <c:pt idx="24">
                  <c:v>12.316805405571699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BD-43EA-8173-386F97CA63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89669855"/>
        <c:axId val="2057709295"/>
      </c:barChart>
      <c:dateAx>
        <c:axId val="1989669855"/>
        <c:scaling>
          <c:orientation val="minMax"/>
        </c:scaling>
        <c:delete val="0"/>
        <c:axPos val="b"/>
        <c:numFmt formatCode="mm/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57709295"/>
        <c:crosses val="autoZero"/>
        <c:auto val="1"/>
        <c:lblOffset val="100"/>
        <c:baseTimeUnit val="months"/>
      </c:dateAx>
      <c:valAx>
        <c:axId val="2057709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89669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54643226373037E-2"/>
          <c:y val="3.3444005587350299E-2"/>
          <c:w val="0.87592224492296022"/>
          <c:h val="0.69232361111111118"/>
        </c:manualLayout>
      </c:layout>
      <c:lineChart>
        <c:grouping val="standard"/>
        <c:varyColors val="0"/>
        <c:ser>
          <c:idx val="0"/>
          <c:order val="0"/>
          <c:tx>
            <c:strRef>
              <c:f>Nadhodnocení!$BR$47</c:f>
              <c:strCache>
                <c:ptCount val="1"/>
                <c:pt idx="0">
                  <c:v>Mzdy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Nadhodnocení!$BQ$52:$BQ$84</c:f>
              <c:numCache>
                <c:formatCode>mm/yy</c:formatCode>
                <c:ptCount val="33"/>
                <c:pt idx="0">
                  <c:v>42369</c:v>
                </c:pt>
                <c:pt idx="1">
                  <c:v>42460</c:v>
                </c:pt>
                <c:pt idx="2">
                  <c:v>42551</c:v>
                </c:pt>
                <c:pt idx="3">
                  <c:v>42643</c:v>
                </c:pt>
                <c:pt idx="4">
                  <c:v>42735</c:v>
                </c:pt>
                <c:pt idx="5">
                  <c:v>42825</c:v>
                </c:pt>
                <c:pt idx="6">
                  <c:v>42916</c:v>
                </c:pt>
                <c:pt idx="7">
                  <c:v>43008</c:v>
                </c:pt>
                <c:pt idx="8">
                  <c:v>43100</c:v>
                </c:pt>
                <c:pt idx="9">
                  <c:v>43190</c:v>
                </c:pt>
                <c:pt idx="10">
                  <c:v>43281</c:v>
                </c:pt>
                <c:pt idx="11">
                  <c:v>43373</c:v>
                </c:pt>
                <c:pt idx="12">
                  <c:v>43465</c:v>
                </c:pt>
                <c:pt idx="13">
                  <c:v>43555</c:v>
                </c:pt>
                <c:pt idx="14">
                  <c:v>43646</c:v>
                </c:pt>
                <c:pt idx="15">
                  <c:v>43738</c:v>
                </c:pt>
                <c:pt idx="16">
                  <c:v>43830</c:v>
                </c:pt>
                <c:pt idx="17">
                  <c:v>43921</c:v>
                </c:pt>
                <c:pt idx="18">
                  <c:v>44012</c:v>
                </c:pt>
                <c:pt idx="19">
                  <c:v>44104</c:v>
                </c:pt>
                <c:pt idx="20">
                  <c:v>44196</c:v>
                </c:pt>
                <c:pt idx="21">
                  <c:v>44286</c:v>
                </c:pt>
                <c:pt idx="22">
                  <c:v>44377</c:v>
                </c:pt>
                <c:pt idx="23">
                  <c:v>44469</c:v>
                </c:pt>
                <c:pt idx="24">
                  <c:v>44561</c:v>
                </c:pt>
                <c:pt idx="25">
                  <c:v>44651</c:v>
                </c:pt>
                <c:pt idx="26">
                  <c:v>44742</c:v>
                </c:pt>
                <c:pt idx="27">
                  <c:v>44834</c:v>
                </c:pt>
                <c:pt idx="28">
                  <c:v>44926</c:v>
                </c:pt>
                <c:pt idx="29">
                  <c:v>45016</c:v>
                </c:pt>
                <c:pt idx="30">
                  <c:v>45107</c:v>
                </c:pt>
                <c:pt idx="31">
                  <c:v>45199</c:v>
                </c:pt>
                <c:pt idx="32">
                  <c:v>45291</c:v>
                </c:pt>
              </c:numCache>
            </c:numRef>
          </c:cat>
          <c:val>
            <c:numRef>
              <c:f>Nadhodnocení!$BR$52:$BR$84</c:f>
              <c:numCache>
                <c:formatCode>0.0</c:formatCode>
                <c:ptCount val="33"/>
                <c:pt idx="0">
                  <c:v>103.18905279503107</c:v>
                </c:pt>
                <c:pt idx="1">
                  <c:v>104.34006211180127</c:v>
                </c:pt>
                <c:pt idx="2">
                  <c:v>105.35326086956525</c:v>
                </c:pt>
                <c:pt idx="3">
                  <c:v>106.5498835403727</c:v>
                </c:pt>
                <c:pt idx="4">
                  <c:v>107.74650621118016</c:v>
                </c:pt>
                <c:pt idx="5">
                  <c:v>109.05764751552799</c:v>
                </c:pt>
                <c:pt idx="6">
                  <c:v>110.97923136645967</c:v>
                </c:pt>
                <c:pt idx="7">
                  <c:v>112.76300465838514</c:v>
                </c:pt>
                <c:pt idx="8">
                  <c:v>115.00582298136651</c:v>
                </c:pt>
                <c:pt idx="9">
                  <c:v>117.32822204968949</c:v>
                </c:pt>
                <c:pt idx="10">
                  <c:v>119.82336956521745</c:v>
                </c:pt>
                <c:pt idx="11">
                  <c:v>122.20205745341622</c:v>
                </c:pt>
                <c:pt idx="12">
                  <c:v>124.39052795031063</c:v>
                </c:pt>
                <c:pt idx="13">
                  <c:v>126.8400621118013</c:v>
                </c:pt>
                <c:pt idx="14">
                  <c:v>129.33715062111807</c:v>
                </c:pt>
                <c:pt idx="15">
                  <c:v>131.70710403726713</c:v>
                </c:pt>
                <c:pt idx="16">
                  <c:v>134.20807453416154</c:v>
                </c:pt>
                <c:pt idx="17">
                  <c:v>135.96467391304353</c:v>
                </c:pt>
                <c:pt idx="18">
                  <c:v>136.25485248447211</c:v>
                </c:pt>
                <c:pt idx="19">
                  <c:v>138.04833074534167</c:v>
                </c:pt>
                <c:pt idx="20">
                  <c:v>140.4338121118013</c:v>
                </c:pt>
                <c:pt idx="21">
                  <c:v>141.44604037267086</c:v>
                </c:pt>
                <c:pt idx="22">
                  <c:v>145.22612577639757</c:v>
                </c:pt>
                <c:pt idx="23">
                  <c:v>147.09045031055905</c:v>
                </c:pt>
                <c:pt idx="24">
                  <c:v>148.55493012422363</c:v>
                </c:pt>
                <c:pt idx="25">
                  <c:v>150.68517080745346</c:v>
                </c:pt>
                <c:pt idx="26">
                  <c:v>151.9691381987578</c:v>
                </c:pt>
                <c:pt idx="27">
                  <c:v>153.86354813664599</c:v>
                </c:pt>
                <c:pt idx="28">
                  <c:v>156.46253881987582</c:v>
                </c:pt>
                <c:pt idx="29">
                  <c:v>159.68555900621124</c:v>
                </c:pt>
                <c:pt idx="30">
                  <c:v>162.79600155279508</c:v>
                </c:pt>
                <c:pt idx="31">
                  <c:v>165.523097826087</c:v>
                </c:pt>
                <c:pt idx="32">
                  <c:v>168.64637034161495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C30-439A-874D-231B2F725E2E}"/>
            </c:ext>
          </c:extLst>
        </c:ser>
        <c:ser>
          <c:idx val="3"/>
          <c:order val="1"/>
          <c:tx>
            <c:strRef>
              <c:f>Nadhodnocení!$BS$47</c:f>
              <c:strCache>
                <c:ptCount val="1"/>
                <c:pt idx="0">
                  <c:v>Nom. HDP</c:v>
                </c:pt>
              </c:strCache>
            </c:strRef>
          </c:tx>
          <c:spPr>
            <a:ln w="28575" cap="rnd">
              <a:solidFill>
                <a:srgbClr val="60CEF4"/>
              </a:solidFill>
              <a:round/>
            </a:ln>
            <a:effectLst/>
          </c:spPr>
          <c:marker>
            <c:symbol val="none"/>
          </c:marker>
          <c:cat>
            <c:numRef>
              <c:f>Nadhodnocení!$BQ$52:$BQ$84</c:f>
              <c:numCache>
                <c:formatCode>mm/yy</c:formatCode>
                <c:ptCount val="33"/>
                <c:pt idx="0">
                  <c:v>42369</c:v>
                </c:pt>
                <c:pt idx="1">
                  <c:v>42460</c:v>
                </c:pt>
                <c:pt idx="2">
                  <c:v>42551</c:v>
                </c:pt>
                <c:pt idx="3">
                  <c:v>42643</c:v>
                </c:pt>
                <c:pt idx="4">
                  <c:v>42735</c:v>
                </c:pt>
                <c:pt idx="5">
                  <c:v>42825</c:v>
                </c:pt>
                <c:pt idx="6">
                  <c:v>42916</c:v>
                </c:pt>
                <c:pt idx="7">
                  <c:v>43008</c:v>
                </c:pt>
                <c:pt idx="8">
                  <c:v>43100</c:v>
                </c:pt>
                <c:pt idx="9">
                  <c:v>43190</c:v>
                </c:pt>
                <c:pt idx="10">
                  <c:v>43281</c:v>
                </c:pt>
                <c:pt idx="11">
                  <c:v>43373</c:v>
                </c:pt>
                <c:pt idx="12">
                  <c:v>43465</c:v>
                </c:pt>
                <c:pt idx="13">
                  <c:v>43555</c:v>
                </c:pt>
                <c:pt idx="14">
                  <c:v>43646</c:v>
                </c:pt>
                <c:pt idx="15">
                  <c:v>43738</c:v>
                </c:pt>
                <c:pt idx="16">
                  <c:v>43830</c:v>
                </c:pt>
                <c:pt idx="17">
                  <c:v>43921</c:v>
                </c:pt>
                <c:pt idx="18">
                  <c:v>44012</c:v>
                </c:pt>
                <c:pt idx="19">
                  <c:v>44104</c:v>
                </c:pt>
                <c:pt idx="20">
                  <c:v>44196</c:v>
                </c:pt>
                <c:pt idx="21">
                  <c:v>44286</c:v>
                </c:pt>
                <c:pt idx="22">
                  <c:v>44377</c:v>
                </c:pt>
                <c:pt idx="23">
                  <c:v>44469</c:v>
                </c:pt>
                <c:pt idx="24">
                  <c:v>44561</c:v>
                </c:pt>
                <c:pt idx="25">
                  <c:v>44651</c:v>
                </c:pt>
                <c:pt idx="26">
                  <c:v>44742</c:v>
                </c:pt>
                <c:pt idx="27">
                  <c:v>44834</c:v>
                </c:pt>
                <c:pt idx="28">
                  <c:v>44926</c:v>
                </c:pt>
                <c:pt idx="29">
                  <c:v>45016</c:v>
                </c:pt>
                <c:pt idx="30">
                  <c:v>45107</c:v>
                </c:pt>
                <c:pt idx="31">
                  <c:v>45199</c:v>
                </c:pt>
                <c:pt idx="32">
                  <c:v>45291</c:v>
                </c:pt>
              </c:numCache>
            </c:numRef>
          </c:cat>
          <c:val>
            <c:numRef>
              <c:f>Nadhodnocení!$BS$52:$BS$84</c:f>
              <c:numCache>
                <c:formatCode>0.0</c:formatCode>
                <c:ptCount val="33"/>
                <c:pt idx="0">
                  <c:v>105.77360967427389</c:v>
                </c:pt>
                <c:pt idx="1">
                  <c:v>107.02422079904058</c:v>
                </c:pt>
                <c:pt idx="2">
                  <c:v>107.26650982256449</c:v>
                </c:pt>
                <c:pt idx="3">
                  <c:v>108.2570946745935</c:v>
                </c:pt>
                <c:pt idx="4">
                  <c:v>109.17276891065379</c:v>
                </c:pt>
                <c:pt idx="5">
                  <c:v>111.34157530182586</c:v>
                </c:pt>
                <c:pt idx="6">
                  <c:v>114.81024294629214</c:v>
                </c:pt>
                <c:pt idx="7">
                  <c:v>116.45926690238299</c:v>
                </c:pt>
                <c:pt idx="8">
                  <c:v>118.0951454859601</c:v>
                </c:pt>
                <c:pt idx="9">
                  <c:v>119.60389211070563</c:v>
                </c:pt>
                <c:pt idx="10">
                  <c:v>121.0374580090883</c:v>
                </c:pt>
                <c:pt idx="11">
                  <c:v>122.6384923518242</c:v>
                </c:pt>
                <c:pt idx="12">
                  <c:v>124.39799145910933</c:v>
                </c:pt>
                <c:pt idx="13">
                  <c:v>127.89069892865213</c:v>
                </c:pt>
                <c:pt idx="14">
                  <c:v>129.63426152268431</c:v>
                </c:pt>
                <c:pt idx="15">
                  <c:v>131.26104638965944</c:v>
                </c:pt>
                <c:pt idx="16">
                  <c:v>132.88170875436791</c:v>
                </c:pt>
                <c:pt idx="17">
                  <c:v>130.94789840607856</c:v>
                </c:pt>
                <c:pt idx="18">
                  <c:v>120.4804003396188</c:v>
                </c:pt>
                <c:pt idx="19">
                  <c:v>129.7904753672826</c:v>
                </c:pt>
                <c:pt idx="20">
                  <c:v>132.96094113664253</c:v>
                </c:pt>
                <c:pt idx="21">
                  <c:v>132.6524750665597</c:v>
                </c:pt>
                <c:pt idx="22">
                  <c:v>136.56745511890711</c:v>
                </c:pt>
                <c:pt idx="23">
                  <c:v>140.16046358146576</c:v>
                </c:pt>
                <c:pt idx="24">
                  <c:v>140.47280123386429</c:v>
                </c:pt>
                <c:pt idx="25">
                  <c:v>147.39528045112039</c:v>
                </c:pt>
                <c:pt idx="26">
                  <c:v>150.78678655966695</c:v>
                </c:pt>
                <c:pt idx="27">
                  <c:v>155.67713524517472</c:v>
                </c:pt>
                <c:pt idx="28">
                  <c:v>157.0546982551769</c:v>
                </c:pt>
                <c:pt idx="29">
                  <c:v>163.55319419046566</c:v>
                </c:pt>
                <c:pt idx="30">
                  <c:v>165.43757433663137</c:v>
                </c:pt>
                <c:pt idx="31">
                  <c:v>165.83697757273399</c:v>
                </c:pt>
                <c:pt idx="32">
                  <c:v>164.90743316793575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C30-439A-874D-231B2F725E2E}"/>
            </c:ext>
          </c:extLst>
        </c:ser>
        <c:ser>
          <c:idx val="1"/>
          <c:order val="2"/>
          <c:tx>
            <c:strRef>
              <c:f>Nadhodnocení!$BT$47</c:f>
              <c:strCache>
                <c:ptCount val="1"/>
                <c:pt idx="0">
                  <c:v>Starší byt. zástavba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Nadhodnocení!$BQ$52:$BQ$84</c:f>
              <c:numCache>
                <c:formatCode>mm/yy</c:formatCode>
                <c:ptCount val="33"/>
                <c:pt idx="0">
                  <c:v>42369</c:v>
                </c:pt>
                <c:pt idx="1">
                  <c:v>42460</c:v>
                </c:pt>
                <c:pt idx="2">
                  <c:v>42551</c:v>
                </c:pt>
                <c:pt idx="3">
                  <c:v>42643</c:v>
                </c:pt>
                <c:pt idx="4">
                  <c:v>42735</c:v>
                </c:pt>
                <c:pt idx="5">
                  <c:v>42825</c:v>
                </c:pt>
                <c:pt idx="6">
                  <c:v>42916</c:v>
                </c:pt>
                <c:pt idx="7">
                  <c:v>43008</c:v>
                </c:pt>
                <c:pt idx="8">
                  <c:v>43100</c:v>
                </c:pt>
                <c:pt idx="9">
                  <c:v>43190</c:v>
                </c:pt>
                <c:pt idx="10">
                  <c:v>43281</c:v>
                </c:pt>
                <c:pt idx="11">
                  <c:v>43373</c:v>
                </c:pt>
                <c:pt idx="12">
                  <c:v>43465</c:v>
                </c:pt>
                <c:pt idx="13">
                  <c:v>43555</c:v>
                </c:pt>
                <c:pt idx="14">
                  <c:v>43646</c:v>
                </c:pt>
                <c:pt idx="15">
                  <c:v>43738</c:v>
                </c:pt>
                <c:pt idx="16">
                  <c:v>43830</c:v>
                </c:pt>
                <c:pt idx="17">
                  <c:v>43921</c:v>
                </c:pt>
                <c:pt idx="18">
                  <c:v>44012</c:v>
                </c:pt>
                <c:pt idx="19">
                  <c:v>44104</c:v>
                </c:pt>
                <c:pt idx="20">
                  <c:v>44196</c:v>
                </c:pt>
                <c:pt idx="21">
                  <c:v>44286</c:v>
                </c:pt>
                <c:pt idx="22">
                  <c:v>44377</c:v>
                </c:pt>
                <c:pt idx="23">
                  <c:v>44469</c:v>
                </c:pt>
                <c:pt idx="24">
                  <c:v>44561</c:v>
                </c:pt>
                <c:pt idx="25">
                  <c:v>44651</c:v>
                </c:pt>
                <c:pt idx="26">
                  <c:v>44742</c:v>
                </c:pt>
                <c:pt idx="27">
                  <c:v>44834</c:v>
                </c:pt>
                <c:pt idx="28">
                  <c:v>44926</c:v>
                </c:pt>
                <c:pt idx="29">
                  <c:v>45016</c:v>
                </c:pt>
                <c:pt idx="30">
                  <c:v>45107</c:v>
                </c:pt>
                <c:pt idx="31">
                  <c:v>45199</c:v>
                </c:pt>
                <c:pt idx="32">
                  <c:v>45291</c:v>
                </c:pt>
              </c:numCache>
            </c:numRef>
          </c:cat>
          <c:val>
            <c:numRef>
              <c:f>Nadhodnocení!$BT$52:$BT$84</c:f>
              <c:numCache>
                <c:formatCode>0.0</c:formatCode>
                <c:ptCount val="33"/>
                <c:pt idx="0">
                  <c:v>103.99336988449919</c:v>
                </c:pt>
                <c:pt idx="1">
                  <c:v>104.73888835046117</c:v>
                </c:pt>
                <c:pt idx="2">
                  <c:v>111.29784197111157</c:v>
                </c:pt>
                <c:pt idx="3">
                  <c:v>116.05911594536853</c:v>
                </c:pt>
                <c:pt idx="4">
                  <c:v>115.77330491508478</c:v>
                </c:pt>
                <c:pt idx="5">
                  <c:v>121.92320710164771</c:v>
                </c:pt>
                <c:pt idx="6">
                  <c:v>126.59281168121359</c:v>
                </c:pt>
                <c:pt idx="7">
                  <c:v>129.88094642312319</c:v>
                </c:pt>
                <c:pt idx="8">
                  <c:v>132.979872467522</c:v>
                </c:pt>
                <c:pt idx="9">
                  <c:v>136.65138401897732</c:v>
                </c:pt>
                <c:pt idx="10">
                  <c:v>140.72519906721612</c:v>
                </c:pt>
                <c:pt idx="11">
                  <c:v>140.959645646886</c:v>
                </c:pt>
                <c:pt idx="12">
                  <c:v>142.19891238397125</c:v>
                </c:pt>
                <c:pt idx="13">
                  <c:v>145.78920597377245</c:v>
                </c:pt>
                <c:pt idx="14">
                  <c:v>155.91599520418308</c:v>
                </c:pt>
                <c:pt idx="15">
                  <c:v>158.06405264479457</c:v>
                </c:pt>
                <c:pt idx="16">
                  <c:v>161.76728557230183</c:v>
                </c:pt>
                <c:pt idx="17">
                  <c:v>168.82235519501958</c:v>
                </c:pt>
                <c:pt idx="18">
                  <c:v>171.79362903550924</c:v>
                </c:pt>
                <c:pt idx="19">
                  <c:v>181.55966141032286</c:v>
                </c:pt>
                <c:pt idx="20">
                  <c:v>190.37582249065065</c:v>
                </c:pt>
                <c:pt idx="21">
                  <c:v>204.04800864888944</c:v>
                </c:pt>
                <c:pt idx="22">
                  <c:v>218.44314507300965</c:v>
                </c:pt>
                <c:pt idx="23">
                  <c:v>231.23148826906049</c:v>
                </c:pt>
                <c:pt idx="24">
                  <c:v>244.77178591472949</c:v>
                </c:pt>
                <c:pt idx="25">
                  <c:v>257.91535573106756</c:v>
                </c:pt>
                <c:pt idx="26">
                  <c:v>263.09728022002588</c:v>
                </c:pt>
                <c:pt idx="27">
                  <c:v>264.40426137728286</c:v>
                </c:pt>
                <c:pt idx="28">
                  <c:v>253.01715885456213</c:v>
                </c:pt>
                <c:pt idx="29">
                  <c:v>242.4141254581123</c:v>
                </c:pt>
                <c:pt idx="30">
                  <c:v>239.35298537716346</c:v>
                </c:pt>
                <c:pt idx="31">
                  <c:v>243.06140372933501</c:v>
                </c:pt>
                <c:pt idx="32">
                  <c:v>241.88683871339597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C30-439A-874D-231B2F725E2E}"/>
            </c:ext>
          </c:extLst>
        </c:ser>
        <c:ser>
          <c:idx val="2"/>
          <c:order val="3"/>
          <c:tx>
            <c:strRef>
              <c:f>Nadhodnocení!$BU$47</c:f>
              <c:strCache>
                <c:ptCount val="1"/>
                <c:pt idx="0">
                  <c:v>Rodinné domy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Nadhodnocení!$BQ$52:$BQ$84</c:f>
              <c:numCache>
                <c:formatCode>mm/yy</c:formatCode>
                <c:ptCount val="33"/>
                <c:pt idx="0">
                  <c:v>42369</c:v>
                </c:pt>
                <c:pt idx="1">
                  <c:v>42460</c:v>
                </c:pt>
                <c:pt idx="2">
                  <c:v>42551</c:v>
                </c:pt>
                <c:pt idx="3">
                  <c:v>42643</c:v>
                </c:pt>
                <c:pt idx="4">
                  <c:v>42735</c:v>
                </c:pt>
                <c:pt idx="5">
                  <c:v>42825</c:v>
                </c:pt>
                <c:pt idx="6">
                  <c:v>42916</c:v>
                </c:pt>
                <c:pt idx="7">
                  <c:v>43008</c:v>
                </c:pt>
                <c:pt idx="8">
                  <c:v>43100</c:v>
                </c:pt>
                <c:pt idx="9">
                  <c:v>43190</c:v>
                </c:pt>
                <c:pt idx="10">
                  <c:v>43281</c:v>
                </c:pt>
                <c:pt idx="11">
                  <c:v>43373</c:v>
                </c:pt>
                <c:pt idx="12">
                  <c:v>43465</c:v>
                </c:pt>
                <c:pt idx="13">
                  <c:v>43555</c:v>
                </c:pt>
                <c:pt idx="14">
                  <c:v>43646</c:v>
                </c:pt>
                <c:pt idx="15">
                  <c:v>43738</c:v>
                </c:pt>
                <c:pt idx="16">
                  <c:v>43830</c:v>
                </c:pt>
                <c:pt idx="17">
                  <c:v>43921</c:v>
                </c:pt>
                <c:pt idx="18">
                  <c:v>44012</c:v>
                </c:pt>
                <c:pt idx="19">
                  <c:v>44104</c:v>
                </c:pt>
                <c:pt idx="20">
                  <c:v>44196</c:v>
                </c:pt>
                <c:pt idx="21">
                  <c:v>44286</c:v>
                </c:pt>
                <c:pt idx="22">
                  <c:v>44377</c:v>
                </c:pt>
                <c:pt idx="23">
                  <c:v>44469</c:v>
                </c:pt>
                <c:pt idx="24">
                  <c:v>44561</c:v>
                </c:pt>
                <c:pt idx="25">
                  <c:v>44651</c:v>
                </c:pt>
                <c:pt idx="26">
                  <c:v>44742</c:v>
                </c:pt>
                <c:pt idx="27">
                  <c:v>44834</c:v>
                </c:pt>
                <c:pt idx="28">
                  <c:v>44926</c:v>
                </c:pt>
                <c:pt idx="29">
                  <c:v>45016</c:v>
                </c:pt>
                <c:pt idx="30">
                  <c:v>45107</c:v>
                </c:pt>
                <c:pt idx="31">
                  <c:v>45199</c:v>
                </c:pt>
                <c:pt idx="32">
                  <c:v>45291</c:v>
                </c:pt>
              </c:numCache>
            </c:numRef>
          </c:cat>
          <c:val>
            <c:numRef>
              <c:f>Nadhodnocení!$BU$52:$BU$84</c:f>
              <c:numCache>
                <c:formatCode>0.0</c:formatCode>
                <c:ptCount val="33"/>
                <c:pt idx="0">
                  <c:v>116.16761499459676</c:v>
                </c:pt>
                <c:pt idx="1">
                  <c:v>118.82836674841444</c:v>
                </c:pt>
                <c:pt idx="2">
                  <c:v>118.69392815445792</c:v>
                </c:pt>
                <c:pt idx="3">
                  <c:v>114.81718953801783</c:v>
                </c:pt>
                <c:pt idx="4">
                  <c:v>117.90302505007281</c:v>
                </c:pt>
                <c:pt idx="5">
                  <c:v>122.02085657206119</c:v>
                </c:pt>
                <c:pt idx="6">
                  <c:v>128.26273414391753</c:v>
                </c:pt>
                <c:pt idx="7">
                  <c:v>126.85845408471559</c:v>
                </c:pt>
                <c:pt idx="8">
                  <c:v>134.38826699314902</c:v>
                </c:pt>
                <c:pt idx="9">
                  <c:v>124.54781337076896</c:v>
                </c:pt>
                <c:pt idx="10">
                  <c:v>145.14933167148854</c:v>
                </c:pt>
                <c:pt idx="11">
                  <c:v>144.92102778690844</c:v>
                </c:pt>
                <c:pt idx="12">
                  <c:v>150.65316004198783</c:v>
                </c:pt>
                <c:pt idx="13">
                  <c:v>160.06709256128838</c:v>
                </c:pt>
                <c:pt idx="14">
                  <c:v>176.92345142268903</c:v>
                </c:pt>
                <c:pt idx="15">
                  <c:v>178.42940484557275</c:v>
                </c:pt>
                <c:pt idx="16">
                  <c:v>185.88631601974507</c:v>
                </c:pt>
                <c:pt idx="17">
                  <c:v>197.74093227859768</c:v>
                </c:pt>
                <c:pt idx="18">
                  <c:v>204.36889312765169</c:v>
                </c:pt>
                <c:pt idx="19">
                  <c:v>205.88795409672417</c:v>
                </c:pt>
                <c:pt idx="20">
                  <c:v>224.03313014883261</c:v>
                </c:pt>
                <c:pt idx="21">
                  <c:v>236.08484167393505</c:v>
                </c:pt>
                <c:pt idx="22">
                  <c:v>247.4094054136834</c:v>
                </c:pt>
                <c:pt idx="23">
                  <c:v>255.79421715306418</c:v>
                </c:pt>
                <c:pt idx="24">
                  <c:v>261.95691644506979</c:v>
                </c:pt>
                <c:pt idx="25">
                  <c:v>280.90986798739601</c:v>
                </c:pt>
                <c:pt idx="26">
                  <c:v>292.6948116560601</c:v>
                </c:pt>
                <c:pt idx="27">
                  <c:v>290.36799043657902</c:v>
                </c:pt>
                <c:pt idx="28">
                  <c:v>275.57819067912675</c:v>
                </c:pt>
                <c:pt idx="29">
                  <c:v>279.28493280126537</c:v>
                </c:pt>
                <c:pt idx="30">
                  <c:v>263.39603459321785</c:v>
                </c:pt>
                <c:pt idx="31">
                  <c:v>263.99408689434216</c:v>
                </c:pt>
                <c:pt idx="32">
                  <c:v>260.65009392650882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C30-439A-874D-231B2F725E2E}"/>
            </c:ext>
          </c:extLst>
        </c:ser>
        <c:ser>
          <c:idx val="4"/>
          <c:order val="4"/>
          <c:tx>
            <c:strRef>
              <c:f>Nadhodnocení!$BW$47</c:f>
              <c:strCache>
                <c:ptCount val="1"/>
                <c:pt idx="0">
                  <c:v>Inflace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Nadhodnocení!$BQ$52:$BQ$84</c:f>
              <c:numCache>
                <c:formatCode>mm/yy</c:formatCode>
                <c:ptCount val="33"/>
                <c:pt idx="0">
                  <c:v>42369</c:v>
                </c:pt>
                <c:pt idx="1">
                  <c:v>42460</c:v>
                </c:pt>
                <c:pt idx="2">
                  <c:v>42551</c:v>
                </c:pt>
                <c:pt idx="3">
                  <c:v>42643</c:v>
                </c:pt>
                <c:pt idx="4">
                  <c:v>42735</c:v>
                </c:pt>
                <c:pt idx="5">
                  <c:v>42825</c:v>
                </c:pt>
                <c:pt idx="6">
                  <c:v>42916</c:v>
                </c:pt>
                <c:pt idx="7">
                  <c:v>43008</c:v>
                </c:pt>
                <c:pt idx="8">
                  <c:v>43100</c:v>
                </c:pt>
                <c:pt idx="9">
                  <c:v>43190</c:v>
                </c:pt>
                <c:pt idx="10">
                  <c:v>43281</c:v>
                </c:pt>
                <c:pt idx="11">
                  <c:v>43373</c:v>
                </c:pt>
                <c:pt idx="12">
                  <c:v>43465</c:v>
                </c:pt>
                <c:pt idx="13">
                  <c:v>43555</c:v>
                </c:pt>
                <c:pt idx="14">
                  <c:v>43646</c:v>
                </c:pt>
                <c:pt idx="15">
                  <c:v>43738</c:v>
                </c:pt>
                <c:pt idx="16">
                  <c:v>43830</c:v>
                </c:pt>
                <c:pt idx="17">
                  <c:v>43921</c:v>
                </c:pt>
                <c:pt idx="18">
                  <c:v>44012</c:v>
                </c:pt>
                <c:pt idx="19">
                  <c:v>44104</c:v>
                </c:pt>
                <c:pt idx="20">
                  <c:v>44196</c:v>
                </c:pt>
                <c:pt idx="21">
                  <c:v>44286</c:v>
                </c:pt>
                <c:pt idx="22">
                  <c:v>44377</c:v>
                </c:pt>
                <c:pt idx="23">
                  <c:v>44469</c:v>
                </c:pt>
                <c:pt idx="24">
                  <c:v>44561</c:v>
                </c:pt>
                <c:pt idx="25">
                  <c:v>44651</c:v>
                </c:pt>
                <c:pt idx="26">
                  <c:v>44742</c:v>
                </c:pt>
                <c:pt idx="27">
                  <c:v>44834</c:v>
                </c:pt>
                <c:pt idx="28">
                  <c:v>44926</c:v>
                </c:pt>
                <c:pt idx="29">
                  <c:v>45016</c:v>
                </c:pt>
                <c:pt idx="30">
                  <c:v>45107</c:v>
                </c:pt>
                <c:pt idx="31">
                  <c:v>45199</c:v>
                </c:pt>
                <c:pt idx="32">
                  <c:v>45291</c:v>
                </c:pt>
              </c:numCache>
            </c:numRef>
          </c:cat>
          <c:val>
            <c:numRef>
              <c:f>Nadhodnocení!$BW$52:$BW$84</c:f>
              <c:numCache>
                <c:formatCode>0.0</c:formatCode>
                <c:ptCount val="33"/>
                <c:pt idx="0">
                  <c:v>100.10040160642571</c:v>
                </c:pt>
                <c:pt idx="1">
                  <c:v>100.53547523427041</c:v>
                </c:pt>
                <c:pt idx="2">
                  <c:v>101.004016064257</c:v>
                </c:pt>
                <c:pt idx="3">
                  <c:v>101.13788487282463</c:v>
                </c:pt>
                <c:pt idx="4">
                  <c:v>101.57295850066936</c:v>
                </c:pt>
                <c:pt idx="5">
                  <c:v>102.9785809906292</c:v>
                </c:pt>
                <c:pt idx="6">
                  <c:v>103.24631860776441</c:v>
                </c:pt>
                <c:pt idx="7">
                  <c:v>103.71485943775102</c:v>
                </c:pt>
                <c:pt idx="8">
                  <c:v>104.21686746987953</c:v>
                </c:pt>
                <c:pt idx="9">
                  <c:v>104.88621151271755</c:v>
                </c:pt>
                <c:pt idx="10">
                  <c:v>105.58902275769749</c:v>
                </c:pt>
                <c:pt idx="11">
                  <c:v>106.1914323962517</c:v>
                </c:pt>
                <c:pt idx="12">
                  <c:v>106.3922356091031</c:v>
                </c:pt>
                <c:pt idx="13">
                  <c:v>107.73092369477915</c:v>
                </c:pt>
                <c:pt idx="14">
                  <c:v>108.56760374832666</c:v>
                </c:pt>
                <c:pt idx="15">
                  <c:v>109.20348058902277</c:v>
                </c:pt>
                <c:pt idx="16">
                  <c:v>109.6050870147256</c:v>
                </c:pt>
                <c:pt idx="17">
                  <c:v>111.61311914323966</c:v>
                </c:pt>
                <c:pt idx="18">
                  <c:v>111.94779116465865</c:v>
                </c:pt>
                <c:pt idx="19">
                  <c:v>112.81793842034809</c:v>
                </c:pt>
                <c:pt idx="20">
                  <c:v>112.48326639892908</c:v>
                </c:pt>
                <c:pt idx="21">
                  <c:v>114.0562248995984</c:v>
                </c:pt>
                <c:pt idx="22">
                  <c:v>115.19410977242303</c:v>
                </c:pt>
                <c:pt idx="23">
                  <c:v>117.4698795180723</c:v>
                </c:pt>
                <c:pt idx="24">
                  <c:v>119.37751004016066</c:v>
                </c:pt>
                <c:pt idx="25">
                  <c:v>126.87416331994649</c:v>
                </c:pt>
                <c:pt idx="26">
                  <c:v>133.36680053547528</c:v>
                </c:pt>
                <c:pt idx="27">
                  <c:v>138.11914323962523</c:v>
                </c:pt>
                <c:pt idx="28">
                  <c:v>138.11914323962523</c:v>
                </c:pt>
                <c:pt idx="29">
                  <c:v>147.65729585006702</c:v>
                </c:pt>
                <c:pt idx="30">
                  <c:v>148.22623828647929</c:v>
                </c:pt>
                <c:pt idx="31">
                  <c:v>149.23025435073632</c:v>
                </c:pt>
                <c:pt idx="32">
                  <c:v>148.5609103078983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C30-439A-874D-231B2F725E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9939888"/>
        <c:axId val="499940280"/>
      </c:lineChart>
      <c:dateAx>
        <c:axId val="499939888"/>
        <c:scaling>
          <c:orientation val="minMax"/>
        </c:scaling>
        <c:delete val="0"/>
        <c:axPos val="b"/>
        <c:numFmt formatCode="mm\/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99940280"/>
        <c:crosses val="autoZero"/>
        <c:auto val="1"/>
        <c:lblOffset val="100"/>
        <c:baseTimeUnit val="months"/>
        <c:majorUnit val="12"/>
        <c:majorTimeUnit val="months"/>
      </c:dateAx>
      <c:valAx>
        <c:axId val="499940280"/>
        <c:scaling>
          <c:orientation val="minMax"/>
          <c:max val="300"/>
          <c:min val="9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99939888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89052315675946E-2"/>
          <c:y val="0.87631159767286981"/>
          <c:w val="0.89999992556848929"/>
          <c:h val="5.37864302108617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624311624814859E-2"/>
          <c:y val="6.9638021861453736E-2"/>
          <c:w val="0.91692453120838102"/>
          <c:h val="0.62443590207499688"/>
        </c:manualLayout>
      </c:layout>
      <c:lineChart>
        <c:grouping val="standard"/>
        <c:varyColors val="0"/>
        <c:ser>
          <c:idx val="0"/>
          <c:order val="0"/>
          <c:tx>
            <c:strRef>
              <c:f>Nadhodnocení!$CI$47</c:f>
              <c:strCache>
                <c:ptCount val="1"/>
                <c:pt idx="0">
                  <c:v>Byty starší ČR (ČSÚ)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Nadhodnocení!$CF$50:$CF$84</c:f>
              <c:numCache>
                <c:formatCode>mm/yy</c:formatCode>
                <c:ptCount val="35"/>
                <c:pt idx="0">
                  <c:v>42185</c:v>
                </c:pt>
                <c:pt idx="1">
                  <c:v>42277</c:v>
                </c:pt>
                <c:pt idx="2">
                  <c:v>42369</c:v>
                </c:pt>
                <c:pt idx="3">
                  <c:v>42460</c:v>
                </c:pt>
                <c:pt idx="4">
                  <c:v>42551</c:v>
                </c:pt>
                <c:pt idx="5">
                  <c:v>42643</c:v>
                </c:pt>
                <c:pt idx="6">
                  <c:v>42735</c:v>
                </c:pt>
                <c:pt idx="7">
                  <c:v>42825</c:v>
                </c:pt>
                <c:pt idx="8">
                  <c:v>42916</c:v>
                </c:pt>
                <c:pt idx="9">
                  <c:v>43008</c:v>
                </c:pt>
                <c:pt idx="10">
                  <c:v>43100</c:v>
                </c:pt>
                <c:pt idx="11">
                  <c:v>43190</c:v>
                </c:pt>
                <c:pt idx="12">
                  <c:v>43281</c:v>
                </c:pt>
                <c:pt idx="13">
                  <c:v>43373</c:v>
                </c:pt>
                <c:pt idx="14">
                  <c:v>43465</c:v>
                </c:pt>
                <c:pt idx="15">
                  <c:v>43555</c:v>
                </c:pt>
                <c:pt idx="16">
                  <c:v>43646</c:v>
                </c:pt>
                <c:pt idx="17">
                  <c:v>43738</c:v>
                </c:pt>
                <c:pt idx="18">
                  <c:v>43830</c:v>
                </c:pt>
                <c:pt idx="19">
                  <c:v>43921</c:v>
                </c:pt>
                <c:pt idx="20">
                  <c:v>44012</c:v>
                </c:pt>
                <c:pt idx="21">
                  <c:v>44104</c:v>
                </c:pt>
                <c:pt idx="22">
                  <c:v>44196</c:v>
                </c:pt>
                <c:pt idx="23">
                  <c:v>44286</c:v>
                </c:pt>
                <c:pt idx="24">
                  <c:v>44377</c:v>
                </c:pt>
                <c:pt idx="25">
                  <c:v>44469</c:v>
                </c:pt>
                <c:pt idx="26">
                  <c:v>44561</c:v>
                </c:pt>
                <c:pt idx="27">
                  <c:v>44651</c:v>
                </c:pt>
                <c:pt idx="28">
                  <c:v>44742</c:v>
                </c:pt>
                <c:pt idx="29">
                  <c:v>44834</c:v>
                </c:pt>
                <c:pt idx="30">
                  <c:v>44926</c:v>
                </c:pt>
                <c:pt idx="31">
                  <c:v>45016</c:v>
                </c:pt>
                <c:pt idx="32">
                  <c:v>45107</c:v>
                </c:pt>
                <c:pt idx="33">
                  <c:v>45199</c:v>
                </c:pt>
                <c:pt idx="34">
                  <c:v>45291</c:v>
                </c:pt>
              </c:numCache>
            </c:numRef>
          </c:cat>
          <c:val>
            <c:numRef>
              <c:f>Nadhodnocení!$CI$50:$CI$84</c:f>
              <c:numCache>
                <c:formatCode>0.0</c:formatCode>
                <c:ptCount val="35"/>
                <c:pt idx="0">
                  <c:v>102.25806451612904</c:v>
                </c:pt>
                <c:pt idx="1">
                  <c:v>105.05376344086022</c:v>
                </c:pt>
                <c:pt idx="2">
                  <c:v>106.7741935483871</c:v>
                </c:pt>
                <c:pt idx="3">
                  <c:v>109.03225806451614</c:v>
                </c:pt>
                <c:pt idx="4">
                  <c:v>112.79569892473121</c:v>
                </c:pt>
                <c:pt idx="5">
                  <c:v>117.95698924731185</c:v>
                </c:pt>
                <c:pt idx="6">
                  <c:v>122.36559139784949</c:v>
                </c:pt>
                <c:pt idx="7">
                  <c:v>127.74193548387098</c:v>
                </c:pt>
                <c:pt idx="8">
                  <c:v>133.87096774193549</c:v>
                </c:pt>
                <c:pt idx="9">
                  <c:v>136.55913978494624</c:v>
                </c:pt>
                <c:pt idx="10">
                  <c:v>137.09677419354838</c:v>
                </c:pt>
                <c:pt idx="11">
                  <c:v>139.46236559139783</c:v>
                </c:pt>
                <c:pt idx="12">
                  <c:v>144.62365591397847</c:v>
                </c:pt>
                <c:pt idx="13">
                  <c:v>149.35483870967741</c:v>
                </c:pt>
                <c:pt idx="14">
                  <c:v>152.68817204301072</c:v>
                </c:pt>
                <c:pt idx="15">
                  <c:v>155.16129032258061</c:v>
                </c:pt>
                <c:pt idx="16">
                  <c:v>159.8924731182795</c:v>
                </c:pt>
                <c:pt idx="17">
                  <c:v>163.54838709677412</c:v>
                </c:pt>
                <c:pt idx="18">
                  <c:v>166.98924731182791</c:v>
                </c:pt>
                <c:pt idx="19">
                  <c:v>171.61290322580638</c:v>
                </c:pt>
                <c:pt idx="20">
                  <c:v>176.12903225806448</c:v>
                </c:pt>
                <c:pt idx="21">
                  <c:v>181.82795698924727</c:v>
                </c:pt>
                <c:pt idx="22">
                  <c:v>189.24731182795696</c:v>
                </c:pt>
                <c:pt idx="23">
                  <c:v>197.6344086021505</c:v>
                </c:pt>
                <c:pt idx="24">
                  <c:v>207.63440860215047</c:v>
                </c:pt>
                <c:pt idx="25">
                  <c:v>220.64516129032253</c:v>
                </c:pt>
                <c:pt idx="26">
                  <c:v>236.88172043010752</c:v>
                </c:pt>
                <c:pt idx="27">
                  <c:v>251.61290322580641</c:v>
                </c:pt>
                <c:pt idx="28">
                  <c:v>264.83870967741933</c:v>
                </c:pt>
                <c:pt idx="29">
                  <c:v>272.25806451612891</c:v>
                </c:pt>
                <c:pt idx="30">
                  <c:v>269.46236559139771</c:v>
                </c:pt>
                <c:pt idx="31">
                  <c:v>260.86021505376334</c:v>
                </c:pt>
                <c:pt idx="32">
                  <c:v>254.08602150537629</c:v>
                </c:pt>
                <c:pt idx="33">
                  <c:v>253.33333333333326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87-47CA-A66C-67AD351DD196}"/>
            </c:ext>
          </c:extLst>
        </c:ser>
        <c:ser>
          <c:idx val="1"/>
          <c:order val="1"/>
          <c:tx>
            <c:strRef>
              <c:f>Nadhodnocení!$CL$47</c:f>
              <c:strCache>
                <c:ptCount val="1"/>
                <c:pt idx="0">
                  <c:v>Reálné ceny nemovitostí (ČSÚ)</c:v>
                </c:pt>
              </c:strCache>
            </c:strRef>
          </c:tx>
          <c:spPr>
            <a:ln w="28575" cap="rnd">
              <a:solidFill>
                <a:srgbClr val="14DBC7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Nadhodnocení!$CF$50:$CF$84</c:f>
              <c:numCache>
                <c:formatCode>mm/yy</c:formatCode>
                <c:ptCount val="35"/>
                <c:pt idx="0">
                  <c:v>42185</c:v>
                </c:pt>
                <c:pt idx="1">
                  <c:v>42277</c:v>
                </c:pt>
                <c:pt idx="2">
                  <c:v>42369</c:v>
                </c:pt>
                <c:pt idx="3">
                  <c:v>42460</c:v>
                </c:pt>
                <c:pt idx="4">
                  <c:v>42551</c:v>
                </c:pt>
                <c:pt idx="5">
                  <c:v>42643</c:v>
                </c:pt>
                <c:pt idx="6">
                  <c:v>42735</c:v>
                </c:pt>
                <c:pt idx="7">
                  <c:v>42825</c:v>
                </c:pt>
                <c:pt idx="8">
                  <c:v>42916</c:v>
                </c:pt>
                <c:pt idx="9">
                  <c:v>43008</c:v>
                </c:pt>
                <c:pt idx="10">
                  <c:v>43100</c:v>
                </c:pt>
                <c:pt idx="11">
                  <c:v>43190</c:v>
                </c:pt>
                <c:pt idx="12">
                  <c:v>43281</c:v>
                </c:pt>
                <c:pt idx="13">
                  <c:v>43373</c:v>
                </c:pt>
                <c:pt idx="14">
                  <c:v>43465</c:v>
                </c:pt>
                <c:pt idx="15">
                  <c:v>43555</c:v>
                </c:pt>
                <c:pt idx="16">
                  <c:v>43646</c:v>
                </c:pt>
                <c:pt idx="17">
                  <c:v>43738</c:v>
                </c:pt>
                <c:pt idx="18">
                  <c:v>43830</c:v>
                </c:pt>
                <c:pt idx="19">
                  <c:v>43921</c:v>
                </c:pt>
                <c:pt idx="20">
                  <c:v>44012</c:v>
                </c:pt>
                <c:pt idx="21">
                  <c:v>44104</c:v>
                </c:pt>
                <c:pt idx="22">
                  <c:v>44196</c:v>
                </c:pt>
                <c:pt idx="23">
                  <c:v>44286</c:v>
                </c:pt>
                <c:pt idx="24">
                  <c:v>44377</c:v>
                </c:pt>
                <c:pt idx="25">
                  <c:v>44469</c:v>
                </c:pt>
                <c:pt idx="26">
                  <c:v>44561</c:v>
                </c:pt>
                <c:pt idx="27">
                  <c:v>44651</c:v>
                </c:pt>
                <c:pt idx="28">
                  <c:v>44742</c:v>
                </c:pt>
                <c:pt idx="29">
                  <c:v>44834</c:v>
                </c:pt>
                <c:pt idx="30">
                  <c:v>44926</c:v>
                </c:pt>
                <c:pt idx="31">
                  <c:v>45016</c:v>
                </c:pt>
                <c:pt idx="32">
                  <c:v>45107</c:v>
                </c:pt>
                <c:pt idx="33">
                  <c:v>45199</c:v>
                </c:pt>
                <c:pt idx="34">
                  <c:v>45291</c:v>
                </c:pt>
              </c:numCache>
            </c:numRef>
          </c:cat>
          <c:val>
            <c:numRef>
              <c:f>Nadhodnocení!$CL$50:$CL$84</c:f>
              <c:numCache>
                <c:formatCode>General</c:formatCode>
                <c:ptCount val="35"/>
                <c:pt idx="0">
                  <c:v>101.51066338013075</c:v>
                </c:pt>
                <c:pt idx="1">
                  <c:v>104.42469898911855</c:v>
                </c:pt>
                <c:pt idx="2">
                  <c:v>106.66709806839876</c:v>
                </c:pt>
                <c:pt idx="3">
                  <c:v>108.45152699626306</c:v>
                </c:pt>
                <c:pt idx="4">
                  <c:v>111.67446931315339</c:v>
                </c:pt>
                <c:pt idx="5">
                  <c:v>116.62987553638908</c:v>
                </c:pt>
                <c:pt idx="6">
                  <c:v>120.47063825264391</c:v>
                </c:pt>
                <c:pt idx="7">
                  <c:v>124.04709237107781</c:v>
                </c:pt>
                <c:pt idx="8">
                  <c:v>129.66173472055209</c:v>
                </c:pt>
                <c:pt idx="9">
                  <c:v>131.66786372294911</c:v>
                </c:pt>
                <c:pt idx="10">
                  <c:v>131.5495058735782</c:v>
                </c:pt>
                <c:pt idx="11">
                  <c:v>132.96539514585089</c:v>
                </c:pt>
                <c:pt idx="12">
                  <c:v>136.96845764531457</c:v>
                </c:pt>
                <c:pt idx="13">
                  <c:v>140.64678791822126</c:v>
                </c:pt>
                <c:pt idx="14">
                  <c:v>143.51439385483357</c:v>
                </c:pt>
                <c:pt idx="15">
                  <c:v>144.02669632925463</c:v>
                </c:pt>
                <c:pt idx="16">
                  <c:v>147.27457141720686</c:v>
                </c:pt>
                <c:pt idx="17">
                  <c:v>149.7648117208584</c:v>
                </c:pt>
                <c:pt idx="18">
                  <c:v>152.35538044816539</c:v>
                </c:pt>
                <c:pt idx="19">
                  <c:v>153.75692798761898</c:v>
                </c:pt>
                <c:pt idx="20">
                  <c:v>157.33140460002889</c:v>
                </c:pt>
                <c:pt idx="21">
                  <c:v>161.16936680031762</c:v>
                </c:pt>
                <c:pt idx="22">
                  <c:v>168.24485800117085</c:v>
                </c:pt>
                <c:pt idx="23">
                  <c:v>173.27805542935025</c:v>
                </c:pt>
                <c:pt idx="24">
                  <c:v>180.24741804277326</c:v>
                </c:pt>
                <c:pt idx="25">
                  <c:v>187.83126550868479</c:v>
                </c:pt>
                <c:pt idx="26">
                  <c:v>198.43077674380746</c:v>
                </c:pt>
                <c:pt idx="27">
                  <c:v>198.31689655465823</c:v>
                </c:pt>
                <c:pt idx="28">
                  <c:v>198.57918808434849</c:v>
                </c:pt>
                <c:pt idx="29">
                  <c:v>197.11826914809615</c:v>
                </c:pt>
                <c:pt idx="30">
                  <c:v>195.09414790091978</c:v>
                </c:pt>
                <c:pt idx="31">
                  <c:v>176.66598426578523</c:v>
                </c:pt>
                <c:pt idx="32">
                  <c:v>171.417708796131</c:v>
                </c:pt>
                <c:pt idx="33">
                  <c:v>169.76003588248477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87-47CA-A66C-67AD351DD196}"/>
            </c:ext>
          </c:extLst>
        </c:ser>
        <c:ser>
          <c:idx val="2"/>
          <c:order val="2"/>
          <c:tx>
            <c:strRef>
              <c:f>Nadhodnocení!$BT$7</c:f>
              <c:strCache>
                <c:ptCount val="1"/>
                <c:pt idx="0">
                  <c:v>Starší byt.  zástavba (Dataligence)</c:v>
                </c:pt>
              </c:strCache>
            </c:strRef>
          </c:tx>
          <c:spPr>
            <a:ln w="28575" cap="rnd">
              <a:solidFill>
                <a:srgbClr val="46B8B0"/>
              </a:solidFill>
              <a:round/>
            </a:ln>
            <a:effectLst/>
          </c:spPr>
          <c:marker>
            <c:symbol val="none"/>
          </c:marker>
          <c:cat>
            <c:numRef>
              <c:f>Nadhodnocení!$CF$50:$CF$84</c:f>
              <c:numCache>
                <c:formatCode>mm/yy</c:formatCode>
                <c:ptCount val="35"/>
                <c:pt idx="0">
                  <c:v>42185</c:v>
                </c:pt>
                <c:pt idx="1">
                  <c:v>42277</c:v>
                </c:pt>
                <c:pt idx="2">
                  <c:v>42369</c:v>
                </c:pt>
                <c:pt idx="3">
                  <c:v>42460</c:v>
                </c:pt>
                <c:pt idx="4">
                  <c:v>42551</c:v>
                </c:pt>
                <c:pt idx="5">
                  <c:v>42643</c:v>
                </c:pt>
                <c:pt idx="6">
                  <c:v>42735</c:v>
                </c:pt>
                <c:pt idx="7">
                  <c:v>42825</c:v>
                </c:pt>
                <c:pt idx="8">
                  <c:v>42916</c:v>
                </c:pt>
                <c:pt idx="9">
                  <c:v>43008</c:v>
                </c:pt>
                <c:pt idx="10">
                  <c:v>43100</c:v>
                </c:pt>
                <c:pt idx="11">
                  <c:v>43190</c:v>
                </c:pt>
                <c:pt idx="12">
                  <c:v>43281</c:v>
                </c:pt>
                <c:pt idx="13">
                  <c:v>43373</c:v>
                </c:pt>
                <c:pt idx="14">
                  <c:v>43465</c:v>
                </c:pt>
                <c:pt idx="15">
                  <c:v>43555</c:v>
                </c:pt>
                <c:pt idx="16">
                  <c:v>43646</c:v>
                </c:pt>
                <c:pt idx="17">
                  <c:v>43738</c:v>
                </c:pt>
                <c:pt idx="18">
                  <c:v>43830</c:v>
                </c:pt>
                <c:pt idx="19">
                  <c:v>43921</c:v>
                </c:pt>
                <c:pt idx="20">
                  <c:v>44012</c:v>
                </c:pt>
                <c:pt idx="21">
                  <c:v>44104</c:v>
                </c:pt>
                <c:pt idx="22">
                  <c:v>44196</c:v>
                </c:pt>
                <c:pt idx="23">
                  <c:v>44286</c:v>
                </c:pt>
                <c:pt idx="24">
                  <c:v>44377</c:v>
                </c:pt>
                <c:pt idx="25">
                  <c:v>44469</c:v>
                </c:pt>
                <c:pt idx="26">
                  <c:v>44561</c:v>
                </c:pt>
                <c:pt idx="27">
                  <c:v>44651</c:v>
                </c:pt>
                <c:pt idx="28">
                  <c:v>44742</c:v>
                </c:pt>
                <c:pt idx="29">
                  <c:v>44834</c:v>
                </c:pt>
                <c:pt idx="30">
                  <c:v>44926</c:v>
                </c:pt>
                <c:pt idx="31">
                  <c:v>45016</c:v>
                </c:pt>
                <c:pt idx="32">
                  <c:v>45107</c:v>
                </c:pt>
                <c:pt idx="33">
                  <c:v>45199</c:v>
                </c:pt>
                <c:pt idx="34">
                  <c:v>45291</c:v>
                </c:pt>
              </c:numCache>
            </c:numRef>
          </c:cat>
          <c:val>
            <c:numRef>
              <c:f>Nadhodnocení!$BT$50:$BT$84</c:f>
              <c:numCache>
                <c:formatCode>0.0</c:formatCode>
                <c:ptCount val="35"/>
                <c:pt idx="0">
                  <c:v>104.95551317704262</c:v>
                </c:pt>
                <c:pt idx="1">
                  <c:v>104.74053890638784</c:v>
                </c:pt>
                <c:pt idx="2">
                  <c:v>103.99336988449919</c:v>
                </c:pt>
                <c:pt idx="3">
                  <c:v>104.73888835046117</c:v>
                </c:pt>
                <c:pt idx="4">
                  <c:v>111.29784197111157</c:v>
                </c:pt>
                <c:pt idx="5">
                  <c:v>116.05911594536853</c:v>
                </c:pt>
                <c:pt idx="6">
                  <c:v>115.77330491508478</c:v>
                </c:pt>
                <c:pt idx="7">
                  <c:v>121.92320710164771</c:v>
                </c:pt>
                <c:pt idx="8">
                  <c:v>126.59281168121359</c:v>
                </c:pt>
                <c:pt idx="9">
                  <c:v>129.88094642312319</c:v>
                </c:pt>
                <c:pt idx="10">
                  <c:v>132.979872467522</c:v>
                </c:pt>
                <c:pt idx="11">
                  <c:v>136.65138401897732</c:v>
                </c:pt>
                <c:pt idx="12">
                  <c:v>140.72519906721612</c:v>
                </c:pt>
                <c:pt idx="13">
                  <c:v>140.959645646886</c:v>
                </c:pt>
                <c:pt idx="14">
                  <c:v>142.19891238397125</c:v>
                </c:pt>
                <c:pt idx="15">
                  <c:v>145.78920597377245</c:v>
                </c:pt>
                <c:pt idx="16">
                  <c:v>155.91599520418308</c:v>
                </c:pt>
                <c:pt idx="17">
                  <c:v>158.06405264479457</c:v>
                </c:pt>
                <c:pt idx="18">
                  <c:v>161.76728557230183</c:v>
                </c:pt>
                <c:pt idx="19">
                  <c:v>168.82235519501958</c:v>
                </c:pt>
                <c:pt idx="20">
                  <c:v>171.79362903550924</c:v>
                </c:pt>
                <c:pt idx="21">
                  <c:v>181.55966141032286</c:v>
                </c:pt>
                <c:pt idx="22">
                  <c:v>190.37582249065065</c:v>
                </c:pt>
                <c:pt idx="23">
                  <c:v>204.04800864888944</c:v>
                </c:pt>
                <c:pt idx="24">
                  <c:v>218.44314507300965</c:v>
                </c:pt>
                <c:pt idx="25">
                  <c:v>231.23148826906049</c:v>
                </c:pt>
                <c:pt idx="26">
                  <c:v>244.77178591472949</c:v>
                </c:pt>
                <c:pt idx="27">
                  <c:v>257.91535573106756</c:v>
                </c:pt>
                <c:pt idx="28">
                  <c:v>263.09728022002588</c:v>
                </c:pt>
                <c:pt idx="29">
                  <c:v>264.40426137728286</c:v>
                </c:pt>
                <c:pt idx="30">
                  <c:v>253.01715885456213</c:v>
                </c:pt>
                <c:pt idx="31">
                  <c:v>242.4141254581123</c:v>
                </c:pt>
                <c:pt idx="32">
                  <c:v>239.35298537716346</c:v>
                </c:pt>
                <c:pt idx="33">
                  <c:v>243.06140372933501</c:v>
                </c:pt>
                <c:pt idx="34">
                  <c:v>241.88683871339597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087-47CA-A66C-67AD351DD196}"/>
            </c:ext>
          </c:extLst>
        </c:ser>
        <c:ser>
          <c:idx val="3"/>
          <c:order val="3"/>
          <c:tx>
            <c:strRef>
              <c:f>Nadhodnocení!$CM$47</c:f>
              <c:strCache>
                <c:ptCount val="1"/>
                <c:pt idx="0">
                  <c:v>Reálné ceny nemovitostí (Dataligence)</c:v>
                </c:pt>
              </c:strCache>
            </c:strRef>
          </c:tx>
          <c:spPr>
            <a:ln w="28575" cap="rnd">
              <a:solidFill>
                <a:srgbClr val="FFC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Nadhodnocení!$CF$50:$CF$84</c:f>
              <c:numCache>
                <c:formatCode>mm/yy</c:formatCode>
                <c:ptCount val="35"/>
                <c:pt idx="0">
                  <c:v>42185</c:v>
                </c:pt>
                <c:pt idx="1">
                  <c:v>42277</c:v>
                </c:pt>
                <c:pt idx="2">
                  <c:v>42369</c:v>
                </c:pt>
                <c:pt idx="3">
                  <c:v>42460</c:v>
                </c:pt>
                <c:pt idx="4">
                  <c:v>42551</c:v>
                </c:pt>
                <c:pt idx="5">
                  <c:v>42643</c:v>
                </c:pt>
                <c:pt idx="6">
                  <c:v>42735</c:v>
                </c:pt>
                <c:pt idx="7">
                  <c:v>42825</c:v>
                </c:pt>
                <c:pt idx="8">
                  <c:v>42916</c:v>
                </c:pt>
                <c:pt idx="9">
                  <c:v>43008</c:v>
                </c:pt>
                <c:pt idx="10">
                  <c:v>43100</c:v>
                </c:pt>
                <c:pt idx="11">
                  <c:v>43190</c:v>
                </c:pt>
                <c:pt idx="12">
                  <c:v>43281</c:v>
                </c:pt>
                <c:pt idx="13">
                  <c:v>43373</c:v>
                </c:pt>
                <c:pt idx="14">
                  <c:v>43465</c:v>
                </c:pt>
                <c:pt idx="15">
                  <c:v>43555</c:v>
                </c:pt>
                <c:pt idx="16">
                  <c:v>43646</c:v>
                </c:pt>
                <c:pt idx="17">
                  <c:v>43738</c:v>
                </c:pt>
                <c:pt idx="18">
                  <c:v>43830</c:v>
                </c:pt>
                <c:pt idx="19">
                  <c:v>43921</c:v>
                </c:pt>
                <c:pt idx="20">
                  <c:v>44012</c:v>
                </c:pt>
                <c:pt idx="21">
                  <c:v>44104</c:v>
                </c:pt>
                <c:pt idx="22">
                  <c:v>44196</c:v>
                </c:pt>
                <c:pt idx="23">
                  <c:v>44286</c:v>
                </c:pt>
                <c:pt idx="24">
                  <c:v>44377</c:v>
                </c:pt>
                <c:pt idx="25">
                  <c:v>44469</c:v>
                </c:pt>
                <c:pt idx="26">
                  <c:v>44561</c:v>
                </c:pt>
                <c:pt idx="27">
                  <c:v>44651</c:v>
                </c:pt>
                <c:pt idx="28">
                  <c:v>44742</c:v>
                </c:pt>
                <c:pt idx="29">
                  <c:v>44834</c:v>
                </c:pt>
                <c:pt idx="30">
                  <c:v>44926</c:v>
                </c:pt>
                <c:pt idx="31">
                  <c:v>45016</c:v>
                </c:pt>
                <c:pt idx="32">
                  <c:v>45107</c:v>
                </c:pt>
                <c:pt idx="33">
                  <c:v>45199</c:v>
                </c:pt>
                <c:pt idx="34">
                  <c:v>45291</c:v>
                </c:pt>
              </c:numCache>
            </c:numRef>
          </c:cat>
          <c:val>
            <c:numRef>
              <c:f>Nadhodnocení!$CM$50:$CM$84</c:f>
              <c:numCache>
                <c:formatCode>0.0</c:formatCode>
                <c:ptCount val="35"/>
                <c:pt idx="0">
                  <c:v>104.18839646943634</c:v>
                </c:pt>
                <c:pt idx="1">
                  <c:v>104.11335005066096</c:v>
                </c:pt>
                <c:pt idx="2">
                  <c:v>103.88906359574844</c:v>
                </c:pt>
                <c:pt idx="3">
                  <c:v>104.18102476404061</c:v>
                </c:pt>
                <c:pt idx="4">
                  <c:v>110.19150159366515</c:v>
                </c:pt>
                <c:pt idx="5">
                  <c:v>114.75335487914005</c:v>
                </c:pt>
                <c:pt idx="6">
                  <c:v>113.9804398966304</c:v>
                </c:pt>
                <c:pt idx="7">
                  <c:v>118.39666649974758</c:v>
                </c:pt>
                <c:pt idx="8">
                  <c:v>122.61242181635856</c:v>
                </c:pt>
                <c:pt idx="9">
                  <c:v>125.22886992974898</c:v>
                </c:pt>
                <c:pt idx="10">
                  <c:v>127.59918398617715</c:v>
                </c:pt>
                <c:pt idx="11">
                  <c:v>130.28536549097134</c:v>
                </c:pt>
                <c:pt idx="12">
                  <c:v>133.27635334796881</c:v>
                </c:pt>
                <c:pt idx="13">
                  <c:v>132.74107191708012</c:v>
                </c:pt>
                <c:pt idx="14">
                  <c:v>133.65534765753571</c:v>
                </c:pt>
                <c:pt idx="15">
                  <c:v>135.32716602970859</c:v>
                </c:pt>
                <c:pt idx="16">
                  <c:v>143.61189693899473</c:v>
                </c:pt>
                <c:pt idx="17">
                  <c:v>144.74268749698012</c:v>
                </c:pt>
                <c:pt idx="18">
                  <c:v>147.59103795115655</c:v>
                </c:pt>
                <c:pt idx="19">
                  <c:v>151.25673083139981</c:v>
                </c:pt>
                <c:pt idx="20">
                  <c:v>153.45870360481362</c:v>
                </c:pt>
                <c:pt idx="21">
                  <c:v>160.93155392881772</c:v>
                </c:pt>
                <c:pt idx="22">
                  <c:v>169.24812781971556</c:v>
                </c:pt>
                <c:pt idx="23">
                  <c:v>178.90124701962486</c:v>
                </c:pt>
                <c:pt idx="24">
                  <c:v>189.63048154507632</c:v>
                </c:pt>
                <c:pt idx="25">
                  <c:v>196.84321565468736</c:v>
                </c:pt>
                <c:pt idx="26">
                  <c:v>205.04011671242264</c:v>
                </c:pt>
                <c:pt idx="27">
                  <c:v>203.28437956328926</c:v>
                </c:pt>
                <c:pt idx="28">
                  <c:v>197.27344373837818</c:v>
                </c:pt>
                <c:pt idx="29">
                  <c:v>191.43201671803268</c:v>
                </c:pt>
                <c:pt idx="30">
                  <c:v>183.18761101464293</c:v>
                </c:pt>
                <c:pt idx="31">
                  <c:v>164.17348297117843</c:v>
                </c:pt>
                <c:pt idx="32">
                  <c:v>161.47814863557559</c:v>
                </c:pt>
                <c:pt idx="33">
                  <c:v>162.87676033712779</c:v>
                </c:pt>
                <c:pt idx="34">
                  <c:v>162.81997613778486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087-47CA-A66C-67AD351DD1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86453216"/>
        <c:axId val="1070609120"/>
      </c:lineChart>
      <c:dateAx>
        <c:axId val="1286453216"/>
        <c:scaling>
          <c:orientation val="minMax"/>
        </c:scaling>
        <c:delete val="0"/>
        <c:axPos val="b"/>
        <c:numFmt formatCode="mm/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70609120"/>
        <c:crosses val="autoZero"/>
        <c:auto val="1"/>
        <c:lblOffset val="100"/>
        <c:baseTimeUnit val="months"/>
      </c:dateAx>
      <c:valAx>
        <c:axId val="1070609120"/>
        <c:scaling>
          <c:orientation val="minMax"/>
          <c:min val="100"/>
        </c:scaling>
        <c:delete val="0"/>
        <c:axPos val="l"/>
        <c:majorGridlines>
          <c:spPr>
            <a:ln w="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864532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ayout>
        <c:manualLayout>
          <c:xMode val="edge"/>
          <c:yMode val="edge"/>
          <c:x val="4.3066125955116774E-2"/>
          <c:y val="0.82144210422265018"/>
          <c:w val="0.93520840904532387"/>
          <c:h val="0.161122165435334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CC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60-4881-9F7F-65A33F7674E6}"/>
              </c:ext>
            </c:extLst>
          </c:dPt>
          <c:dPt>
            <c:idx val="11"/>
            <c:invertIfNegative val="0"/>
            <c:bubble3D val="0"/>
            <c:spPr>
              <a:solidFill>
                <a:srgbClr val="46B8B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C60-4881-9F7F-65A33F7674E6}"/>
              </c:ext>
            </c:extLst>
          </c:dPt>
          <c:dPt>
            <c:idx val="20"/>
            <c:invertIfNegative val="0"/>
            <c:bubble3D val="0"/>
            <c:spPr>
              <a:solidFill>
                <a:srgbClr val="60CEF4"/>
              </a:solidFill>
              <a:ln>
                <a:solidFill>
                  <a:srgbClr val="60CEF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60-4881-9F7F-65A33F7674E6}"/>
              </c:ext>
            </c:extLst>
          </c:dPt>
          <c:cat>
            <c:strRef>
              <c:f>OECD!$CB$13:$CB$48</c:f>
              <c:strCache>
                <c:ptCount val="36"/>
                <c:pt idx="0">
                  <c:v>Portugal</c:v>
                </c:pt>
                <c:pt idx="1">
                  <c:v>Canada</c:v>
                </c:pt>
                <c:pt idx="2">
                  <c:v>United States</c:v>
                </c:pt>
                <c:pt idx="3">
                  <c:v>Austria</c:v>
                </c:pt>
                <c:pt idx="4">
                  <c:v>Czechia</c:v>
                </c:pt>
                <c:pt idx="5">
                  <c:v>Netherlands</c:v>
                </c:pt>
                <c:pt idx="6">
                  <c:v>New Zealand</c:v>
                </c:pt>
                <c:pt idx="7">
                  <c:v>Australia</c:v>
                </c:pt>
                <c:pt idx="8">
                  <c:v>Luxembourg</c:v>
                </c:pt>
                <c:pt idx="9">
                  <c:v>Switzerland</c:v>
                </c:pt>
                <c:pt idx="10">
                  <c:v>Spain</c:v>
                </c:pt>
                <c:pt idx="11">
                  <c:v>OECD</c:v>
                </c:pt>
                <c:pt idx="12">
                  <c:v>Hungary</c:v>
                </c:pt>
                <c:pt idx="13">
                  <c:v>Greece</c:v>
                </c:pt>
                <c:pt idx="14">
                  <c:v>Norway</c:v>
                </c:pt>
                <c:pt idx="15">
                  <c:v>Estonia</c:v>
                </c:pt>
                <c:pt idx="16">
                  <c:v>Germany</c:v>
                </c:pt>
                <c:pt idx="17">
                  <c:v>Ireland</c:v>
                </c:pt>
                <c:pt idx="18">
                  <c:v>United Kingdom</c:v>
                </c:pt>
                <c:pt idx="19">
                  <c:v>Slovenia</c:v>
                </c:pt>
                <c:pt idx="20">
                  <c:v>Euro area</c:v>
                </c:pt>
                <c:pt idx="21">
                  <c:v>EA17</c:v>
                </c:pt>
                <c:pt idx="22">
                  <c:v>Latvia</c:v>
                </c:pt>
                <c:pt idx="23">
                  <c:v>Denmark</c:v>
                </c:pt>
                <c:pt idx="24">
                  <c:v>Slovak Republic</c:v>
                </c:pt>
                <c:pt idx="25">
                  <c:v>France</c:v>
                </c:pt>
                <c:pt idx="26">
                  <c:v>Lithuania</c:v>
                </c:pt>
                <c:pt idx="27">
                  <c:v>Sweden</c:v>
                </c:pt>
                <c:pt idx="28">
                  <c:v>Belgium</c:v>
                </c:pt>
                <c:pt idx="29">
                  <c:v>Poland</c:v>
                </c:pt>
                <c:pt idx="30">
                  <c:v>Croatia</c:v>
                </c:pt>
                <c:pt idx="31">
                  <c:v>Italy</c:v>
                </c:pt>
                <c:pt idx="32">
                  <c:v>Finland</c:v>
                </c:pt>
                <c:pt idx="33">
                  <c:v>Korea</c:v>
                </c:pt>
                <c:pt idx="34">
                  <c:v>Bulgaria</c:v>
                </c:pt>
                <c:pt idx="35">
                  <c:v>Romania</c:v>
                </c:pt>
              </c:strCache>
            </c:strRef>
          </c:cat>
          <c:val>
            <c:numRef>
              <c:f>OECD!$CC$13:$CC$48</c:f>
              <c:numCache>
                <c:formatCode>General</c:formatCode>
                <c:ptCount val="36"/>
                <c:pt idx="0">
                  <c:v>149.834286764795</c:v>
                </c:pt>
                <c:pt idx="1">
                  <c:v>139.770124295193</c:v>
                </c:pt>
                <c:pt idx="2">
                  <c:v>132.564273975102</c:v>
                </c:pt>
                <c:pt idx="3">
                  <c:v>128.990526020364</c:v>
                </c:pt>
                <c:pt idx="4">
                  <c:v>128.83894193440301</c:v>
                </c:pt>
                <c:pt idx="5">
                  <c:v>128.354785270702</c:v>
                </c:pt>
                <c:pt idx="6">
                  <c:v>123.114435411451</c:v>
                </c:pt>
                <c:pt idx="7">
                  <c:v>121.733809756619</c:v>
                </c:pt>
                <c:pt idx="8">
                  <c:v>121.246059947403</c:v>
                </c:pt>
                <c:pt idx="9">
                  <c:v>119.415302343438</c:v>
                </c:pt>
                <c:pt idx="10">
                  <c:v>118.915024883759</c:v>
                </c:pt>
                <c:pt idx="11">
                  <c:v>118.255027836818</c:v>
                </c:pt>
                <c:pt idx="12">
                  <c:v>115.09542935522001</c:v>
                </c:pt>
                <c:pt idx="13">
                  <c:v>115.060098315904</c:v>
                </c:pt>
                <c:pt idx="14">
                  <c:v>115.02895160253</c:v>
                </c:pt>
                <c:pt idx="15">
                  <c:v>114.27164785934499</c:v>
                </c:pt>
                <c:pt idx="16">
                  <c:v>114.250796605087</c:v>
                </c:pt>
                <c:pt idx="17">
                  <c:v>113.896328319337</c:v>
                </c:pt>
                <c:pt idx="18">
                  <c:v>113.710702926971</c:v>
                </c:pt>
                <c:pt idx="19">
                  <c:v>113.686579490057</c:v>
                </c:pt>
                <c:pt idx="20">
                  <c:v>109.58501743988199</c:v>
                </c:pt>
                <c:pt idx="21">
                  <c:v>108.688233727625</c:v>
                </c:pt>
                <c:pt idx="22">
                  <c:v>107.776952696843</c:v>
                </c:pt>
                <c:pt idx="23">
                  <c:v>106.112050430106</c:v>
                </c:pt>
                <c:pt idx="24">
                  <c:v>104.703827902467</c:v>
                </c:pt>
                <c:pt idx="25">
                  <c:v>102.631702715066</c:v>
                </c:pt>
                <c:pt idx="26">
                  <c:v>101.24209407040399</c:v>
                </c:pt>
                <c:pt idx="27">
                  <c:v>100.05152129882001</c:v>
                </c:pt>
                <c:pt idx="28">
                  <c:v>98.461551658250897</c:v>
                </c:pt>
                <c:pt idx="29">
                  <c:v>96.228468872184195</c:v>
                </c:pt>
                <c:pt idx="30">
                  <c:v>95.653039950472206</c:v>
                </c:pt>
                <c:pt idx="31">
                  <c:v>87.431494285636802</c:v>
                </c:pt>
                <c:pt idx="32">
                  <c:v>83.276878677403303</c:v>
                </c:pt>
                <c:pt idx="33">
                  <c:v>79.054536156100298</c:v>
                </c:pt>
                <c:pt idx="34">
                  <c:v>76.804533300486199</c:v>
                </c:pt>
                <c:pt idx="35">
                  <c:v>63.307210001208702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60-4881-9F7F-65A33F7674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7618399"/>
        <c:axId val="558180752"/>
      </c:barChart>
      <c:catAx>
        <c:axId val="1127618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58180752"/>
        <c:crosses val="autoZero"/>
        <c:auto val="1"/>
        <c:lblAlgn val="ctr"/>
        <c:lblOffset val="100"/>
        <c:noMultiLvlLbl val="0"/>
      </c:catAx>
      <c:valAx>
        <c:axId val="558180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27618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HPIpython!$DT$2</c:f>
              <c:strCache>
                <c:ptCount val="1"/>
                <c:pt idx="0">
                  <c:v>EU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HPIpython!$DS$27:$DS$74</c:f>
              <c:numCache>
                <c:formatCode>mm/yy</c:formatCode>
                <c:ptCount val="48"/>
                <c:pt idx="0">
                  <c:v>40908</c:v>
                </c:pt>
                <c:pt idx="1">
                  <c:v>40999</c:v>
                </c:pt>
                <c:pt idx="2">
                  <c:v>41090</c:v>
                </c:pt>
                <c:pt idx="3">
                  <c:v>41182</c:v>
                </c:pt>
                <c:pt idx="4">
                  <c:v>41274</c:v>
                </c:pt>
                <c:pt idx="5">
                  <c:v>41364</c:v>
                </c:pt>
                <c:pt idx="6">
                  <c:v>41455</c:v>
                </c:pt>
                <c:pt idx="7">
                  <c:v>41547</c:v>
                </c:pt>
                <c:pt idx="8">
                  <c:v>41639</c:v>
                </c:pt>
                <c:pt idx="9">
                  <c:v>41729</c:v>
                </c:pt>
                <c:pt idx="10">
                  <c:v>41820</c:v>
                </c:pt>
                <c:pt idx="11">
                  <c:v>41912</c:v>
                </c:pt>
                <c:pt idx="12">
                  <c:v>42004</c:v>
                </c:pt>
                <c:pt idx="13">
                  <c:v>42094</c:v>
                </c:pt>
                <c:pt idx="14">
                  <c:v>42185</c:v>
                </c:pt>
                <c:pt idx="15">
                  <c:v>42277</c:v>
                </c:pt>
                <c:pt idx="16">
                  <c:v>42369</c:v>
                </c:pt>
                <c:pt idx="17">
                  <c:v>42460</c:v>
                </c:pt>
                <c:pt idx="18">
                  <c:v>42551</c:v>
                </c:pt>
                <c:pt idx="19">
                  <c:v>42643</c:v>
                </c:pt>
                <c:pt idx="20">
                  <c:v>42735</c:v>
                </c:pt>
                <c:pt idx="21">
                  <c:v>42825</c:v>
                </c:pt>
                <c:pt idx="22">
                  <c:v>42916</c:v>
                </c:pt>
                <c:pt idx="23">
                  <c:v>43008</c:v>
                </c:pt>
                <c:pt idx="24">
                  <c:v>43100</c:v>
                </c:pt>
                <c:pt idx="25">
                  <c:v>43190</c:v>
                </c:pt>
                <c:pt idx="26">
                  <c:v>43281</c:v>
                </c:pt>
                <c:pt idx="27">
                  <c:v>43373</c:v>
                </c:pt>
                <c:pt idx="28">
                  <c:v>43465</c:v>
                </c:pt>
                <c:pt idx="29">
                  <c:v>43555</c:v>
                </c:pt>
                <c:pt idx="30">
                  <c:v>43646</c:v>
                </c:pt>
                <c:pt idx="31">
                  <c:v>43738</c:v>
                </c:pt>
                <c:pt idx="32">
                  <c:v>43830</c:v>
                </c:pt>
                <c:pt idx="33">
                  <c:v>43921</c:v>
                </c:pt>
                <c:pt idx="34">
                  <c:v>44012</c:v>
                </c:pt>
                <c:pt idx="35">
                  <c:v>44104</c:v>
                </c:pt>
                <c:pt idx="36">
                  <c:v>44196</c:v>
                </c:pt>
                <c:pt idx="37">
                  <c:v>44286</c:v>
                </c:pt>
                <c:pt idx="38">
                  <c:v>44377</c:v>
                </c:pt>
                <c:pt idx="39">
                  <c:v>44469</c:v>
                </c:pt>
                <c:pt idx="40">
                  <c:v>44561</c:v>
                </c:pt>
                <c:pt idx="41">
                  <c:v>44651</c:v>
                </c:pt>
                <c:pt idx="42">
                  <c:v>44742</c:v>
                </c:pt>
                <c:pt idx="43">
                  <c:v>44834</c:v>
                </c:pt>
                <c:pt idx="44">
                  <c:v>44926</c:v>
                </c:pt>
                <c:pt idx="45">
                  <c:v>45016</c:v>
                </c:pt>
                <c:pt idx="46">
                  <c:v>45107</c:v>
                </c:pt>
                <c:pt idx="47">
                  <c:v>45199</c:v>
                </c:pt>
              </c:numCache>
            </c:numRef>
          </c:cat>
          <c:val>
            <c:numRef>
              <c:f>HPIpython!$DT$27:$DT$74</c:f>
              <c:numCache>
                <c:formatCode>General</c:formatCode>
                <c:ptCount val="48"/>
                <c:pt idx="0">
                  <c:v>97.69</c:v>
                </c:pt>
                <c:pt idx="1">
                  <c:v>96.96</c:v>
                </c:pt>
                <c:pt idx="2">
                  <c:v>96.99</c:v>
                </c:pt>
                <c:pt idx="3">
                  <c:v>96.79</c:v>
                </c:pt>
                <c:pt idx="4">
                  <c:v>96.25</c:v>
                </c:pt>
                <c:pt idx="5">
                  <c:v>95.11</c:v>
                </c:pt>
                <c:pt idx="6">
                  <c:v>95.67</c:v>
                </c:pt>
                <c:pt idx="7">
                  <c:v>96.1</c:v>
                </c:pt>
                <c:pt idx="8">
                  <c:v>95.74</c:v>
                </c:pt>
                <c:pt idx="9">
                  <c:v>95.94</c:v>
                </c:pt>
                <c:pt idx="10">
                  <c:v>97.28</c:v>
                </c:pt>
                <c:pt idx="11">
                  <c:v>98.05</c:v>
                </c:pt>
                <c:pt idx="12">
                  <c:v>97.84</c:v>
                </c:pt>
                <c:pt idx="13">
                  <c:v>97.95</c:v>
                </c:pt>
                <c:pt idx="14">
                  <c:v>99.67</c:v>
                </c:pt>
                <c:pt idx="15">
                  <c:v>101.01</c:v>
                </c:pt>
                <c:pt idx="16">
                  <c:v>101.37</c:v>
                </c:pt>
                <c:pt idx="17">
                  <c:v>102.45</c:v>
                </c:pt>
                <c:pt idx="18">
                  <c:v>104.19</c:v>
                </c:pt>
                <c:pt idx="19">
                  <c:v>105.84</c:v>
                </c:pt>
                <c:pt idx="20">
                  <c:v>106.43</c:v>
                </c:pt>
                <c:pt idx="21">
                  <c:v>107.21</c:v>
                </c:pt>
                <c:pt idx="22">
                  <c:v>109.12</c:v>
                </c:pt>
                <c:pt idx="23">
                  <c:v>110.82</c:v>
                </c:pt>
                <c:pt idx="24">
                  <c:v>111.54</c:v>
                </c:pt>
                <c:pt idx="25">
                  <c:v>112.51</c:v>
                </c:pt>
                <c:pt idx="26">
                  <c:v>114.26</c:v>
                </c:pt>
                <c:pt idx="27">
                  <c:v>116.05</c:v>
                </c:pt>
                <c:pt idx="28">
                  <c:v>116.74</c:v>
                </c:pt>
                <c:pt idx="29">
                  <c:v>117.26</c:v>
                </c:pt>
                <c:pt idx="30">
                  <c:v>119.26</c:v>
                </c:pt>
                <c:pt idx="31">
                  <c:v>121.01</c:v>
                </c:pt>
                <c:pt idx="32">
                  <c:v>121.95</c:v>
                </c:pt>
                <c:pt idx="33">
                  <c:v>123.65</c:v>
                </c:pt>
                <c:pt idx="34">
                  <c:v>125.48</c:v>
                </c:pt>
                <c:pt idx="35">
                  <c:v>127.28</c:v>
                </c:pt>
                <c:pt idx="36">
                  <c:v>129.06</c:v>
                </c:pt>
                <c:pt idx="37">
                  <c:v>131.43</c:v>
                </c:pt>
                <c:pt idx="38">
                  <c:v>135.13</c:v>
                </c:pt>
                <c:pt idx="39">
                  <c:v>139.37</c:v>
                </c:pt>
                <c:pt idx="40">
                  <c:v>142.28</c:v>
                </c:pt>
                <c:pt idx="41">
                  <c:v>145.16999999999999</c:v>
                </c:pt>
                <c:pt idx="42">
                  <c:v>148.41999999999999</c:v>
                </c:pt>
                <c:pt idx="43">
                  <c:v>149.63</c:v>
                </c:pt>
                <c:pt idx="44">
                  <c:v>147.34</c:v>
                </c:pt>
                <c:pt idx="45">
                  <c:v>146.38</c:v>
                </c:pt>
                <c:pt idx="46">
                  <c:v>147.02000000000001</c:v>
                </c:pt>
                <c:pt idx="47">
                  <c:v>148.12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A8-4A3A-A480-3AB7DAB74F1B}"/>
            </c:ext>
          </c:extLst>
        </c:ser>
        <c:ser>
          <c:idx val="1"/>
          <c:order val="1"/>
          <c:tx>
            <c:strRef>
              <c:f>HPIpython!$DU$2</c:f>
              <c:strCache>
                <c:ptCount val="1"/>
                <c:pt idx="0">
                  <c:v>CZ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HPIpython!$DS$27:$DS$74</c:f>
              <c:numCache>
                <c:formatCode>mm/yy</c:formatCode>
                <c:ptCount val="48"/>
                <c:pt idx="0">
                  <c:v>40908</c:v>
                </c:pt>
                <c:pt idx="1">
                  <c:v>40999</c:v>
                </c:pt>
                <c:pt idx="2">
                  <c:v>41090</c:v>
                </c:pt>
                <c:pt idx="3">
                  <c:v>41182</c:v>
                </c:pt>
                <c:pt idx="4">
                  <c:v>41274</c:v>
                </c:pt>
                <c:pt idx="5">
                  <c:v>41364</c:v>
                </c:pt>
                <c:pt idx="6">
                  <c:v>41455</c:v>
                </c:pt>
                <c:pt idx="7">
                  <c:v>41547</c:v>
                </c:pt>
                <c:pt idx="8">
                  <c:v>41639</c:v>
                </c:pt>
                <c:pt idx="9">
                  <c:v>41729</c:v>
                </c:pt>
                <c:pt idx="10">
                  <c:v>41820</c:v>
                </c:pt>
                <c:pt idx="11">
                  <c:v>41912</c:v>
                </c:pt>
                <c:pt idx="12">
                  <c:v>42004</c:v>
                </c:pt>
                <c:pt idx="13">
                  <c:v>42094</c:v>
                </c:pt>
                <c:pt idx="14">
                  <c:v>42185</c:v>
                </c:pt>
                <c:pt idx="15">
                  <c:v>42277</c:v>
                </c:pt>
                <c:pt idx="16">
                  <c:v>42369</c:v>
                </c:pt>
                <c:pt idx="17">
                  <c:v>42460</c:v>
                </c:pt>
                <c:pt idx="18">
                  <c:v>42551</c:v>
                </c:pt>
                <c:pt idx="19">
                  <c:v>42643</c:v>
                </c:pt>
                <c:pt idx="20">
                  <c:v>42735</c:v>
                </c:pt>
                <c:pt idx="21">
                  <c:v>42825</c:v>
                </c:pt>
                <c:pt idx="22">
                  <c:v>42916</c:v>
                </c:pt>
                <c:pt idx="23">
                  <c:v>43008</c:v>
                </c:pt>
                <c:pt idx="24">
                  <c:v>43100</c:v>
                </c:pt>
                <c:pt idx="25">
                  <c:v>43190</c:v>
                </c:pt>
                <c:pt idx="26">
                  <c:v>43281</c:v>
                </c:pt>
                <c:pt idx="27">
                  <c:v>43373</c:v>
                </c:pt>
                <c:pt idx="28">
                  <c:v>43465</c:v>
                </c:pt>
                <c:pt idx="29">
                  <c:v>43555</c:v>
                </c:pt>
                <c:pt idx="30">
                  <c:v>43646</c:v>
                </c:pt>
                <c:pt idx="31">
                  <c:v>43738</c:v>
                </c:pt>
                <c:pt idx="32">
                  <c:v>43830</c:v>
                </c:pt>
                <c:pt idx="33">
                  <c:v>43921</c:v>
                </c:pt>
                <c:pt idx="34">
                  <c:v>44012</c:v>
                </c:pt>
                <c:pt idx="35">
                  <c:v>44104</c:v>
                </c:pt>
                <c:pt idx="36">
                  <c:v>44196</c:v>
                </c:pt>
                <c:pt idx="37">
                  <c:v>44286</c:v>
                </c:pt>
                <c:pt idx="38">
                  <c:v>44377</c:v>
                </c:pt>
                <c:pt idx="39">
                  <c:v>44469</c:v>
                </c:pt>
                <c:pt idx="40">
                  <c:v>44561</c:v>
                </c:pt>
                <c:pt idx="41">
                  <c:v>44651</c:v>
                </c:pt>
                <c:pt idx="42">
                  <c:v>44742</c:v>
                </c:pt>
                <c:pt idx="43">
                  <c:v>44834</c:v>
                </c:pt>
                <c:pt idx="44">
                  <c:v>44926</c:v>
                </c:pt>
                <c:pt idx="45">
                  <c:v>45016</c:v>
                </c:pt>
                <c:pt idx="46">
                  <c:v>45107</c:v>
                </c:pt>
                <c:pt idx="47">
                  <c:v>45199</c:v>
                </c:pt>
              </c:numCache>
            </c:numRef>
          </c:cat>
          <c:val>
            <c:numRef>
              <c:f>HPIpython!$DU$27:$DU$74</c:f>
              <c:numCache>
                <c:formatCode>General</c:formatCode>
                <c:ptCount val="48"/>
                <c:pt idx="0">
                  <c:v>94.4</c:v>
                </c:pt>
                <c:pt idx="1">
                  <c:v>93.9</c:v>
                </c:pt>
                <c:pt idx="2">
                  <c:v>94</c:v>
                </c:pt>
                <c:pt idx="3">
                  <c:v>93.8</c:v>
                </c:pt>
                <c:pt idx="4">
                  <c:v>93.7</c:v>
                </c:pt>
                <c:pt idx="5">
                  <c:v>93.6</c:v>
                </c:pt>
                <c:pt idx="6">
                  <c:v>94.1</c:v>
                </c:pt>
                <c:pt idx="7">
                  <c:v>94</c:v>
                </c:pt>
                <c:pt idx="8">
                  <c:v>93.8</c:v>
                </c:pt>
                <c:pt idx="9">
                  <c:v>95</c:v>
                </c:pt>
                <c:pt idx="10">
                  <c:v>95.8</c:v>
                </c:pt>
                <c:pt idx="11">
                  <c:v>96.6</c:v>
                </c:pt>
                <c:pt idx="12">
                  <c:v>97.3</c:v>
                </c:pt>
                <c:pt idx="13">
                  <c:v>98.3</c:v>
                </c:pt>
                <c:pt idx="14">
                  <c:v>99.4</c:v>
                </c:pt>
                <c:pt idx="15">
                  <c:v>100.6</c:v>
                </c:pt>
                <c:pt idx="16">
                  <c:v>101.7</c:v>
                </c:pt>
                <c:pt idx="17">
                  <c:v>103</c:v>
                </c:pt>
                <c:pt idx="18">
                  <c:v>105.1</c:v>
                </c:pt>
                <c:pt idx="19">
                  <c:v>107.7</c:v>
                </c:pt>
                <c:pt idx="20">
                  <c:v>112.8</c:v>
                </c:pt>
                <c:pt idx="21">
                  <c:v>116.2</c:v>
                </c:pt>
                <c:pt idx="22">
                  <c:v>119.1</c:v>
                </c:pt>
                <c:pt idx="23">
                  <c:v>121.2</c:v>
                </c:pt>
                <c:pt idx="24">
                  <c:v>122.3</c:v>
                </c:pt>
                <c:pt idx="25">
                  <c:v>125</c:v>
                </c:pt>
                <c:pt idx="26">
                  <c:v>128.69999999999999</c:v>
                </c:pt>
                <c:pt idx="27">
                  <c:v>131.9</c:v>
                </c:pt>
                <c:pt idx="28">
                  <c:v>134.4</c:v>
                </c:pt>
                <c:pt idx="29">
                  <c:v>137.19999999999999</c:v>
                </c:pt>
                <c:pt idx="30">
                  <c:v>140.6</c:v>
                </c:pt>
                <c:pt idx="31">
                  <c:v>143.4</c:v>
                </c:pt>
                <c:pt idx="32">
                  <c:v>146.4</c:v>
                </c:pt>
                <c:pt idx="33">
                  <c:v>149</c:v>
                </c:pt>
                <c:pt idx="34">
                  <c:v>151.5</c:v>
                </c:pt>
                <c:pt idx="35">
                  <c:v>155.4</c:v>
                </c:pt>
                <c:pt idx="36">
                  <c:v>159.5</c:v>
                </c:pt>
                <c:pt idx="37">
                  <c:v>168.9</c:v>
                </c:pt>
                <c:pt idx="38">
                  <c:v>177.6</c:v>
                </c:pt>
                <c:pt idx="39">
                  <c:v>189.8</c:v>
                </c:pt>
                <c:pt idx="40">
                  <c:v>200.6</c:v>
                </c:pt>
                <c:pt idx="41">
                  <c:v>210</c:v>
                </c:pt>
                <c:pt idx="42">
                  <c:v>217.2</c:v>
                </c:pt>
                <c:pt idx="43">
                  <c:v>219.4</c:v>
                </c:pt>
                <c:pt idx="44">
                  <c:v>214.5</c:v>
                </c:pt>
                <c:pt idx="45">
                  <c:v>211.8</c:v>
                </c:pt>
                <c:pt idx="46">
                  <c:v>211</c:v>
                </c:pt>
                <c:pt idx="47">
                  <c:v>211.7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A8-4A3A-A480-3AB7DAB74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86453216"/>
        <c:axId val="1070609120"/>
      </c:lineChart>
      <c:dateAx>
        <c:axId val="1286453216"/>
        <c:scaling>
          <c:orientation val="minMax"/>
          <c:min val="40787"/>
        </c:scaling>
        <c:delete val="0"/>
        <c:axPos val="b"/>
        <c:numFmt formatCode="mm/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70609120"/>
        <c:crosses val="autoZero"/>
        <c:auto val="1"/>
        <c:lblOffset val="100"/>
        <c:baseTimeUnit val="months"/>
        <c:majorUnit val="12"/>
        <c:majorTimeUnit val="months"/>
      </c:dateAx>
      <c:valAx>
        <c:axId val="1070609120"/>
        <c:scaling>
          <c:orientation val="minMax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86453216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30409951885289"/>
          <c:y val="3.5311513318288419E-2"/>
          <c:w val="0.82671774973988976"/>
          <c:h val="0.7975441242488901"/>
        </c:manualLayout>
      </c:layout>
      <c:scatterChart>
        <c:scatterStyle val="lineMarker"/>
        <c:varyColors val="0"/>
        <c:ser>
          <c:idx val="0"/>
          <c:order val="0"/>
          <c:tx>
            <c:strRef>
              <c:f>HPIpython!$EE$1</c:f>
              <c:strCache>
                <c:ptCount val="1"/>
                <c:pt idx="0">
                  <c:v>10Y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Pt>
            <c:idx val="4"/>
            <c:marker>
              <c:symbol val="diamond"/>
              <c:size val="6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1833-430A-98B6-4DE11BE782F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EU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833-430A-98B6-4DE11BE782F9}"/>
                </c:ext>
              </c:extLst>
            </c:dLbl>
            <c:dLbl>
              <c:idx val="1"/>
              <c:layout>
                <c:manualLayout>
                  <c:x val="3.2972175508034295E-2"/>
                  <c:y val="3.550394282467412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833-430A-98B6-4DE11BE782F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833-430A-98B6-4DE11BE782F9}"/>
                </c:ext>
              </c:extLst>
            </c:dLbl>
            <c:dLbl>
              <c:idx val="3"/>
              <c:layout>
                <c:manualLayout>
                  <c:x val="4.1215219385042964E-3"/>
                  <c:y val="-1.775197141233700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BG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833-430A-98B6-4DE11BE782F9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64" b="0" i="0" u="none" strike="noStrike" kern="1200" baseline="0">
                        <a:solidFill>
                          <a:srgbClr val="CC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rgbClr val="CC0000"/>
                        </a:solidFill>
                      </a:rPr>
                      <a:t>CZ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64" b="0" i="0" u="none" strike="noStrike" kern="1200" baseline="0">
                      <a:solidFill>
                        <a:srgbClr val="CC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833-430A-98B6-4DE11BE782F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DK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833-430A-98B6-4DE11BE782F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1833-430A-98B6-4DE11BE782F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EE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833-430A-98B6-4DE11BE782F9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IE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1833-430A-98B6-4DE11BE782F9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ES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1833-430A-98B6-4DE11BE782F9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FR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1833-430A-98B6-4DE11BE782F9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HR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1833-430A-98B6-4DE11BE782F9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IT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1833-430A-98B6-4DE11BE782F9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CY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1833-430A-98B6-4DE11BE782F9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LV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1833-430A-98B6-4DE11BE782F9}"/>
                </c:ext>
              </c:extLst>
            </c:dLbl>
            <c:dLbl>
              <c:idx val="15"/>
              <c:layout>
                <c:manualLayout>
                  <c:x val="-2.2071827723301834E-2"/>
                  <c:y val="-4.88141345047793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1833-430A-98B6-4DE11BE782F9}"/>
                </c:ext>
              </c:extLst>
            </c:dLbl>
            <c:dLbl>
              <c:idx val="16"/>
              <c:layout>
                <c:manualLayout>
                  <c:x val="-7.5560362659488173E-17"/>
                  <c:y val="2.366929521644941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LU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1833-430A-98B6-4DE11BE782F9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/>
                      <a:t>HU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1833-430A-98B6-4DE11BE782F9}"/>
                </c:ext>
              </c:extLst>
            </c:dLbl>
            <c:dLbl>
              <c:idx val="18"/>
              <c:layout>
                <c:manualLayout>
                  <c:x val="6.1822829077564445E-3"/>
                  <c:y val="-3.254528092261805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1833-430A-98B6-4DE11BE782F9}"/>
                </c:ext>
              </c:extLst>
            </c:dLbl>
            <c:dLbl>
              <c:idx val="19"/>
              <c:layout>
                <c:manualLayout>
                  <c:x val="-2.0607609692522236E-3"/>
                  <c:y val="-2.07106333143933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1833-430A-98B6-4DE11BE782F9}"/>
                </c:ext>
              </c:extLst>
            </c:dLbl>
            <c:dLbl>
              <c:idx val="20"/>
              <c:layout>
                <c:manualLayout>
                  <c:x val="-7.5560362659488173E-17"/>
                  <c:y val="3.84626047267302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1833-430A-98B6-4DE11BE782F9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r>
                      <a:rPr lang="en-US"/>
                      <a:t>PL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1833-430A-98B6-4DE11BE782F9}"/>
                </c:ext>
              </c:extLst>
            </c:dLbl>
            <c:dLbl>
              <c:idx val="22"/>
              <c:layout>
                <c:manualLayout>
                  <c:x val="-2.7589784654128303E-3"/>
                  <c:y val="-6.212708027881012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1833-430A-98B6-4DE11BE782F9}"/>
                </c:ext>
              </c:extLst>
            </c:dLbl>
            <c:dLbl>
              <c:idx val="23"/>
              <c:layout>
                <c:manualLayout>
                  <c:x val="4.7397502292799334E-2"/>
                  <c:y val="2.958661902056176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1833-430A-98B6-4DE11BE782F9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r>
                      <a:rPr lang="en-US"/>
                      <a:t>SI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1833-430A-98B6-4DE11BE782F9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r>
                      <a:rPr lang="en-US"/>
                      <a:t>SK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1833-430A-98B6-4DE11BE782F9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r>
                      <a:rPr lang="en-US"/>
                      <a:t>FI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1833-430A-98B6-4DE11BE782F9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r>
                      <a:rPr lang="en-US"/>
                      <a:t>SE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1833-430A-98B6-4DE11BE782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HPIpython!$ED$2:$ED$29</c:f>
              <c:numCache>
                <c:formatCode>0.0</c:formatCode>
                <c:ptCount val="28"/>
                <c:pt idx="0">
                  <c:v>27.634640241275306</c:v>
                </c:pt>
                <c:pt idx="1">
                  <c:v>24.745408651753849</c:v>
                </c:pt>
                <c:pt idx="2">
                  <c:v>24.3306589741278</c:v>
                </c:pt>
                <c:pt idx="3">
                  <c:v>52.396191695335631</c:v>
                </c:pt>
                <c:pt idx="4">
                  <c:v>60.500379075056856</c:v>
                </c:pt>
                <c:pt idx="5">
                  <c:v>18.152838804169889</c:v>
                </c:pt>
                <c:pt idx="6">
                  <c:v>20.471161657189299</c:v>
                </c:pt>
                <c:pt idx="7">
                  <c:v>69.874046782623594</c:v>
                </c:pt>
                <c:pt idx="8">
                  <c:v>26.599654939614453</c:v>
                </c:pt>
                <c:pt idx="9">
                  <c:v>25.066401062417</c:v>
                </c:pt>
                <c:pt idx="10">
                  <c:v>21.739530602853208</c:v>
                </c:pt>
                <c:pt idx="11">
                  <c:v>60.336538461538481</c:v>
                </c:pt>
                <c:pt idx="12">
                  <c:v>10.56910569105689</c:v>
                </c:pt>
                <c:pt idx="13">
                  <c:v>7.3021722265322069</c:v>
                </c:pt>
                <c:pt idx="14">
                  <c:v>50.935016362786342</c:v>
                </c:pt>
                <c:pt idx="15">
                  <c:v>74.628065942903106</c:v>
                </c:pt>
                <c:pt idx="16">
                  <c:v>37.506209637357188</c:v>
                </c:pt>
                <c:pt idx="17">
                  <c:v>79.729274698632878</c:v>
                </c:pt>
                <c:pt idx="18">
                  <c:v>28.230066236270659</c:v>
                </c:pt>
                <c:pt idx="19">
                  <c:v>45.075244844334719</c:v>
                </c:pt>
                <c:pt idx="20">
                  <c:v>42.086898728919152</c:v>
                </c:pt>
                <c:pt idx="21">
                  <c:v>61.227188574451191</c:v>
                </c:pt>
                <c:pt idx="22">
                  <c:v>60.715386987357391</c:v>
                </c:pt>
                <c:pt idx="23">
                  <c:v>26.194481830417232</c:v>
                </c:pt>
                <c:pt idx="24">
                  <c:v>52.017608217168004</c:v>
                </c:pt>
                <c:pt idx="25">
                  <c:v>43.961873186904256</c:v>
                </c:pt>
                <c:pt idx="26">
                  <c:v>1.0339163204174469</c:v>
                </c:pt>
                <c:pt idx="27">
                  <c:v>15.152830844043081</c:v>
                </c:pt>
              </c:numCache>
            </c:numRef>
          </c:xVal>
          <c:yVal>
            <c:numRef>
              <c:f>HPIpython!$EE$2:$EE$29</c:f>
              <c:numCache>
                <c:formatCode>0.0</c:formatCode>
                <c:ptCount val="28"/>
                <c:pt idx="0">
                  <c:v>54.131113423517178</c:v>
                </c:pt>
                <c:pt idx="1">
                  <c:v>45.487767739315785</c:v>
                </c:pt>
                <c:pt idx="2">
                  <c:v>38.168703666599868</c:v>
                </c:pt>
                <c:pt idx="3">
                  <c:v>99.413735343383593</c:v>
                </c:pt>
                <c:pt idx="4">
                  <c:v>125.21276595744681</c:v>
                </c:pt>
                <c:pt idx="5">
                  <c:v>50.356320578883896</c:v>
                </c:pt>
                <c:pt idx="6">
                  <c:v>59.634015069967717</c:v>
                </c:pt>
                <c:pt idx="7">
                  <c:v>134.34988179669028</c:v>
                </c:pt>
                <c:pt idx="8">
                  <c:v>114.93886907794194</c:v>
                </c:pt>
                <c:pt idx="9">
                  <c:v>55.789909015715466</c:v>
                </c:pt>
                <c:pt idx="10">
                  <c:v>27.624469316866083</c:v>
                </c:pt>
                <c:pt idx="11">
                  <c:v>71.563303801086022</c:v>
                </c:pt>
                <c:pt idx="12">
                  <c:v>0.18416206261511547</c:v>
                </c:pt>
                <c:pt idx="13">
                  <c:v>7.3750606501698144</c:v>
                </c:pt>
                <c:pt idx="14">
                  <c:v>96.619975639464087</c:v>
                </c:pt>
                <c:pt idx="15">
                  <c:v>142.35491071428572</c:v>
                </c:pt>
                <c:pt idx="16">
                  <c:v>81.706783369803048</c:v>
                </c:pt>
                <c:pt idx="17">
                  <c:v>213.01900070372972</c:v>
                </c:pt>
                <c:pt idx="18">
                  <c:v>62.132937559631074</c:v>
                </c:pt>
                <c:pt idx="19">
                  <c:v>90.525985569381987</c:v>
                </c:pt>
                <c:pt idx="20">
                  <c:v>81.022438611346303</c:v>
                </c:pt>
                <c:pt idx="21">
                  <c:v>87.703992610079013</c:v>
                </c:pt>
                <c:pt idx="22">
                  <c:v>124.77628032345015</c:v>
                </c:pt>
                <c:pt idx="23">
                  <c:v>53.019175846593242</c:v>
                </c:pt>
                <c:pt idx="24">
                  <c:v>80.522749273959334</c:v>
                </c:pt>
                <c:pt idx="25">
                  <c:v>85.645575032064983</c:v>
                </c:pt>
                <c:pt idx="26">
                  <c:v>3.9984085935945899</c:v>
                </c:pt>
                <c:pt idx="27">
                  <c:v>62.631837135148402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1833-430A-98B6-4DE11BE782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1693567"/>
        <c:axId val="848395855"/>
      </c:scatterChart>
      <c:valAx>
        <c:axId val="16416935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>
                    <a:solidFill>
                      <a:schemeClr val="bg1"/>
                    </a:solidFill>
                  </a:rPr>
                  <a:t>-5 let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48395855"/>
        <c:crosses val="autoZero"/>
        <c:crossBetween val="midCat"/>
      </c:valAx>
      <c:valAx>
        <c:axId val="848395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>
                    <a:solidFill>
                      <a:schemeClr val="bg1"/>
                    </a:solidFill>
                  </a:rPr>
                  <a:t>-10 let</a:t>
                </a:r>
              </a:p>
            </c:rich>
          </c:tx>
          <c:layout>
            <c:manualLayout>
              <c:xMode val="edge"/>
              <c:yMode val="edge"/>
              <c:x val="2.8708609870336545E-2"/>
              <c:y val="0.373782059371094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416935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46B8B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56-453E-8499-5B18F1DD95DF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978134602511182E-2"/>
                      <c:h val="0.10054894691485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56-453E-8499-5B18F1DD95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HPIpython!$EL$34:$EL$61</c:f>
              <c:strCache>
                <c:ptCount val="28"/>
                <c:pt idx="0">
                  <c:v>LU</c:v>
                </c:pt>
                <c:pt idx="1">
                  <c:v>DE</c:v>
                </c:pt>
                <c:pt idx="2">
                  <c:v>FI</c:v>
                </c:pt>
                <c:pt idx="3">
                  <c:v>SE</c:v>
                </c:pt>
                <c:pt idx="4">
                  <c:v>SK</c:v>
                </c:pt>
                <c:pt idx="5">
                  <c:v>DK</c:v>
                </c:pt>
                <c:pt idx="6">
                  <c:v>NL</c:v>
                </c:pt>
                <c:pt idx="7">
                  <c:v>CZ</c:v>
                </c:pt>
                <c:pt idx="8">
                  <c:v>AT</c:v>
                </c:pt>
                <c:pt idx="9">
                  <c:v>EA</c:v>
                </c:pt>
                <c:pt idx="10">
                  <c:v>CY</c:v>
                </c:pt>
                <c:pt idx="11">
                  <c:v>FR</c:v>
                </c:pt>
                <c:pt idx="12">
                  <c:v>EU</c:v>
                </c:pt>
                <c:pt idx="13">
                  <c:v>LV</c:v>
                </c:pt>
                <c:pt idx="14">
                  <c:v>HU</c:v>
                </c:pt>
                <c:pt idx="15">
                  <c:v>EE</c:v>
                </c:pt>
                <c:pt idx="16">
                  <c:v>BE</c:v>
                </c:pt>
                <c:pt idx="17">
                  <c:v>BG</c:v>
                </c:pt>
                <c:pt idx="18">
                  <c:v>IE</c:v>
                </c:pt>
                <c:pt idx="19">
                  <c:v>ES</c:v>
                </c:pt>
                <c:pt idx="20">
                  <c:v>HR</c:v>
                </c:pt>
                <c:pt idx="21">
                  <c:v>IT</c:v>
                </c:pt>
                <c:pt idx="22">
                  <c:v>LT</c:v>
                </c:pt>
                <c:pt idx="23">
                  <c:v>MT</c:v>
                </c:pt>
                <c:pt idx="24">
                  <c:v>PL</c:v>
                </c:pt>
                <c:pt idx="25">
                  <c:v>PT</c:v>
                </c:pt>
                <c:pt idx="26">
                  <c:v>RO</c:v>
                </c:pt>
                <c:pt idx="27">
                  <c:v>SI</c:v>
                </c:pt>
              </c:strCache>
            </c:strRef>
          </c:cat>
          <c:val>
            <c:numRef>
              <c:f>HPIpython!$EM$34:$EM$61</c:f>
              <c:numCache>
                <c:formatCode>0.0</c:formatCode>
                <c:ptCount val="28"/>
                <c:pt idx="0">
                  <c:v>-13.634945397815912</c:v>
                </c:pt>
                <c:pt idx="1">
                  <c:v>-10.87740384615384</c:v>
                </c:pt>
                <c:pt idx="2">
                  <c:v>-8.1275810561461981</c:v>
                </c:pt>
                <c:pt idx="3">
                  <c:v>-7.1748565028699431</c:v>
                </c:pt>
                <c:pt idx="4">
                  <c:v>-3.8314600520458555</c:v>
                </c:pt>
                <c:pt idx="5">
                  <c:v>-3.7681566205880301</c:v>
                </c:pt>
                <c:pt idx="6">
                  <c:v>-3.7659113716790813</c:v>
                </c:pt>
                <c:pt idx="7">
                  <c:v>-3.5095715587967362</c:v>
                </c:pt>
                <c:pt idx="8">
                  <c:v>-2.2182836887542123</c:v>
                </c:pt>
                <c:pt idx="9">
                  <c:v>-2.1506110466307149</c:v>
                </c:pt>
                <c:pt idx="10">
                  <c:v>-1.8451166504036252</c:v>
                </c:pt>
                <c:pt idx="11">
                  <c:v>-1.5408664582402736</c:v>
                </c:pt>
                <c:pt idx="12">
                  <c:v>-1.0091559179308973</c:v>
                </c:pt>
                <c:pt idx="13">
                  <c:v>-0.9358698987419416</c:v>
                </c:pt>
                <c:pt idx="14">
                  <c:v>-0.34353995519043679</c:v>
                </c:pt>
                <c:pt idx="15">
                  <c:v>-0.26661300870264881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56-453E-8499-5B18F1DD95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58751344"/>
        <c:axId val="1545600576"/>
      </c:barChart>
      <c:catAx>
        <c:axId val="95875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45600576"/>
        <c:crosses val="autoZero"/>
        <c:auto val="1"/>
        <c:lblAlgn val="ctr"/>
        <c:lblOffset val="100"/>
        <c:noMultiLvlLbl val="0"/>
      </c:catAx>
      <c:valAx>
        <c:axId val="1545600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5875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511181884382211E-2"/>
          <c:y val="4.4652029699199139E-2"/>
          <c:w val="0.85589116983174174"/>
          <c:h val="0.66230474029796449"/>
        </c:manualLayout>
      </c:layout>
      <c:lineChart>
        <c:grouping val="standard"/>
        <c:varyColors val="0"/>
        <c:ser>
          <c:idx val="0"/>
          <c:order val="0"/>
          <c:tx>
            <c:strRef>
              <c:f>NPLs!$P$9</c:f>
              <c:strCache>
                <c:ptCount val="1"/>
                <c:pt idx="0">
                  <c:v>Domácnosti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NPLs!$A$153:$A$273</c:f>
              <c:numCache>
                <c:formatCode>mm/yy</c:formatCode>
                <c:ptCount val="121"/>
                <c:pt idx="0">
                  <c:v>41639</c:v>
                </c:pt>
                <c:pt idx="1">
                  <c:v>41670</c:v>
                </c:pt>
                <c:pt idx="2">
                  <c:v>41698</c:v>
                </c:pt>
                <c:pt idx="3">
                  <c:v>41729</c:v>
                </c:pt>
                <c:pt idx="4">
                  <c:v>41759</c:v>
                </c:pt>
                <c:pt idx="5">
                  <c:v>41790</c:v>
                </c:pt>
                <c:pt idx="6">
                  <c:v>41820</c:v>
                </c:pt>
                <c:pt idx="7">
                  <c:v>41851</c:v>
                </c:pt>
                <c:pt idx="8">
                  <c:v>41882</c:v>
                </c:pt>
                <c:pt idx="9">
                  <c:v>41912</c:v>
                </c:pt>
                <c:pt idx="10">
                  <c:v>41943</c:v>
                </c:pt>
                <c:pt idx="11">
                  <c:v>41973</c:v>
                </c:pt>
                <c:pt idx="12">
                  <c:v>42004</c:v>
                </c:pt>
                <c:pt idx="13">
                  <c:v>42035</c:v>
                </c:pt>
                <c:pt idx="14">
                  <c:v>42063</c:v>
                </c:pt>
                <c:pt idx="15">
                  <c:v>42094</c:v>
                </c:pt>
                <c:pt idx="16">
                  <c:v>42124</c:v>
                </c:pt>
                <c:pt idx="17">
                  <c:v>42155</c:v>
                </c:pt>
                <c:pt idx="18">
                  <c:v>42185</c:v>
                </c:pt>
                <c:pt idx="19">
                  <c:v>42216</c:v>
                </c:pt>
                <c:pt idx="20">
                  <c:v>42247</c:v>
                </c:pt>
                <c:pt idx="21">
                  <c:v>42277</c:v>
                </c:pt>
                <c:pt idx="22">
                  <c:v>42308</c:v>
                </c:pt>
                <c:pt idx="23">
                  <c:v>42338</c:v>
                </c:pt>
                <c:pt idx="24">
                  <c:v>42369</c:v>
                </c:pt>
                <c:pt idx="25">
                  <c:v>42400</c:v>
                </c:pt>
                <c:pt idx="26">
                  <c:v>42429</c:v>
                </c:pt>
                <c:pt idx="27">
                  <c:v>42460</c:v>
                </c:pt>
                <c:pt idx="28">
                  <c:v>42490</c:v>
                </c:pt>
                <c:pt idx="29">
                  <c:v>42521</c:v>
                </c:pt>
                <c:pt idx="30">
                  <c:v>42551</c:v>
                </c:pt>
                <c:pt idx="31">
                  <c:v>42582</c:v>
                </c:pt>
                <c:pt idx="32">
                  <c:v>42613</c:v>
                </c:pt>
                <c:pt idx="33">
                  <c:v>42643</c:v>
                </c:pt>
                <c:pt idx="34">
                  <c:v>42674</c:v>
                </c:pt>
                <c:pt idx="35">
                  <c:v>42704</c:v>
                </c:pt>
                <c:pt idx="36">
                  <c:v>42735</c:v>
                </c:pt>
                <c:pt idx="37">
                  <c:v>42766</c:v>
                </c:pt>
                <c:pt idx="38">
                  <c:v>42794</c:v>
                </c:pt>
                <c:pt idx="39">
                  <c:v>42825</c:v>
                </c:pt>
                <c:pt idx="40">
                  <c:v>42855</c:v>
                </c:pt>
                <c:pt idx="41">
                  <c:v>42886</c:v>
                </c:pt>
                <c:pt idx="42">
                  <c:v>42916</c:v>
                </c:pt>
                <c:pt idx="43">
                  <c:v>42947</c:v>
                </c:pt>
                <c:pt idx="44">
                  <c:v>42978</c:v>
                </c:pt>
                <c:pt idx="45">
                  <c:v>43008</c:v>
                </c:pt>
                <c:pt idx="46">
                  <c:v>43039</c:v>
                </c:pt>
                <c:pt idx="47">
                  <c:v>43069</c:v>
                </c:pt>
                <c:pt idx="48">
                  <c:v>43100</c:v>
                </c:pt>
                <c:pt idx="49">
                  <c:v>43131</c:v>
                </c:pt>
                <c:pt idx="50">
                  <c:v>43159</c:v>
                </c:pt>
                <c:pt idx="51">
                  <c:v>43190</c:v>
                </c:pt>
                <c:pt idx="52">
                  <c:v>43220</c:v>
                </c:pt>
                <c:pt idx="53">
                  <c:v>43251</c:v>
                </c:pt>
                <c:pt idx="54">
                  <c:v>43281</c:v>
                </c:pt>
                <c:pt idx="55">
                  <c:v>43312</c:v>
                </c:pt>
                <c:pt idx="56">
                  <c:v>43343</c:v>
                </c:pt>
                <c:pt idx="57">
                  <c:v>43373</c:v>
                </c:pt>
                <c:pt idx="58">
                  <c:v>43404</c:v>
                </c:pt>
                <c:pt idx="59">
                  <c:v>43434</c:v>
                </c:pt>
                <c:pt idx="60">
                  <c:v>43465</c:v>
                </c:pt>
                <c:pt idx="61">
                  <c:v>43496</c:v>
                </c:pt>
                <c:pt idx="62">
                  <c:v>43524</c:v>
                </c:pt>
                <c:pt idx="63">
                  <c:v>43555</c:v>
                </c:pt>
                <c:pt idx="64">
                  <c:v>43585</c:v>
                </c:pt>
                <c:pt idx="65">
                  <c:v>43616</c:v>
                </c:pt>
                <c:pt idx="66">
                  <c:v>43646</c:v>
                </c:pt>
                <c:pt idx="67">
                  <c:v>43677</c:v>
                </c:pt>
                <c:pt idx="68">
                  <c:v>43708</c:v>
                </c:pt>
                <c:pt idx="69">
                  <c:v>43738</c:v>
                </c:pt>
                <c:pt idx="70">
                  <c:v>43769</c:v>
                </c:pt>
                <c:pt idx="71">
                  <c:v>43799</c:v>
                </c:pt>
                <c:pt idx="72">
                  <c:v>43830</c:v>
                </c:pt>
                <c:pt idx="73">
                  <c:v>43861</c:v>
                </c:pt>
                <c:pt idx="74">
                  <c:v>43890</c:v>
                </c:pt>
                <c:pt idx="75">
                  <c:v>43921</c:v>
                </c:pt>
                <c:pt idx="76">
                  <c:v>43951</c:v>
                </c:pt>
                <c:pt idx="77">
                  <c:v>43982</c:v>
                </c:pt>
                <c:pt idx="78">
                  <c:v>44012</c:v>
                </c:pt>
                <c:pt idx="79">
                  <c:v>44043</c:v>
                </c:pt>
                <c:pt idx="80">
                  <c:v>44074</c:v>
                </c:pt>
                <c:pt idx="81">
                  <c:v>44104</c:v>
                </c:pt>
                <c:pt idx="82">
                  <c:v>44135</c:v>
                </c:pt>
                <c:pt idx="83">
                  <c:v>44165</c:v>
                </c:pt>
                <c:pt idx="84">
                  <c:v>44196</c:v>
                </c:pt>
                <c:pt idx="85">
                  <c:v>44227</c:v>
                </c:pt>
                <c:pt idx="86">
                  <c:v>44255</c:v>
                </c:pt>
                <c:pt idx="87">
                  <c:v>44286</c:v>
                </c:pt>
                <c:pt idx="88">
                  <c:v>44316</c:v>
                </c:pt>
                <c:pt idx="89">
                  <c:v>44347</c:v>
                </c:pt>
                <c:pt idx="90">
                  <c:v>44377</c:v>
                </c:pt>
                <c:pt idx="91">
                  <c:v>44408</c:v>
                </c:pt>
                <c:pt idx="92">
                  <c:v>44439</c:v>
                </c:pt>
                <c:pt idx="93">
                  <c:v>44469</c:v>
                </c:pt>
                <c:pt idx="94">
                  <c:v>44500</c:v>
                </c:pt>
                <c:pt idx="95">
                  <c:v>44530</c:v>
                </c:pt>
                <c:pt idx="96">
                  <c:v>44561</c:v>
                </c:pt>
                <c:pt idx="97">
                  <c:v>44592</c:v>
                </c:pt>
                <c:pt idx="98">
                  <c:v>44620</c:v>
                </c:pt>
                <c:pt idx="99">
                  <c:v>44651</c:v>
                </c:pt>
                <c:pt idx="100">
                  <c:v>44681</c:v>
                </c:pt>
                <c:pt idx="101">
                  <c:v>44712</c:v>
                </c:pt>
                <c:pt idx="102">
                  <c:v>44742</c:v>
                </c:pt>
                <c:pt idx="103">
                  <c:v>44773</c:v>
                </c:pt>
                <c:pt idx="104">
                  <c:v>44804</c:v>
                </c:pt>
                <c:pt idx="105">
                  <c:v>44834</c:v>
                </c:pt>
                <c:pt idx="106">
                  <c:v>44865</c:v>
                </c:pt>
                <c:pt idx="107">
                  <c:v>44895</c:v>
                </c:pt>
                <c:pt idx="108">
                  <c:v>44926</c:v>
                </c:pt>
                <c:pt idx="109">
                  <c:v>44957</c:v>
                </c:pt>
                <c:pt idx="110">
                  <c:v>44985</c:v>
                </c:pt>
                <c:pt idx="111">
                  <c:v>45016</c:v>
                </c:pt>
                <c:pt idx="112">
                  <c:v>45046</c:v>
                </c:pt>
                <c:pt idx="113">
                  <c:v>45077</c:v>
                </c:pt>
                <c:pt idx="114">
                  <c:v>45107</c:v>
                </c:pt>
                <c:pt idx="115">
                  <c:v>45138</c:v>
                </c:pt>
                <c:pt idx="116">
                  <c:v>45169</c:v>
                </c:pt>
                <c:pt idx="117">
                  <c:v>45199</c:v>
                </c:pt>
                <c:pt idx="118">
                  <c:v>45230</c:v>
                </c:pt>
                <c:pt idx="119">
                  <c:v>45260</c:v>
                </c:pt>
                <c:pt idx="120">
                  <c:v>45291</c:v>
                </c:pt>
              </c:numCache>
            </c:numRef>
          </c:cat>
          <c:val>
            <c:numRef>
              <c:f>NPLs!$P$153:$P$273</c:f>
              <c:numCache>
                <c:formatCode>General</c:formatCode>
                <c:ptCount val="121"/>
                <c:pt idx="0">
                  <c:v>5.01</c:v>
                </c:pt>
                <c:pt idx="1">
                  <c:v>5</c:v>
                </c:pt>
                <c:pt idx="2">
                  <c:v>5.0199999999999996</c:v>
                </c:pt>
                <c:pt idx="3">
                  <c:v>4.99</c:v>
                </c:pt>
                <c:pt idx="4">
                  <c:v>4.93</c:v>
                </c:pt>
                <c:pt idx="5">
                  <c:v>4.9400000000000004</c:v>
                </c:pt>
                <c:pt idx="6">
                  <c:v>4.8899999999999997</c:v>
                </c:pt>
                <c:pt idx="7">
                  <c:v>4.84</c:v>
                </c:pt>
                <c:pt idx="8">
                  <c:v>4.8499999999999996</c:v>
                </c:pt>
                <c:pt idx="9">
                  <c:v>4.8499999999999996</c:v>
                </c:pt>
                <c:pt idx="10">
                  <c:v>4.8</c:v>
                </c:pt>
                <c:pt idx="11">
                  <c:v>4.74</c:v>
                </c:pt>
                <c:pt idx="12">
                  <c:v>4.7300000000000004</c:v>
                </c:pt>
                <c:pt idx="13">
                  <c:v>4.72</c:v>
                </c:pt>
                <c:pt idx="14">
                  <c:v>4.7</c:v>
                </c:pt>
                <c:pt idx="15">
                  <c:v>4.6100000000000003</c:v>
                </c:pt>
                <c:pt idx="16">
                  <c:v>4.5599999999999996</c:v>
                </c:pt>
                <c:pt idx="17">
                  <c:v>4.4400000000000004</c:v>
                </c:pt>
                <c:pt idx="18">
                  <c:v>4.6399999999999997</c:v>
                </c:pt>
                <c:pt idx="19">
                  <c:v>4.58</c:v>
                </c:pt>
                <c:pt idx="20">
                  <c:v>4.5199999999999996</c:v>
                </c:pt>
                <c:pt idx="21">
                  <c:v>4.4400000000000004</c:v>
                </c:pt>
                <c:pt idx="22">
                  <c:v>4.3600000000000003</c:v>
                </c:pt>
                <c:pt idx="23">
                  <c:v>4.18</c:v>
                </c:pt>
                <c:pt idx="24">
                  <c:v>4.07</c:v>
                </c:pt>
                <c:pt idx="25">
                  <c:v>4.05</c:v>
                </c:pt>
                <c:pt idx="26">
                  <c:v>4.0999999999999996</c:v>
                </c:pt>
                <c:pt idx="27">
                  <c:v>3.78</c:v>
                </c:pt>
                <c:pt idx="28">
                  <c:v>3.73</c:v>
                </c:pt>
                <c:pt idx="29">
                  <c:v>3.66</c:v>
                </c:pt>
                <c:pt idx="30">
                  <c:v>3.58</c:v>
                </c:pt>
                <c:pt idx="31">
                  <c:v>3.52</c:v>
                </c:pt>
                <c:pt idx="32">
                  <c:v>3.43</c:v>
                </c:pt>
                <c:pt idx="33">
                  <c:v>3.35</c:v>
                </c:pt>
                <c:pt idx="34">
                  <c:v>3.3</c:v>
                </c:pt>
                <c:pt idx="35">
                  <c:v>3.25</c:v>
                </c:pt>
                <c:pt idx="36">
                  <c:v>3.2</c:v>
                </c:pt>
                <c:pt idx="37">
                  <c:v>3.15</c:v>
                </c:pt>
                <c:pt idx="38">
                  <c:v>3.11</c:v>
                </c:pt>
                <c:pt idx="39">
                  <c:v>2.91</c:v>
                </c:pt>
                <c:pt idx="40">
                  <c:v>2.86</c:v>
                </c:pt>
                <c:pt idx="41">
                  <c:v>2.81</c:v>
                </c:pt>
                <c:pt idx="42">
                  <c:v>2.72</c:v>
                </c:pt>
                <c:pt idx="43">
                  <c:v>2.69</c:v>
                </c:pt>
                <c:pt idx="44">
                  <c:v>2.65</c:v>
                </c:pt>
                <c:pt idx="45">
                  <c:v>2.46</c:v>
                </c:pt>
                <c:pt idx="46">
                  <c:v>2.4300000000000002</c:v>
                </c:pt>
                <c:pt idx="47">
                  <c:v>2.36</c:v>
                </c:pt>
                <c:pt idx="48">
                  <c:v>2.4900000000000002</c:v>
                </c:pt>
                <c:pt idx="49">
                  <c:v>2.61</c:v>
                </c:pt>
                <c:pt idx="50">
                  <c:v>2.58</c:v>
                </c:pt>
                <c:pt idx="51">
                  <c:v>2.5</c:v>
                </c:pt>
                <c:pt idx="52">
                  <c:v>2.46</c:v>
                </c:pt>
                <c:pt idx="53">
                  <c:v>2.4</c:v>
                </c:pt>
                <c:pt idx="54">
                  <c:v>2.37</c:v>
                </c:pt>
                <c:pt idx="55">
                  <c:v>2.3199999999999998</c:v>
                </c:pt>
                <c:pt idx="56">
                  <c:v>2.2999999999999998</c:v>
                </c:pt>
                <c:pt idx="57">
                  <c:v>2.29</c:v>
                </c:pt>
                <c:pt idx="58">
                  <c:v>2.1800000000000002</c:v>
                </c:pt>
                <c:pt idx="59">
                  <c:v>2.16</c:v>
                </c:pt>
                <c:pt idx="60">
                  <c:v>2.11</c:v>
                </c:pt>
                <c:pt idx="61">
                  <c:v>2.04</c:v>
                </c:pt>
                <c:pt idx="62">
                  <c:v>2.0099999999999998</c:v>
                </c:pt>
                <c:pt idx="63">
                  <c:v>1.97</c:v>
                </c:pt>
                <c:pt idx="64">
                  <c:v>1.95</c:v>
                </c:pt>
                <c:pt idx="65">
                  <c:v>1.91</c:v>
                </c:pt>
                <c:pt idx="66">
                  <c:v>1.85</c:v>
                </c:pt>
                <c:pt idx="67">
                  <c:v>1.82</c:v>
                </c:pt>
                <c:pt idx="68">
                  <c:v>1.78</c:v>
                </c:pt>
                <c:pt idx="69">
                  <c:v>1.73</c:v>
                </c:pt>
                <c:pt idx="70">
                  <c:v>1.75</c:v>
                </c:pt>
                <c:pt idx="71">
                  <c:v>1.7</c:v>
                </c:pt>
                <c:pt idx="72">
                  <c:v>1.66</c:v>
                </c:pt>
                <c:pt idx="73">
                  <c:v>1.66</c:v>
                </c:pt>
                <c:pt idx="74">
                  <c:v>1.65</c:v>
                </c:pt>
                <c:pt idx="75">
                  <c:v>1.66</c:v>
                </c:pt>
                <c:pt idx="76">
                  <c:v>1.67</c:v>
                </c:pt>
                <c:pt idx="77">
                  <c:v>1.66</c:v>
                </c:pt>
                <c:pt idx="78">
                  <c:v>1.63</c:v>
                </c:pt>
                <c:pt idx="79">
                  <c:v>1.61</c:v>
                </c:pt>
                <c:pt idx="80">
                  <c:v>1.59</c:v>
                </c:pt>
                <c:pt idx="81">
                  <c:v>1.55</c:v>
                </c:pt>
                <c:pt idx="82">
                  <c:v>1.53</c:v>
                </c:pt>
                <c:pt idx="83">
                  <c:v>1.67</c:v>
                </c:pt>
                <c:pt idx="84">
                  <c:v>1.75</c:v>
                </c:pt>
                <c:pt idx="85">
                  <c:v>1.78</c:v>
                </c:pt>
                <c:pt idx="86">
                  <c:v>1.82</c:v>
                </c:pt>
                <c:pt idx="87">
                  <c:v>1.85</c:v>
                </c:pt>
                <c:pt idx="88">
                  <c:v>1.85</c:v>
                </c:pt>
                <c:pt idx="89">
                  <c:v>1.86</c:v>
                </c:pt>
                <c:pt idx="90">
                  <c:v>1.79</c:v>
                </c:pt>
                <c:pt idx="91">
                  <c:v>1.75</c:v>
                </c:pt>
                <c:pt idx="92">
                  <c:v>1.73</c:v>
                </c:pt>
                <c:pt idx="93">
                  <c:v>1.67</c:v>
                </c:pt>
                <c:pt idx="94">
                  <c:v>1.62</c:v>
                </c:pt>
                <c:pt idx="95">
                  <c:v>1.57</c:v>
                </c:pt>
                <c:pt idx="96">
                  <c:v>1.53</c:v>
                </c:pt>
                <c:pt idx="97">
                  <c:v>1.52</c:v>
                </c:pt>
                <c:pt idx="98">
                  <c:v>1.46</c:v>
                </c:pt>
                <c:pt idx="99">
                  <c:v>1.42</c:v>
                </c:pt>
                <c:pt idx="100">
                  <c:v>1.39</c:v>
                </c:pt>
                <c:pt idx="101">
                  <c:v>1.33</c:v>
                </c:pt>
                <c:pt idx="102">
                  <c:v>1.29</c:v>
                </c:pt>
                <c:pt idx="103">
                  <c:v>1.28</c:v>
                </c:pt>
                <c:pt idx="104">
                  <c:v>1.26</c:v>
                </c:pt>
                <c:pt idx="105">
                  <c:v>1.26</c:v>
                </c:pt>
                <c:pt idx="106">
                  <c:v>1.24</c:v>
                </c:pt>
                <c:pt idx="107">
                  <c:v>1.24</c:v>
                </c:pt>
                <c:pt idx="108">
                  <c:v>1.24</c:v>
                </c:pt>
                <c:pt idx="109">
                  <c:v>1.25</c:v>
                </c:pt>
                <c:pt idx="110">
                  <c:v>1.25</c:v>
                </c:pt>
                <c:pt idx="111">
                  <c:v>1.23</c:v>
                </c:pt>
                <c:pt idx="112">
                  <c:v>1.23</c:v>
                </c:pt>
                <c:pt idx="113">
                  <c:v>1.25</c:v>
                </c:pt>
                <c:pt idx="114">
                  <c:v>1.25</c:v>
                </c:pt>
                <c:pt idx="115">
                  <c:v>1.28</c:v>
                </c:pt>
                <c:pt idx="116">
                  <c:v>1.29</c:v>
                </c:pt>
                <c:pt idx="117">
                  <c:v>1.29</c:v>
                </c:pt>
                <c:pt idx="118">
                  <c:v>1.29</c:v>
                </c:pt>
                <c:pt idx="119">
                  <c:v>1.26</c:v>
                </c:pt>
                <c:pt idx="120">
                  <c:v>1.27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02-46FA-A247-5FFFDB85A264}"/>
            </c:ext>
          </c:extLst>
        </c:ser>
        <c:ser>
          <c:idx val="1"/>
          <c:order val="1"/>
          <c:tx>
            <c:strRef>
              <c:f>NPLs!$Q$9</c:f>
              <c:strCache>
                <c:ptCount val="1"/>
                <c:pt idx="0">
                  <c:v>Úvěry na bydlení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NPLs!$A$153:$A$273</c:f>
              <c:numCache>
                <c:formatCode>mm/yy</c:formatCode>
                <c:ptCount val="121"/>
                <c:pt idx="0">
                  <c:v>41639</c:v>
                </c:pt>
                <c:pt idx="1">
                  <c:v>41670</c:v>
                </c:pt>
                <c:pt idx="2">
                  <c:v>41698</c:v>
                </c:pt>
                <c:pt idx="3">
                  <c:v>41729</c:v>
                </c:pt>
                <c:pt idx="4">
                  <c:v>41759</c:v>
                </c:pt>
                <c:pt idx="5">
                  <c:v>41790</c:v>
                </c:pt>
                <c:pt idx="6">
                  <c:v>41820</c:v>
                </c:pt>
                <c:pt idx="7">
                  <c:v>41851</c:v>
                </c:pt>
                <c:pt idx="8">
                  <c:v>41882</c:v>
                </c:pt>
                <c:pt idx="9">
                  <c:v>41912</c:v>
                </c:pt>
                <c:pt idx="10">
                  <c:v>41943</c:v>
                </c:pt>
                <c:pt idx="11">
                  <c:v>41973</c:v>
                </c:pt>
                <c:pt idx="12">
                  <c:v>42004</c:v>
                </c:pt>
                <c:pt idx="13">
                  <c:v>42035</c:v>
                </c:pt>
                <c:pt idx="14">
                  <c:v>42063</c:v>
                </c:pt>
                <c:pt idx="15">
                  <c:v>42094</c:v>
                </c:pt>
                <c:pt idx="16">
                  <c:v>42124</c:v>
                </c:pt>
                <c:pt idx="17">
                  <c:v>42155</c:v>
                </c:pt>
                <c:pt idx="18">
                  <c:v>42185</c:v>
                </c:pt>
                <c:pt idx="19">
                  <c:v>42216</c:v>
                </c:pt>
                <c:pt idx="20">
                  <c:v>42247</c:v>
                </c:pt>
                <c:pt idx="21">
                  <c:v>42277</c:v>
                </c:pt>
                <c:pt idx="22">
                  <c:v>42308</c:v>
                </c:pt>
                <c:pt idx="23">
                  <c:v>42338</c:v>
                </c:pt>
                <c:pt idx="24">
                  <c:v>42369</c:v>
                </c:pt>
                <c:pt idx="25">
                  <c:v>42400</c:v>
                </c:pt>
                <c:pt idx="26">
                  <c:v>42429</c:v>
                </c:pt>
                <c:pt idx="27">
                  <c:v>42460</c:v>
                </c:pt>
                <c:pt idx="28">
                  <c:v>42490</c:v>
                </c:pt>
                <c:pt idx="29">
                  <c:v>42521</c:v>
                </c:pt>
                <c:pt idx="30">
                  <c:v>42551</c:v>
                </c:pt>
                <c:pt idx="31">
                  <c:v>42582</c:v>
                </c:pt>
                <c:pt idx="32">
                  <c:v>42613</c:v>
                </c:pt>
                <c:pt idx="33">
                  <c:v>42643</c:v>
                </c:pt>
                <c:pt idx="34">
                  <c:v>42674</c:v>
                </c:pt>
                <c:pt idx="35">
                  <c:v>42704</c:v>
                </c:pt>
                <c:pt idx="36">
                  <c:v>42735</c:v>
                </c:pt>
                <c:pt idx="37">
                  <c:v>42766</c:v>
                </c:pt>
                <c:pt idx="38">
                  <c:v>42794</c:v>
                </c:pt>
                <c:pt idx="39">
                  <c:v>42825</c:v>
                </c:pt>
                <c:pt idx="40">
                  <c:v>42855</c:v>
                </c:pt>
                <c:pt idx="41">
                  <c:v>42886</c:v>
                </c:pt>
                <c:pt idx="42">
                  <c:v>42916</c:v>
                </c:pt>
                <c:pt idx="43">
                  <c:v>42947</c:v>
                </c:pt>
                <c:pt idx="44">
                  <c:v>42978</c:v>
                </c:pt>
                <c:pt idx="45">
                  <c:v>43008</c:v>
                </c:pt>
                <c:pt idx="46">
                  <c:v>43039</c:v>
                </c:pt>
                <c:pt idx="47">
                  <c:v>43069</c:v>
                </c:pt>
                <c:pt idx="48">
                  <c:v>43100</c:v>
                </c:pt>
                <c:pt idx="49">
                  <c:v>43131</c:v>
                </c:pt>
                <c:pt idx="50">
                  <c:v>43159</c:v>
                </c:pt>
                <c:pt idx="51">
                  <c:v>43190</c:v>
                </c:pt>
                <c:pt idx="52">
                  <c:v>43220</c:v>
                </c:pt>
                <c:pt idx="53">
                  <c:v>43251</c:v>
                </c:pt>
                <c:pt idx="54">
                  <c:v>43281</c:v>
                </c:pt>
                <c:pt idx="55">
                  <c:v>43312</c:v>
                </c:pt>
                <c:pt idx="56">
                  <c:v>43343</c:v>
                </c:pt>
                <c:pt idx="57">
                  <c:v>43373</c:v>
                </c:pt>
                <c:pt idx="58">
                  <c:v>43404</c:v>
                </c:pt>
                <c:pt idx="59">
                  <c:v>43434</c:v>
                </c:pt>
                <c:pt idx="60">
                  <c:v>43465</c:v>
                </c:pt>
                <c:pt idx="61">
                  <c:v>43496</c:v>
                </c:pt>
                <c:pt idx="62">
                  <c:v>43524</c:v>
                </c:pt>
                <c:pt idx="63">
                  <c:v>43555</c:v>
                </c:pt>
                <c:pt idx="64">
                  <c:v>43585</c:v>
                </c:pt>
                <c:pt idx="65">
                  <c:v>43616</c:v>
                </c:pt>
                <c:pt idx="66">
                  <c:v>43646</c:v>
                </c:pt>
                <c:pt idx="67">
                  <c:v>43677</c:v>
                </c:pt>
                <c:pt idx="68">
                  <c:v>43708</c:v>
                </c:pt>
                <c:pt idx="69">
                  <c:v>43738</c:v>
                </c:pt>
                <c:pt idx="70">
                  <c:v>43769</c:v>
                </c:pt>
                <c:pt idx="71">
                  <c:v>43799</c:v>
                </c:pt>
                <c:pt idx="72">
                  <c:v>43830</c:v>
                </c:pt>
                <c:pt idx="73">
                  <c:v>43861</c:v>
                </c:pt>
                <c:pt idx="74">
                  <c:v>43890</c:v>
                </c:pt>
                <c:pt idx="75">
                  <c:v>43921</c:v>
                </c:pt>
                <c:pt idx="76">
                  <c:v>43951</c:v>
                </c:pt>
                <c:pt idx="77">
                  <c:v>43982</c:v>
                </c:pt>
                <c:pt idx="78">
                  <c:v>44012</c:v>
                </c:pt>
                <c:pt idx="79">
                  <c:v>44043</c:v>
                </c:pt>
                <c:pt idx="80">
                  <c:v>44074</c:v>
                </c:pt>
                <c:pt idx="81">
                  <c:v>44104</c:v>
                </c:pt>
                <c:pt idx="82">
                  <c:v>44135</c:v>
                </c:pt>
                <c:pt idx="83">
                  <c:v>44165</c:v>
                </c:pt>
                <c:pt idx="84">
                  <c:v>44196</c:v>
                </c:pt>
                <c:pt idx="85">
                  <c:v>44227</c:v>
                </c:pt>
                <c:pt idx="86">
                  <c:v>44255</c:v>
                </c:pt>
                <c:pt idx="87">
                  <c:v>44286</c:v>
                </c:pt>
                <c:pt idx="88">
                  <c:v>44316</c:v>
                </c:pt>
                <c:pt idx="89">
                  <c:v>44347</c:v>
                </c:pt>
                <c:pt idx="90">
                  <c:v>44377</c:v>
                </c:pt>
                <c:pt idx="91">
                  <c:v>44408</c:v>
                </c:pt>
                <c:pt idx="92">
                  <c:v>44439</c:v>
                </c:pt>
                <c:pt idx="93">
                  <c:v>44469</c:v>
                </c:pt>
                <c:pt idx="94">
                  <c:v>44500</c:v>
                </c:pt>
                <c:pt idx="95">
                  <c:v>44530</c:v>
                </c:pt>
                <c:pt idx="96">
                  <c:v>44561</c:v>
                </c:pt>
                <c:pt idx="97">
                  <c:v>44592</c:v>
                </c:pt>
                <c:pt idx="98">
                  <c:v>44620</c:v>
                </c:pt>
                <c:pt idx="99">
                  <c:v>44651</c:v>
                </c:pt>
                <c:pt idx="100">
                  <c:v>44681</c:v>
                </c:pt>
                <c:pt idx="101">
                  <c:v>44712</c:v>
                </c:pt>
                <c:pt idx="102">
                  <c:v>44742</c:v>
                </c:pt>
                <c:pt idx="103">
                  <c:v>44773</c:v>
                </c:pt>
                <c:pt idx="104">
                  <c:v>44804</c:v>
                </c:pt>
                <c:pt idx="105">
                  <c:v>44834</c:v>
                </c:pt>
                <c:pt idx="106">
                  <c:v>44865</c:v>
                </c:pt>
                <c:pt idx="107">
                  <c:v>44895</c:v>
                </c:pt>
                <c:pt idx="108">
                  <c:v>44926</c:v>
                </c:pt>
                <c:pt idx="109">
                  <c:v>44957</c:v>
                </c:pt>
                <c:pt idx="110">
                  <c:v>44985</c:v>
                </c:pt>
                <c:pt idx="111">
                  <c:v>45016</c:v>
                </c:pt>
                <c:pt idx="112">
                  <c:v>45046</c:v>
                </c:pt>
                <c:pt idx="113">
                  <c:v>45077</c:v>
                </c:pt>
                <c:pt idx="114">
                  <c:v>45107</c:v>
                </c:pt>
                <c:pt idx="115">
                  <c:v>45138</c:v>
                </c:pt>
                <c:pt idx="116">
                  <c:v>45169</c:v>
                </c:pt>
                <c:pt idx="117">
                  <c:v>45199</c:v>
                </c:pt>
                <c:pt idx="118">
                  <c:v>45230</c:v>
                </c:pt>
                <c:pt idx="119">
                  <c:v>45260</c:v>
                </c:pt>
                <c:pt idx="120">
                  <c:v>45291</c:v>
                </c:pt>
              </c:numCache>
            </c:numRef>
          </c:cat>
          <c:val>
            <c:numRef>
              <c:f>NPLs!$Q$153:$Q$273</c:f>
              <c:numCache>
                <c:formatCode>General</c:formatCode>
                <c:ptCount val="121"/>
                <c:pt idx="0">
                  <c:v>3.31</c:v>
                </c:pt>
                <c:pt idx="1">
                  <c:v>3.3</c:v>
                </c:pt>
                <c:pt idx="2">
                  <c:v>3.32</c:v>
                </c:pt>
                <c:pt idx="3">
                  <c:v>3.32</c:v>
                </c:pt>
                <c:pt idx="4">
                  <c:v>3.24</c:v>
                </c:pt>
                <c:pt idx="5">
                  <c:v>3.24</c:v>
                </c:pt>
                <c:pt idx="6">
                  <c:v>3.22</c:v>
                </c:pt>
                <c:pt idx="7">
                  <c:v>3.17</c:v>
                </c:pt>
                <c:pt idx="8">
                  <c:v>3.18</c:v>
                </c:pt>
                <c:pt idx="9">
                  <c:v>3.22</c:v>
                </c:pt>
                <c:pt idx="10">
                  <c:v>3.18</c:v>
                </c:pt>
                <c:pt idx="11">
                  <c:v>3.18</c:v>
                </c:pt>
                <c:pt idx="12">
                  <c:v>3.13</c:v>
                </c:pt>
                <c:pt idx="13">
                  <c:v>3.12</c:v>
                </c:pt>
                <c:pt idx="14">
                  <c:v>3.12</c:v>
                </c:pt>
                <c:pt idx="15">
                  <c:v>3.08</c:v>
                </c:pt>
                <c:pt idx="16">
                  <c:v>3.04</c:v>
                </c:pt>
                <c:pt idx="17">
                  <c:v>2.96</c:v>
                </c:pt>
                <c:pt idx="18">
                  <c:v>2.96</c:v>
                </c:pt>
                <c:pt idx="19">
                  <c:v>2.91</c:v>
                </c:pt>
                <c:pt idx="20">
                  <c:v>2.86</c:v>
                </c:pt>
                <c:pt idx="21">
                  <c:v>2.8</c:v>
                </c:pt>
                <c:pt idx="22">
                  <c:v>2.71</c:v>
                </c:pt>
                <c:pt idx="23">
                  <c:v>2.64</c:v>
                </c:pt>
                <c:pt idx="24">
                  <c:v>2.5499999999999998</c:v>
                </c:pt>
                <c:pt idx="25">
                  <c:v>2.52</c:v>
                </c:pt>
                <c:pt idx="26">
                  <c:v>2.4900000000000002</c:v>
                </c:pt>
                <c:pt idx="27">
                  <c:v>2.4300000000000002</c:v>
                </c:pt>
                <c:pt idx="28">
                  <c:v>2.39</c:v>
                </c:pt>
                <c:pt idx="29">
                  <c:v>2.34</c:v>
                </c:pt>
                <c:pt idx="30">
                  <c:v>2.29</c:v>
                </c:pt>
                <c:pt idx="31">
                  <c:v>2.23</c:v>
                </c:pt>
                <c:pt idx="32">
                  <c:v>2.19</c:v>
                </c:pt>
                <c:pt idx="33">
                  <c:v>2.15</c:v>
                </c:pt>
                <c:pt idx="34">
                  <c:v>2.1</c:v>
                </c:pt>
                <c:pt idx="35">
                  <c:v>2.04</c:v>
                </c:pt>
                <c:pt idx="36">
                  <c:v>2.0099999999999998</c:v>
                </c:pt>
                <c:pt idx="37">
                  <c:v>1.97</c:v>
                </c:pt>
                <c:pt idx="38">
                  <c:v>1.94</c:v>
                </c:pt>
                <c:pt idx="39">
                  <c:v>1.9</c:v>
                </c:pt>
                <c:pt idx="40">
                  <c:v>1.86</c:v>
                </c:pt>
                <c:pt idx="41">
                  <c:v>1.81</c:v>
                </c:pt>
                <c:pt idx="42">
                  <c:v>1.75</c:v>
                </c:pt>
                <c:pt idx="43">
                  <c:v>1.73</c:v>
                </c:pt>
                <c:pt idx="44">
                  <c:v>1.68</c:v>
                </c:pt>
                <c:pt idx="45">
                  <c:v>1.66</c:v>
                </c:pt>
                <c:pt idx="46">
                  <c:v>1.62</c:v>
                </c:pt>
                <c:pt idx="47">
                  <c:v>1.57</c:v>
                </c:pt>
                <c:pt idx="48">
                  <c:v>1.77</c:v>
                </c:pt>
                <c:pt idx="49">
                  <c:v>1.91</c:v>
                </c:pt>
                <c:pt idx="50">
                  <c:v>1.91</c:v>
                </c:pt>
                <c:pt idx="51">
                  <c:v>1.85</c:v>
                </c:pt>
                <c:pt idx="52">
                  <c:v>1.81</c:v>
                </c:pt>
                <c:pt idx="53">
                  <c:v>1.77</c:v>
                </c:pt>
                <c:pt idx="54">
                  <c:v>1.74</c:v>
                </c:pt>
                <c:pt idx="55">
                  <c:v>1.7</c:v>
                </c:pt>
                <c:pt idx="56">
                  <c:v>1.69</c:v>
                </c:pt>
                <c:pt idx="57">
                  <c:v>1.68</c:v>
                </c:pt>
                <c:pt idx="58">
                  <c:v>1.61</c:v>
                </c:pt>
                <c:pt idx="59">
                  <c:v>1.58</c:v>
                </c:pt>
                <c:pt idx="60">
                  <c:v>1.53</c:v>
                </c:pt>
                <c:pt idx="61">
                  <c:v>1.52</c:v>
                </c:pt>
                <c:pt idx="62">
                  <c:v>1.5</c:v>
                </c:pt>
                <c:pt idx="63">
                  <c:v>1.47</c:v>
                </c:pt>
                <c:pt idx="64">
                  <c:v>1.45</c:v>
                </c:pt>
                <c:pt idx="65">
                  <c:v>1.4</c:v>
                </c:pt>
                <c:pt idx="66">
                  <c:v>1.38</c:v>
                </c:pt>
                <c:pt idx="67">
                  <c:v>1.34</c:v>
                </c:pt>
                <c:pt idx="68">
                  <c:v>1.3</c:v>
                </c:pt>
                <c:pt idx="69">
                  <c:v>1.28</c:v>
                </c:pt>
                <c:pt idx="70">
                  <c:v>1.29</c:v>
                </c:pt>
                <c:pt idx="71">
                  <c:v>1.19</c:v>
                </c:pt>
                <c:pt idx="72">
                  <c:v>1.17</c:v>
                </c:pt>
                <c:pt idx="73">
                  <c:v>1.1599999999999999</c:v>
                </c:pt>
                <c:pt idx="74">
                  <c:v>1.1499999999999999</c:v>
                </c:pt>
                <c:pt idx="75">
                  <c:v>1.1399999999999999</c:v>
                </c:pt>
                <c:pt idx="76">
                  <c:v>1.1399999999999999</c:v>
                </c:pt>
                <c:pt idx="77">
                  <c:v>1.1200000000000001</c:v>
                </c:pt>
                <c:pt idx="78">
                  <c:v>1.08</c:v>
                </c:pt>
                <c:pt idx="79">
                  <c:v>1.07</c:v>
                </c:pt>
                <c:pt idx="80">
                  <c:v>1.06</c:v>
                </c:pt>
                <c:pt idx="81">
                  <c:v>1.03</c:v>
                </c:pt>
                <c:pt idx="82">
                  <c:v>0.98</c:v>
                </c:pt>
                <c:pt idx="83">
                  <c:v>1.03</c:v>
                </c:pt>
                <c:pt idx="84">
                  <c:v>1.06</c:v>
                </c:pt>
                <c:pt idx="85">
                  <c:v>1.07</c:v>
                </c:pt>
                <c:pt idx="86">
                  <c:v>1.08</c:v>
                </c:pt>
                <c:pt idx="87">
                  <c:v>1.0900000000000001</c:v>
                </c:pt>
                <c:pt idx="88">
                  <c:v>1.0900000000000001</c:v>
                </c:pt>
                <c:pt idx="89">
                  <c:v>1.08</c:v>
                </c:pt>
                <c:pt idx="90">
                  <c:v>1.05</c:v>
                </c:pt>
                <c:pt idx="91">
                  <c:v>1.02</c:v>
                </c:pt>
                <c:pt idx="92">
                  <c:v>1</c:v>
                </c:pt>
                <c:pt idx="93">
                  <c:v>0.96</c:v>
                </c:pt>
                <c:pt idx="94">
                  <c:v>0.93</c:v>
                </c:pt>
                <c:pt idx="95">
                  <c:v>0.91</c:v>
                </c:pt>
                <c:pt idx="96">
                  <c:v>0.88</c:v>
                </c:pt>
                <c:pt idx="97">
                  <c:v>0.87</c:v>
                </c:pt>
                <c:pt idx="98">
                  <c:v>0.85</c:v>
                </c:pt>
                <c:pt idx="99">
                  <c:v>0.82</c:v>
                </c:pt>
                <c:pt idx="100">
                  <c:v>0.8</c:v>
                </c:pt>
                <c:pt idx="101">
                  <c:v>0.78</c:v>
                </c:pt>
                <c:pt idx="102">
                  <c:v>0.75</c:v>
                </c:pt>
                <c:pt idx="103">
                  <c:v>0.74</c:v>
                </c:pt>
                <c:pt idx="104">
                  <c:v>0.71</c:v>
                </c:pt>
                <c:pt idx="105">
                  <c:v>0.71</c:v>
                </c:pt>
                <c:pt idx="106">
                  <c:v>0.7</c:v>
                </c:pt>
                <c:pt idx="107">
                  <c:v>0.7</c:v>
                </c:pt>
                <c:pt idx="108">
                  <c:v>0.7</c:v>
                </c:pt>
                <c:pt idx="109">
                  <c:v>0.7</c:v>
                </c:pt>
                <c:pt idx="110">
                  <c:v>0.7</c:v>
                </c:pt>
                <c:pt idx="111">
                  <c:v>0.69</c:v>
                </c:pt>
                <c:pt idx="112">
                  <c:v>0.69</c:v>
                </c:pt>
                <c:pt idx="113">
                  <c:v>0.7</c:v>
                </c:pt>
                <c:pt idx="114">
                  <c:v>0.71</c:v>
                </c:pt>
                <c:pt idx="115">
                  <c:v>0.72</c:v>
                </c:pt>
                <c:pt idx="116">
                  <c:v>0.74</c:v>
                </c:pt>
                <c:pt idx="117">
                  <c:v>0.74</c:v>
                </c:pt>
                <c:pt idx="118">
                  <c:v>0.73</c:v>
                </c:pt>
                <c:pt idx="119">
                  <c:v>0.72</c:v>
                </c:pt>
                <c:pt idx="120">
                  <c:v>0.73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02-46FA-A247-5FFFDB85A264}"/>
            </c:ext>
          </c:extLst>
        </c:ser>
        <c:ser>
          <c:idx val="3"/>
          <c:order val="2"/>
          <c:tx>
            <c:strRef>
              <c:f>NPLs!$S$9</c:f>
              <c:strCache>
                <c:ptCount val="1"/>
                <c:pt idx="0">
                  <c:v>Spotřebitelské úvěry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NPLs!$A$153:$A$273</c:f>
              <c:numCache>
                <c:formatCode>mm/yy</c:formatCode>
                <c:ptCount val="121"/>
                <c:pt idx="0">
                  <c:v>41639</c:v>
                </c:pt>
                <c:pt idx="1">
                  <c:v>41670</c:v>
                </c:pt>
                <c:pt idx="2">
                  <c:v>41698</c:v>
                </c:pt>
                <c:pt idx="3">
                  <c:v>41729</c:v>
                </c:pt>
                <c:pt idx="4">
                  <c:v>41759</c:v>
                </c:pt>
                <c:pt idx="5">
                  <c:v>41790</c:v>
                </c:pt>
                <c:pt idx="6">
                  <c:v>41820</c:v>
                </c:pt>
                <c:pt idx="7">
                  <c:v>41851</c:v>
                </c:pt>
                <c:pt idx="8">
                  <c:v>41882</c:v>
                </c:pt>
                <c:pt idx="9">
                  <c:v>41912</c:v>
                </c:pt>
                <c:pt idx="10">
                  <c:v>41943</c:v>
                </c:pt>
                <c:pt idx="11">
                  <c:v>41973</c:v>
                </c:pt>
                <c:pt idx="12">
                  <c:v>42004</c:v>
                </c:pt>
                <c:pt idx="13">
                  <c:v>42035</c:v>
                </c:pt>
                <c:pt idx="14">
                  <c:v>42063</c:v>
                </c:pt>
                <c:pt idx="15">
                  <c:v>42094</c:v>
                </c:pt>
                <c:pt idx="16">
                  <c:v>42124</c:v>
                </c:pt>
                <c:pt idx="17">
                  <c:v>42155</c:v>
                </c:pt>
                <c:pt idx="18">
                  <c:v>42185</c:v>
                </c:pt>
                <c:pt idx="19">
                  <c:v>42216</c:v>
                </c:pt>
                <c:pt idx="20">
                  <c:v>42247</c:v>
                </c:pt>
                <c:pt idx="21">
                  <c:v>42277</c:v>
                </c:pt>
                <c:pt idx="22">
                  <c:v>42308</c:v>
                </c:pt>
                <c:pt idx="23">
                  <c:v>42338</c:v>
                </c:pt>
                <c:pt idx="24">
                  <c:v>42369</c:v>
                </c:pt>
                <c:pt idx="25">
                  <c:v>42400</c:v>
                </c:pt>
                <c:pt idx="26">
                  <c:v>42429</c:v>
                </c:pt>
                <c:pt idx="27">
                  <c:v>42460</c:v>
                </c:pt>
                <c:pt idx="28">
                  <c:v>42490</c:v>
                </c:pt>
                <c:pt idx="29">
                  <c:v>42521</c:v>
                </c:pt>
                <c:pt idx="30">
                  <c:v>42551</c:v>
                </c:pt>
                <c:pt idx="31">
                  <c:v>42582</c:v>
                </c:pt>
                <c:pt idx="32">
                  <c:v>42613</c:v>
                </c:pt>
                <c:pt idx="33">
                  <c:v>42643</c:v>
                </c:pt>
                <c:pt idx="34">
                  <c:v>42674</c:v>
                </c:pt>
                <c:pt idx="35">
                  <c:v>42704</c:v>
                </c:pt>
                <c:pt idx="36">
                  <c:v>42735</c:v>
                </c:pt>
                <c:pt idx="37">
                  <c:v>42766</c:v>
                </c:pt>
                <c:pt idx="38">
                  <c:v>42794</c:v>
                </c:pt>
                <c:pt idx="39">
                  <c:v>42825</c:v>
                </c:pt>
                <c:pt idx="40">
                  <c:v>42855</c:v>
                </c:pt>
                <c:pt idx="41">
                  <c:v>42886</c:v>
                </c:pt>
                <c:pt idx="42">
                  <c:v>42916</c:v>
                </c:pt>
                <c:pt idx="43">
                  <c:v>42947</c:v>
                </c:pt>
                <c:pt idx="44">
                  <c:v>42978</c:v>
                </c:pt>
                <c:pt idx="45">
                  <c:v>43008</c:v>
                </c:pt>
                <c:pt idx="46">
                  <c:v>43039</c:v>
                </c:pt>
                <c:pt idx="47">
                  <c:v>43069</c:v>
                </c:pt>
                <c:pt idx="48">
                  <c:v>43100</c:v>
                </c:pt>
                <c:pt idx="49">
                  <c:v>43131</c:v>
                </c:pt>
                <c:pt idx="50">
                  <c:v>43159</c:v>
                </c:pt>
                <c:pt idx="51">
                  <c:v>43190</c:v>
                </c:pt>
                <c:pt idx="52">
                  <c:v>43220</c:v>
                </c:pt>
                <c:pt idx="53">
                  <c:v>43251</c:v>
                </c:pt>
                <c:pt idx="54">
                  <c:v>43281</c:v>
                </c:pt>
                <c:pt idx="55">
                  <c:v>43312</c:v>
                </c:pt>
                <c:pt idx="56">
                  <c:v>43343</c:v>
                </c:pt>
                <c:pt idx="57">
                  <c:v>43373</c:v>
                </c:pt>
                <c:pt idx="58">
                  <c:v>43404</c:v>
                </c:pt>
                <c:pt idx="59">
                  <c:v>43434</c:v>
                </c:pt>
                <c:pt idx="60">
                  <c:v>43465</c:v>
                </c:pt>
                <c:pt idx="61">
                  <c:v>43496</c:v>
                </c:pt>
                <c:pt idx="62">
                  <c:v>43524</c:v>
                </c:pt>
                <c:pt idx="63">
                  <c:v>43555</c:v>
                </c:pt>
                <c:pt idx="64">
                  <c:v>43585</c:v>
                </c:pt>
                <c:pt idx="65">
                  <c:v>43616</c:v>
                </c:pt>
                <c:pt idx="66">
                  <c:v>43646</c:v>
                </c:pt>
                <c:pt idx="67">
                  <c:v>43677</c:v>
                </c:pt>
                <c:pt idx="68">
                  <c:v>43708</c:v>
                </c:pt>
                <c:pt idx="69">
                  <c:v>43738</c:v>
                </c:pt>
                <c:pt idx="70">
                  <c:v>43769</c:v>
                </c:pt>
                <c:pt idx="71">
                  <c:v>43799</c:v>
                </c:pt>
                <c:pt idx="72">
                  <c:v>43830</c:v>
                </c:pt>
                <c:pt idx="73">
                  <c:v>43861</c:v>
                </c:pt>
                <c:pt idx="74">
                  <c:v>43890</c:v>
                </c:pt>
                <c:pt idx="75">
                  <c:v>43921</c:v>
                </c:pt>
                <c:pt idx="76">
                  <c:v>43951</c:v>
                </c:pt>
                <c:pt idx="77">
                  <c:v>43982</c:v>
                </c:pt>
                <c:pt idx="78">
                  <c:v>44012</c:v>
                </c:pt>
                <c:pt idx="79">
                  <c:v>44043</c:v>
                </c:pt>
                <c:pt idx="80">
                  <c:v>44074</c:v>
                </c:pt>
                <c:pt idx="81">
                  <c:v>44104</c:v>
                </c:pt>
                <c:pt idx="82">
                  <c:v>44135</c:v>
                </c:pt>
                <c:pt idx="83">
                  <c:v>44165</c:v>
                </c:pt>
                <c:pt idx="84">
                  <c:v>44196</c:v>
                </c:pt>
                <c:pt idx="85">
                  <c:v>44227</c:v>
                </c:pt>
                <c:pt idx="86">
                  <c:v>44255</c:v>
                </c:pt>
                <c:pt idx="87">
                  <c:v>44286</c:v>
                </c:pt>
                <c:pt idx="88">
                  <c:v>44316</c:v>
                </c:pt>
                <c:pt idx="89">
                  <c:v>44347</c:v>
                </c:pt>
                <c:pt idx="90">
                  <c:v>44377</c:v>
                </c:pt>
                <c:pt idx="91">
                  <c:v>44408</c:v>
                </c:pt>
                <c:pt idx="92">
                  <c:v>44439</c:v>
                </c:pt>
                <c:pt idx="93">
                  <c:v>44469</c:v>
                </c:pt>
                <c:pt idx="94">
                  <c:v>44500</c:v>
                </c:pt>
                <c:pt idx="95">
                  <c:v>44530</c:v>
                </c:pt>
                <c:pt idx="96">
                  <c:v>44561</c:v>
                </c:pt>
                <c:pt idx="97">
                  <c:v>44592</c:v>
                </c:pt>
                <c:pt idx="98">
                  <c:v>44620</c:v>
                </c:pt>
                <c:pt idx="99">
                  <c:v>44651</c:v>
                </c:pt>
                <c:pt idx="100">
                  <c:v>44681</c:v>
                </c:pt>
                <c:pt idx="101">
                  <c:v>44712</c:v>
                </c:pt>
                <c:pt idx="102">
                  <c:v>44742</c:v>
                </c:pt>
                <c:pt idx="103">
                  <c:v>44773</c:v>
                </c:pt>
                <c:pt idx="104">
                  <c:v>44804</c:v>
                </c:pt>
                <c:pt idx="105">
                  <c:v>44834</c:v>
                </c:pt>
                <c:pt idx="106">
                  <c:v>44865</c:v>
                </c:pt>
                <c:pt idx="107">
                  <c:v>44895</c:v>
                </c:pt>
                <c:pt idx="108">
                  <c:v>44926</c:v>
                </c:pt>
                <c:pt idx="109">
                  <c:v>44957</c:v>
                </c:pt>
                <c:pt idx="110">
                  <c:v>44985</c:v>
                </c:pt>
                <c:pt idx="111">
                  <c:v>45016</c:v>
                </c:pt>
                <c:pt idx="112">
                  <c:v>45046</c:v>
                </c:pt>
                <c:pt idx="113">
                  <c:v>45077</c:v>
                </c:pt>
                <c:pt idx="114">
                  <c:v>45107</c:v>
                </c:pt>
                <c:pt idx="115">
                  <c:v>45138</c:v>
                </c:pt>
                <c:pt idx="116">
                  <c:v>45169</c:v>
                </c:pt>
                <c:pt idx="117">
                  <c:v>45199</c:v>
                </c:pt>
                <c:pt idx="118">
                  <c:v>45230</c:v>
                </c:pt>
                <c:pt idx="119">
                  <c:v>45260</c:v>
                </c:pt>
                <c:pt idx="120">
                  <c:v>45291</c:v>
                </c:pt>
              </c:numCache>
            </c:numRef>
          </c:cat>
          <c:val>
            <c:numRef>
              <c:f>NPLs!$S$154:$S$274</c:f>
              <c:numCache>
                <c:formatCode>General</c:formatCode>
                <c:ptCount val="121"/>
                <c:pt idx="0">
                  <c:v>12.32</c:v>
                </c:pt>
                <c:pt idx="1">
                  <c:v>12.35</c:v>
                </c:pt>
                <c:pt idx="2">
                  <c:v>12.18</c:v>
                </c:pt>
                <c:pt idx="3">
                  <c:v>12.34</c:v>
                </c:pt>
                <c:pt idx="4">
                  <c:v>12.37</c:v>
                </c:pt>
                <c:pt idx="5">
                  <c:v>12.25</c:v>
                </c:pt>
                <c:pt idx="6">
                  <c:v>12.21</c:v>
                </c:pt>
                <c:pt idx="7">
                  <c:v>12.32</c:v>
                </c:pt>
                <c:pt idx="8">
                  <c:v>12.16</c:v>
                </c:pt>
                <c:pt idx="9">
                  <c:v>12.11</c:v>
                </c:pt>
                <c:pt idx="10">
                  <c:v>11.8</c:v>
                </c:pt>
                <c:pt idx="11">
                  <c:v>12.01</c:v>
                </c:pt>
                <c:pt idx="12">
                  <c:v>12.16</c:v>
                </c:pt>
                <c:pt idx="13">
                  <c:v>12.14</c:v>
                </c:pt>
                <c:pt idx="14">
                  <c:v>11.76</c:v>
                </c:pt>
                <c:pt idx="15">
                  <c:v>11.77</c:v>
                </c:pt>
                <c:pt idx="16">
                  <c:v>11.49</c:v>
                </c:pt>
                <c:pt idx="17">
                  <c:v>12.18</c:v>
                </c:pt>
                <c:pt idx="18">
                  <c:v>12.13</c:v>
                </c:pt>
                <c:pt idx="19">
                  <c:v>12.06</c:v>
                </c:pt>
                <c:pt idx="20">
                  <c:v>11.92</c:v>
                </c:pt>
                <c:pt idx="21">
                  <c:v>11.88</c:v>
                </c:pt>
                <c:pt idx="22">
                  <c:v>11.27</c:v>
                </c:pt>
                <c:pt idx="23">
                  <c:v>11.07</c:v>
                </c:pt>
                <c:pt idx="24">
                  <c:v>11.13</c:v>
                </c:pt>
                <c:pt idx="25">
                  <c:v>11.56</c:v>
                </c:pt>
                <c:pt idx="26">
                  <c:v>10.11</c:v>
                </c:pt>
                <c:pt idx="27">
                  <c:v>10.06</c:v>
                </c:pt>
                <c:pt idx="28">
                  <c:v>9.98</c:v>
                </c:pt>
                <c:pt idx="29">
                  <c:v>9.73</c:v>
                </c:pt>
                <c:pt idx="30">
                  <c:v>9.67</c:v>
                </c:pt>
                <c:pt idx="31">
                  <c:v>9.33</c:v>
                </c:pt>
                <c:pt idx="32">
                  <c:v>9.0399999999999991</c:v>
                </c:pt>
                <c:pt idx="33">
                  <c:v>8.99</c:v>
                </c:pt>
                <c:pt idx="34">
                  <c:v>9.0299999999999994</c:v>
                </c:pt>
                <c:pt idx="35">
                  <c:v>8.89</c:v>
                </c:pt>
                <c:pt idx="36">
                  <c:v>8.7799999999999994</c:v>
                </c:pt>
                <c:pt idx="37">
                  <c:v>8.77</c:v>
                </c:pt>
                <c:pt idx="38">
                  <c:v>7.85</c:v>
                </c:pt>
                <c:pt idx="39">
                  <c:v>7.83</c:v>
                </c:pt>
                <c:pt idx="40">
                  <c:v>7.6</c:v>
                </c:pt>
                <c:pt idx="41">
                  <c:v>7.39</c:v>
                </c:pt>
                <c:pt idx="42">
                  <c:v>7.35</c:v>
                </c:pt>
                <c:pt idx="43">
                  <c:v>7.31</c:v>
                </c:pt>
                <c:pt idx="44">
                  <c:v>6.25</c:v>
                </c:pt>
                <c:pt idx="45">
                  <c:v>6.21</c:v>
                </c:pt>
                <c:pt idx="46">
                  <c:v>6.04</c:v>
                </c:pt>
                <c:pt idx="47">
                  <c:v>5.98</c:v>
                </c:pt>
                <c:pt idx="48">
                  <c:v>6.09</c:v>
                </c:pt>
                <c:pt idx="49">
                  <c:v>5.98</c:v>
                </c:pt>
                <c:pt idx="50">
                  <c:v>5.76</c:v>
                </c:pt>
                <c:pt idx="51">
                  <c:v>5.68</c:v>
                </c:pt>
                <c:pt idx="52">
                  <c:v>5.49</c:v>
                </c:pt>
                <c:pt idx="53">
                  <c:v>5.46</c:v>
                </c:pt>
                <c:pt idx="54">
                  <c:v>5.38</c:v>
                </c:pt>
                <c:pt idx="55">
                  <c:v>5.35</c:v>
                </c:pt>
                <c:pt idx="56">
                  <c:v>5.37</c:v>
                </c:pt>
                <c:pt idx="57">
                  <c:v>5.07</c:v>
                </c:pt>
                <c:pt idx="58">
                  <c:v>5.13</c:v>
                </c:pt>
                <c:pt idx="59">
                  <c:v>5.07</c:v>
                </c:pt>
                <c:pt idx="60">
                  <c:v>4.67</c:v>
                </c:pt>
                <c:pt idx="61">
                  <c:v>4.6399999999999997</c:v>
                </c:pt>
                <c:pt idx="62">
                  <c:v>4.5</c:v>
                </c:pt>
                <c:pt idx="63">
                  <c:v>4.5</c:v>
                </c:pt>
                <c:pt idx="64">
                  <c:v>4.4400000000000004</c:v>
                </c:pt>
                <c:pt idx="65">
                  <c:v>4.21</c:v>
                </c:pt>
                <c:pt idx="66">
                  <c:v>4.21</c:v>
                </c:pt>
                <c:pt idx="67">
                  <c:v>4.16</c:v>
                </c:pt>
                <c:pt idx="68">
                  <c:v>3.94</c:v>
                </c:pt>
                <c:pt idx="69">
                  <c:v>3.93</c:v>
                </c:pt>
                <c:pt idx="70">
                  <c:v>4.09</c:v>
                </c:pt>
                <c:pt idx="71">
                  <c:v>3.99</c:v>
                </c:pt>
                <c:pt idx="72">
                  <c:v>4.03</c:v>
                </c:pt>
                <c:pt idx="73">
                  <c:v>4</c:v>
                </c:pt>
                <c:pt idx="74">
                  <c:v>4.0999999999999996</c:v>
                </c:pt>
                <c:pt idx="75">
                  <c:v>4.17</c:v>
                </c:pt>
                <c:pt idx="76">
                  <c:v>4.21</c:v>
                </c:pt>
                <c:pt idx="77">
                  <c:v>4.25</c:v>
                </c:pt>
                <c:pt idx="78">
                  <c:v>4.2</c:v>
                </c:pt>
                <c:pt idx="79">
                  <c:v>4.1500000000000004</c:v>
                </c:pt>
                <c:pt idx="80">
                  <c:v>4.0999999999999996</c:v>
                </c:pt>
                <c:pt idx="81">
                  <c:v>4.17</c:v>
                </c:pt>
                <c:pt idx="82">
                  <c:v>4.76</c:v>
                </c:pt>
                <c:pt idx="83">
                  <c:v>5.08</c:v>
                </c:pt>
                <c:pt idx="84">
                  <c:v>5.23</c:v>
                </c:pt>
                <c:pt idx="85">
                  <c:v>5.43</c:v>
                </c:pt>
                <c:pt idx="86">
                  <c:v>5.56</c:v>
                </c:pt>
                <c:pt idx="87">
                  <c:v>5.61</c:v>
                </c:pt>
                <c:pt idx="88">
                  <c:v>5.65</c:v>
                </c:pt>
                <c:pt idx="89">
                  <c:v>5.38</c:v>
                </c:pt>
                <c:pt idx="90">
                  <c:v>5.32</c:v>
                </c:pt>
                <c:pt idx="91">
                  <c:v>5.29</c:v>
                </c:pt>
                <c:pt idx="92">
                  <c:v>5.17</c:v>
                </c:pt>
                <c:pt idx="93">
                  <c:v>4.93</c:v>
                </c:pt>
                <c:pt idx="94">
                  <c:v>4.7699999999999996</c:v>
                </c:pt>
                <c:pt idx="95">
                  <c:v>4.67</c:v>
                </c:pt>
                <c:pt idx="96">
                  <c:v>4.67</c:v>
                </c:pt>
                <c:pt idx="97">
                  <c:v>4.4800000000000004</c:v>
                </c:pt>
                <c:pt idx="98">
                  <c:v>4.34</c:v>
                </c:pt>
                <c:pt idx="99">
                  <c:v>4.29</c:v>
                </c:pt>
                <c:pt idx="100">
                  <c:v>4.07</c:v>
                </c:pt>
                <c:pt idx="101">
                  <c:v>3.97</c:v>
                </c:pt>
                <c:pt idx="102">
                  <c:v>3.95</c:v>
                </c:pt>
                <c:pt idx="103">
                  <c:v>3.97</c:v>
                </c:pt>
                <c:pt idx="104">
                  <c:v>3.99</c:v>
                </c:pt>
                <c:pt idx="105">
                  <c:v>3.93</c:v>
                </c:pt>
                <c:pt idx="106">
                  <c:v>3.9</c:v>
                </c:pt>
                <c:pt idx="107">
                  <c:v>3.91</c:v>
                </c:pt>
                <c:pt idx="108">
                  <c:v>3.95</c:v>
                </c:pt>
                <c:pt idx="109">
                  <c:v>3.97</c:v>
                </c:pt>
                <c:pt idx="110">
                  <c:v>3.9</c:v>
                </c:pt>
                <c:pt idx="111">
                  <c:v>3.9</c:v>
                </c:pt>
                <c:pt idx="112">
                  <c:v>3.93</c:v>
                </c:pt>
                <c:pt idx="113">
                  <c:v>3.93</c:v>
                </c:pt>
                <c:pt idx="114">
                  <c:v>4.01</c:v>
                </c:pt>
                <c:pt idx="115">
                  <c:v>4.03</c:v>
                </c:pt>
                <c:pt idx="116">
                  <c:v>3.96</c:v>
                </c:pt>
                <c:pt idx="117">
                  <c:v>3.98</c:v>
                </c:pt>
                <c:pt idx="118">
                  <c:v>3.84</c:v>
                </c:pt>
                <c:pt idx="119">
                  <c:v>3.91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302-46FA-A247-5FFFDB85A2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8105808"/>
        <c:axId val="498106200"/>
      </c:lineChart>
      <c:dateAx>
        <c:axId val="498105808"/>
        <c:scaling>
          <c:orientation val="minMax"/>
        </c:scaling>
        <c:delete val="0"/>
        <c:axPos val="b"/>
        <c:numFmt formatCode="m\/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98106200"/>
        <c:crosses val="autoZero"/>
        <c:auto val="1"/>
        <c:lblOffset val="100"/>
        <c:baseTimeUnit val="months"/>
        <c:majorUnit val="12"/>
        <c:majorTimeUnit val="months"/>
        <c:minorUnit val="3"/>
        <c:minorTimeUnit val="months"/>
      </c:dateAx>
      <c:valAx>
        <c:axId val="498106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9810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403452352101887"/>
          <c:y val="0.8701984516075304"/>
          <c:w val="0.79193095295796223"/>
          <c:h val="6.05511872694339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125F4CA-4F90-49BE-8120-5405ADA3B3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19C7697-4B99-4296-8501-298E0C9D56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527E98D0-8791-4AE9-B692-A38A764BA783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9ED4061-3537-4C5C-9178-4CDA856A7E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C87ED2A-7083-408C-BA92-4B87F2C128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E87E66C4-CBB9-47DA-8485-4BFD8AAE7D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48896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57116E2D-EB57-4CCA-BDDB-BB68906C4234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D7B406D6-4A6A-49DA-A8F7-80B8C14ABC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4853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cbaonline.cz/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cbaonline.cz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cbaonline.cz/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cbaonline.cz/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cbaonline.cz/" TargetMode="Externa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cbaonline.cz/" TargetMode="Externa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cbaonline.cz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cbaonline.cz/" TargetMode="Externa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cbaonline.cz/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s obrazke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Zástupný symbol obrázku 6">
            <a:extLst>
              <a:ext uri="{FF2B5EF4-FFF2-40B4-BE49-F238E27FC236}">
                <a16:creationId xmlns:a16="http://schemas.microsoft.com/office/drawing/2014/main" id="{72AF249F-9EA0-4DBA-B46D-56D0CB9690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0101" y="0"/>
            <a:ext cx="6111899" cy="6858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3758EC6-F95B-45EB-A0FB-7959F77129F4}"/>
              </a:ext>
            </a:extLst>
          </p:cNvPr>
          <p:cNvGrpSpPr/>
          <p:nvPr userDrawn="1"/>
        </p:nvGrpSpPr>
        <p:grpSpPr>
          <a:xfrm>
            <a:off x="339233" y="337645"/>
            <a:ext cx="11519530" cy="6129445"/>
            <a:chOff x="339233" y="337645"/>
            <a:chExt cx="11519530" cy="6129445"/>
          </a:xfrm>
        </p:grpSpPr>
        <p:sp>
          <p:nvSpPr>
            <p:cNvPr id="3" name="Volný tvar: obrazec 2">
              <a:extLst>
                <a:ext uri="{FF2B5EF4-FFF2-40B4-BE49-F238E27FC236}">
                  <a16:creationId xmlns:a16="http://schemas.microsoft.com/office/drawing/2014/main" id="{1F68489A-DA1D-4068-9B48-C1A013B4C3DA}"/>
                </a:ext>
              </a:extLst>
            </p:cNvPr>
            <p:cNvSpPr/>
            <p:nvPr/>
          </p:nvSpPr>
          <p:spPr>
            <a:xfrm>
              <a:off x="339233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9F8854AD-2830-4806-929A-360866D27ED0}"/>
                </a:ext>
              </a:extLst>
            </p:cNvPr>
            <p:cNvSpPr/>
            <p:nvPr/>
          </p:nvSpPr>
          <p:spPr>
            <a:xfrm>
              <a:off x="8014263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" name="Volný tvar: obrazec 5">
              <a:extLst>
                <a:ext uri="{FF2B5EF4-FFF2-40B4-BE49-F238E27FC236}">
                  <a16:creationId xmlns:a16="http://schemas.microsoft.com/office/drawing/2014/main" id="{7FDC7C67-ADEE-45DB-A4F7-3AB55DF251E5}"/>
                </a:ext>
              </a:extLst>
            </p:cNvPr>
            <p:cNvSpPr/>
            <p:nvPr/>
          </p:nvSpPr>
          <p:spPr>
            <a:xfrm>
              <a:off x="9933070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14601F3B-B369-4B96-90B9-0A8868DCB2DA}"/>
                </a:ext>
              </a:extLst>
            </p:cNvPr>
            <p:cNvSpPr/>
            <p:nvPr/>
          </p:nvSpPr>
          <p:spPr>
            <a:xfrm>
              <a:off x="6095453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72660750-0073-49DA-A058-A4B3896F2863}"/>
                </a:ext>
              </a:extLst>
            </p:cNvPr>
            <p:cNvSpPr/>
            <p:nvPr/>
          </p:nvSpPr>
          <p:spPr>
            <a:xfrm>
              <a:off x="11851946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</p:grpSp>
      <p:sp>
        <p:nvSpPr>
          <p:cNvPr id="28" name="Nadpis 1">
            <a:extLst>
              <a:ext uri="{FF2B5EF4-FFF2-40B4-BE49-F238E27FC236}">
                <a16:creationId xmlns:a16="http://schemas.microsoft.com/office/drawing/2014/main" id="{7719BB03-12C7-4869-9CB1-8010A1DCD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3485032" cy="900112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 dirty="0"/>
              <a:t>Kliknutím lze upravit styl.</a:t>
            </a:r>
          </a:p>
        </p:txBody>
      </p:sp>
      <p:sp>
        <p:nvSpPr>
          <p:cNvPr id="33" name="Zástupný text 2">
            <a:extLst>
              <a:ext uri="{FF2B5EF4-FFF2-40B4-BE49-F238E27FC236}">
                <a16:creationId xmlns:a16="http://schemas.microsoft.com/office/drawing/2014/main" id="{68307D63-C583-4856-9104-950BCD7B6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5455219"/>
            <a:ext cx="3485031" cy="9527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D8174950-935D-49FB-B7C7-0D9A56F05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76" y="620688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14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21.02.2024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3" name="Nadpis 8">
            <a:extLst>
              <a:ext uri="{FF2B5EF4-FFF2-40B4-BE49-F238E27FC236}">
                <a16:creationId xmlns:a16="http://schemas.microsoft.com/office/drawing/2014/main" id="{4DABC736-6B7F-498C-B9EC-4C5EE192B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84672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4" name="Zástupný text 33">
            <a:extLst>
              <a:ext uri="{FF2B5EF4-FFF2-40B4-BE49-F238E27FC236}">
                <a16:creationId xmlns:a16="http://schemas.microsoft.com/office/drawing/2014/main" id="{B23827EC-D953-478C-9D37-DC056DF25E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671" y="1700808"/>
            <a:ext cx="11004042" cy="30963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5" name="Zástupný symbol pro datum 4">
            <a:extLst>
              <a:ext uri="{FF2B5EF4-FFF2-40B4-BE49-F238E27FC236}">
                <a16:creationId xmlns:a16="http://schemas.microsoft.com/office/drawing/2014/main" id="{96DF018E-8745-4C15-B16E-0C4CE1F8DAA6}"/>
              </a:ext>
            </a:extLst>
          </p:cNvPr>
          <p:cNvSpPr txBox="1">
            <a:spLocks/>
          </p:cNvSpPr>
          <p:nvPr userDrawn="1"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21.02.2024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49B0EF7D-A9E2-4ED5-A67E-EB705BA4E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21.02.2024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3" name="Zástupný symbol pro datum 4">
            <a:extLst>
              <a:ext uri="{FF2B5EF4-FFF2-40B4-BE49-F238E27FC236}">
                <a16:creationId xmlns:a16="http://schemas.microsoft.com/office/drawing/2014/main" id="{DB437DB5-08E5-4B98-8BFA-BBEDA5A5F95B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21.02.2024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352AAC75-85BF-4CE4-B64C-2F00B6C34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  <p:sp>
        <p:nvSpPr>
          <p:cNvPr id="19" name="Nadpis 8">
            <a:extLst>
              <a:ext uri="{FF2B5EF4-FFF2-40B4-BE49-F238E27FC236}">
                <a16:creationId xmlns:a16="http://schemas.microsoft.com/office/drawing/2014/main" id="{85514A0F-7493-4597-8FAD-3ECF839EE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84672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20" name="Zástupný text 33">
            <a:extLst>
              <a:ext uri="{FF2B5EF4-FFF2-40B4-BE49-F238E27FC236}">
                <a16:creationId xmlns:a16="http://schemas.microsoft.com/office/drawing/2014/main" id="{EF10C459-19C6-47F1-A07D-68431F6D23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671" y="1700808"/>
            <a:ext cx="11004042" cy="30963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67515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sekce s odrážkami vedle se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Skupina 20">
            <a:extLst>
              <a:ext uri="{FF2B5EF4-FFF2-40B4-BE49-F238E27FC236}">
                <a16:creationId xmlns:a16="http://schemas.microsoft.com/office/drawing/2014/main" id="{2CAE3E40-03A2-4C8B-A330-0988DFE88E8A}"/>
              </a:ext>
            </a:extLst>
          </p:cNvPr>
          <p:cNvGrpSpPr/>
          <p:nvPr userDrawn="1"/>
        </p:nvGrpSpPr>
        <p:grpSpPr>
          <a:xfrm>
            <a:off x="335360" y="439479"/>
            <a:ext cx="11507005" cy="5939840"/>
            <a:chOff x="335360" y="439479"/>
            <a:chExt cx="11507005" cy="5939840"/>
          </a:xfrm>
        </p:grpSpPr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C614EA22-DEBC-4375-8809-647DC53D72C9}"/>
                </a:ext>
              </a:extLst>
            </p:cNvPr>
            <p:cNvSpPr/>
            <p:nvPr/>
          </p:nvSpPr>
          <p:spPr>
            <a:xfrm>
              <a:off x="335360" y="439479"/>
              <a:ext cx="7200" cy="5939840"/>
            </a:xfrm>
            <a:custGeom>
              <a:avLst/>
              <a:gdLst>
                <a:gd name="connsiteX0" fmla="*/ 0 w 19293"/>
                <a:gd name="connsiteY0" fmla="*/ 0 h 5939840"/>
                <a:gd name="connsiteX1" fmla="*/ 19293 w 19293"/>
                <a:gd name="connsiteY1" fmla="*/ 0 h 5939840"/>
                <a:gd name="connsiteX2" fmla="*/ 19293 w 19293"/>
                <a:gd name="connsiteY2" fmla="*/ 5939841 h 5939840"/>
                <a:gd name="connsiteX3" fmla="*/ 0 w 19293"/>
                <a:gd name="connsiteY3" fmla="*/ 5939841 h 593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39840">
                  <a:moveTo>
                    <a:pt x="0" y="0"/>
                  </a:moveTo>
                  <a:lnTo>
                    <a:pt x="19293" y="0"/>
                  </a:lnTo>
                  <a:lnTo>
                    <a:pt x="19293" y="5939841"/>
                  </a:lnTo>
                  <a:lnTo>
                    <a:pt x="0" y="5939841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AF8D4348-B25C-4930-AC68-58A7FFD1F5C3}"/>
                </a:ext>
              </a:extLst>
            </p:cNvPr>
            <p:cNvSpPr/>
            <p:nvPr/>
          </p:nvSpPr>
          <p:spPr>
            <a:xfrm>
              <a:off x="6086455" y="440463"/>
              <a:ext cx="7200" cy="5937936"/>
            </a:xfrm>
            <a:custGeom>
              <a:avLst/>
              <a:gdLst>
                <a:gd name="connsiteX0" fmla="*/ 0 w 19293"/>
                <a:gd name="connsiteY0" fmla="*/ 0 h 5937936"/>
                <a:gd name="connsiteX1" fmla="*/ 19293 w 19293"/>
                <a:gd name="connsiteY1" fmla="*/ 0 h 5937936"/>
                <a:gd name="connsiteX2" fmla="*/ 19293 w 19293"/>
                <a:gd name="connsiteY2" fmla="*/ 5937937 h 5937936"/>
                <a:gd name="connsiteX3" fmla="*/ 0 w 19293"/>
                <a:gd name="connsiteY3" fmla="*/ 5937937 h 593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37936">
                  <a:moveTo>
                    <a:pt x="0" y="0"/>
                  </a:moveTo>
                  <a:lnTo>
                    <a:pt x="19293" y="0"/>
                  </a:lnTo>
                  <a:lnTo>
                    <a:pt x="19293" y="5937937"/>
                  </a:lnTo>
                  <a:lnTo>
                    <a:pt x="0" y="5937937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791CC143-54F3-47DD-B757-543F7F39426B}"/>
                </a:ext>
              </a:extLst>
            </p:cNvPr>
            <p:cNvSpPr/>
            <p:nvPr/>
          </p:nvSpPr>
          <p:spPr>
            <a:xfrm>
              <a:off x="11835165" y="440463"/>
              <a:ext cx="7200" cy="5937936"/>
            </a:xfrm>
            <a:custGeom>
              <a:avLst/>
              <a:gdLst>
                <a:gd name="connsiteX0" fmla="*/ 0 w 19293"/>
                <a:gd name="connsiteY0" fmla="*/ 0 h 5937936"/>
                <a:gd name="connsiteX1" fmla="*/ 19293 w 19293"/>
                <a:gd name="connsiteY1" fmla="*/ 0 h 5937936"/>
                <a:gd name="connsiteX2" fmla="*/ 19293 w 19293"/>
                <a:gd name="connsiteY2" fmla="*/ 5937937 h 5937936"/>
                <a:gd name="connsiteX3" fmla="*/ 0 w 19293"/>
                <a:gd name="connsiteY3" fmla="*/ 5937937 h 593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37936">
                  <a:moveTo>
                    <a:pt x="0" y="0"/>
                  </a:moveTo>
                  <a:lnTo>
                    <a:pt x="19293" y="0"/>
                  </a:lnTo>
                  <a:lnTo>
                    <a:pt x="19293" y="5937937"/>
                  </a:lnTo>
                  <a:lnTo>
                    <a:pt x="0" y="5937937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318C9709-268C-465E-AF8F-85DEE26CF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  <p:sp>
        <p:nvSpPr>
          <p:cNvPr id="13" name="Zástupný symbol pro datum 4">
            <a:extLst>
              <a:ext uri="{FF2B5EF4-FFF2-40B4-BE49-F238E27FC236}">
                <a16:creationId xmlns:a16="http://schemas.microsoft.com/office/drawing/2014/main" id="{AEB0AD3B-ECE0-4796-BC47-A581A7548FA1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21.02.2024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227EC2-DDFF-4285-8002-B585D977B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6447" y="2999881"/>
            <a:ext cx="5334169" cy="23733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3BC60C-62D3-48FA-8EB4-FF3A52CD3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671" y="2989090"/>
            <a:ext cx="5221287" cy="2375621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defRPr sz="1600" b="1" i="0" baseline="0">
                <a:solidFill>
                  <a:schemeClr val="tx1"/>
                </a:solidFill>
              </a:defRPr>
            </a:lvl1pPr>
            <a:lvl2pPr>
              <a:defRPr sz="1600" b="0" i="0" spc="20" baseline="0"/>
            </a:lvl2pPr>
            <a:lvl3pPr>
              <a:defRPr sz="1600" b="0" i="0" spc="20" baseline="0"/>
            </a:lvl3pPr>
            <a:lvl4pPr>
              <a:defRPr sz="1600" b="0" i="0" spc="20" baseline="0"/>
            </a:lvl4pPr>
            <a:lvl5pPr>
              <a:defRPr sz="1600" b="0" i="0" spc="2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2" name="Zástupný text 2">
            <a:extLst>
              <a:ext uri="{FF2B5EF4-FFF2-40B4-BE49-F238E27FC236}">
                <a16:creationId xmlns:a16="http://schemas.microsoft.com/office/drawing/2014/main" id="{C522861B-E4DE-48EA-B978-6EE5FF6D721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14672" y="1540116"/>
            <a:ext cx="3485031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294C25EC-0FD8-4A9F-9B7A-5F2738FB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03937"/>
            <a:ext cx="3485031" cy="90011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69394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orient="horz" pos="1366" userDrawn="1">
          <p15:clr>
            <a:srgbClr val="FBAE40"/>
          </p15:clr>
        </p15:guide>
        <p15:guide id="3" orient="horz" pos="4201" userDrawn="1">
          <p15:clr>
            <a:srgbClr val="FBAE40"/>
          </p15:clr>
        </p15:guide>
        <p15:guide id="4" pos="34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odrážky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jekt grafu 11">
            <a:extLst>
              <a:ext uri="{FF2B5EF4-FFF2-40B4-BE49-F238E27FC236}">
                <a16:creationId xmlns:a16="http://schemas.microsoft.com/office/drawing/2014/main" id="{9508DB02-CB14-4479-948A-196F3CEC84F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147768" y="1555854"/>
            <a:ext cx="3564856" cy="3745354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graf.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F0B1044-E0FB-4B6D-80D4-0265859E5B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6" y="1555854"/>
            <a:ext cx="3485031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32203"/>
            <a:ext cx="3485031" cy="90011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1555854"/>
            <a:ext cx="3563569" cy="37453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symbol pro datum 4">
            <a:extLst>
              <a:ext uri="{FF2B5EF4-FFF2-40B4-BE49-F238E27FC236}">
                <a16:creationId xmlns:a16="http://schemas.microsoft.com/office/drawing/2014/main" id="{15BA25F6-8E00-4FCC-9B72-4F7AEA500017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21.02.2024</a:t>
            </a:fld>
            <a:endParaRPr lang="cs-CZ" dirty="0"/>
          </a:p>
        </p:txBody>
      </p: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D95D3576-90EF-4355-9F4A-5992A01A9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10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3x textové p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bílé překrytí">
            <a:extLst>
              <a:ext uri="{FF2B5EF4-FFF2-40B4-BE49-F238E27FC236}">
                <a16:creationId xmlns:a16="http://schemas.microsoft.com/office/drawing/2014/main" id="{5B513A98-1E86-4844-876D-7EB8DF668DBE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32203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531152"/>
            <a:ext cx="3563569" cy="289784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</p:grpSp>
      <p:sp>
        <p:nvSpPr>
          <p:cNvPr id="18" name="Zástupný text 33">
            <a:extLst>
              <a:ext uri="{FF2B5EF4-FFF2-40B4-BE49-F238E27FC236}">
                <a16:creationId xmlns:a16="http://schemas.microsoft.com/office/drawing/2014/main" id="{114328BF-416A-4D11-90B6-4ED8F616D5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518" y="3428999"/>
            <a:ext cx="3563569" cy="2016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text 33">
            <a:extLst>
              <a:ext uri="{FF2B5EF4-FFF2-40B4-BE49-F238E27FC236}">
                <a16:creationId xmlns:a16="http://schemas.microsoft.com/office/drawing/2014/main" id="{82F7D74B-2496-487C-81AF-351175AB94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1913" y="3428999"/>
            <a:ext cx="3563569" cy="2016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2" name="Zástupný symbol pro datum 4">
            <a:extLst>
              <a:ext uri="{FF2B5EF4-FFF2-40B4-BE49-F238E27FC236}">
                <a16:creationId xmlns:a16="http://schemas.microsoft.com/office/drawing/2014/main" id="{A29DD4BA-1F3D-4AD4-84A4-EFD502CDAFF5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21.02.2024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D12F513F-1291-4D8E-BCC0-B0E59E369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62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dpis a 3x textové pole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bílé překrytí">
            <a:extLst>
              <a:ext uri="{FF2B5EF4-FFF2-40B4-BE49-F238E27FC236}">
                <a16:creationId xmlns:a16="http://schemas.microsoft.com/office/drawing/2014/main" id="{5B513A98-1E86-4844-876D-7EB8DF668DBE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04211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603160"/>
            <a:ext cx="3563569" cy="28258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</p:grpSp>
      <p:sp>
        <p:nvSpPr>
          <p:cNvPr id="18" name="Zástupný text 33">
            <a:extLst>
              <a:ext uri="{FF2B5EF4-FFF2-40B4-BE49-F238E27FC236}">
                <a16:creationId xmlns:a16="http://schemas.microsoft.com/office/drawing/2014/main" id="{114328BF-416A-4D11-90B6-4ED8F616D5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518" y="3428999"/>
            <a:ext cx="3563569" cy="201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text 33">
            <a:extLst>
              <a:ext uri="{FF2B5EF4-FFF2-40B4-BE49-F238E27FC236}">
                <a16:creationId xmlns:a16="http://schemas.microsoft.com/office/drawing/2014/main" id="{82F7D74B-2496-487C-81AF-351175AB94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1913" y="3428999"/>
            <a:ext cx="3563569" cy="201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2" name="Zástupný symbol pro datum 4">
            <a:extLst>
              <a:ext uri="{FF2B5EF4-FFF2-40B4-BE49-F238E27FC236}">
                <a16:creationId xmlns:a16="http://schemas.microsoft.com/office/drawing/2014/main" id="{956420A8-680C-4681-90B7-8128754067BB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21.02.2024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953393BD-1FEB-442D-B32C-AB000B102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91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3x text. p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12664"/>
            <a:ext cx="3485031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1772816"/>
            <a:ext cx="3563569" cy="3888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33">
            <a:extLst>
              <a:ext uri="{FF2B5EF4-FFF2-40B4-BE49-F238E27FC236}">
                <a16:creationId xmlns:a16="http://schemas.microsoft.com/office/drawing/2014/main" id="{114328BF-416A-4D11-90B6-4ED8F616D5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518" y="1772817"/>
            <a:ext cx="3563569" cy="3528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text 33">
            <a:extLst>
              <a:ext uri="{FF2B5EF4-FFF2-40B4-BE49-F238E27FC236}">
                <a16:creationId xmlns:a16="http://schemas.microsoft.com/office/drawing/2014/main" id="{82F7D74B-2496-487C-81AF-351175AB94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1913" y="1772815"/>
            <a:ext cx="3563569" cy="3888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0" name="Zástupný symbol pro datum 4">
            <a:extLst>
              <a:ext uri="{FF2B5EF4-FFF2-40B4-BE49-F238E27FC236}">
                <a16:creationId xmlns:a16="http://schemas.microsoft.com/office/drawing/2014/main" id="{F356384E-1609-4DE7-AC9E-B85E887AB6A4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21.02.2024</a:t>
            </a:fld>
            <a:endParaRPr lang="cs-CZ" dirty="0"/>
          </a:p>
        </p:txBody>
      </p:sp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319CBC01-2B97-4A78-89E0-DB8D4FBBC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92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dpis a 3x text. p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12664"/>
            <a:ext cx="3485031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1772816"/>
            <a:ext cx="3563569" cy="3888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33">
            <a:extLst>
              <a:ext uri="{FF2B5EF4-FFF2-40B4-BE49-F238E27FC236}">
                <a16:creationId xmlns:a16="http://schemas.microsoft.com/office/drawing/2014/main" id="{114328BF-416A-4D11-90B6-4ED8F616D5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518" y="1772817"/>
            <a:ext cx="3563569" cy="3528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text 33">
            <a:extLst>
              <a:ext uri="{FF2B5EF4-FFF2-40B4-BE49-F238E27FC236}">
                <a16:creationId xmlns:a16="http://schemas.microsoft.com/office/drawing/2014/main" id="{82F7D74B-2496-487C-81AF-351175AB94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1913" y="1772815"/>
            <a:ext cx="3563569" cy="3888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0" name="Zástupný symbol pro datum 4">
            <a:extLst>
              <a:ext uri="{FF2B5EF4-FFF2-40B4-BE49-F238E27FC236}">
                <a16:creationId xmlns:a16="http://schemas.microsoft.com/office/drawing/2014/main" id="{F356384E-1609-4DE7-AC9E-B85E887AB6A4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21.02.2024</a:t>
            </a:fld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319CBC01-2B97-4A78-89E0-DB8D4FBBC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07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3 sloupky s odráž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F0B1044-E0FB-4B6D-80D4-0265859E5B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6" y="1612124"/>
            <a:ext cx="3544312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88473"/>
            <a:ext cx="3544312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9" name="Zástupný text 7">
            <a:extLst>
              <a:ext uri="{FF2B5EF4-FFF2-40B4-BE49-F238E27FC236}">
                <a16:creationId xmlns:a16="http://schemas.microsoft.com/office/drawing/2014/main" id="{CA0DE776-0448-4650-BD3E-9F480A36AD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5330" y="1612124"/>
            <a:ext cx="355940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0" name="Zástupný text 7">
            <a:extLst>
              <a:ext uri="{FF2B5EF4-FFF2-40B4-BE49-F238E27FC236}">
                <a16:creationId xmlns:a16="http://schemas.microsoft.com/office/drawing/2014/main" id="{E18F128B-776C-4B45-84F1-D3304A9317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1000" y="1612124"/>
            <a:ext cx="3505369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8" name="Zástupný symbol pro datum 4">
            <a:extLst>
              <a:ext uri="{FF2B5EF4-FFF2-40B4-BE49-F238E27FC236}">
                <a16:creationId xmlns:a16="http://schemas.microsoft.com/office/drawing/2014/main" id="{05705706-418A-43D4-9581-F16491B0BADA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21.02.2024</a:t>
            </a:fld>
            <a:endParaRPr lang="cs-CZ" dirty="0"/>
          </a:p>
        </p:txBody>
      </p: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C0064698-D2C1-4C64-8F8E-28EB15F6C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67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přes cel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bílé překrytí">
            <a:extLst>
              <a:ext uri="{FF2B5EF4-FFF2-40B4-BE49-F238E27FC236}">
                <a16:creationId xmlns:a16="http://schemas.microsoft.com/office/drawing/2014/main" id="{5E946DA0-A682-4D87-B417-19F8ADD32D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25F02B4E-41A7-4A41-8CC1-16679D36B2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382106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s obrazkem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ástupný symbol obrázku 6">
            <a:extLst>
              <a:ext uri="{FF2B5EF4-FFF2-40B4-BE49-F238E27FC236}">
                <a16:creationId xmlns:a16="http://schemas.microsoft.com/office/drawing/2014/main" id="{0E2735BC-EA6B-48A2-BD75-00B7987E9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0101" y="0"/>
            <a:ext cx="6111899" cy="6858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1777151C-E20D-46A1-AA6E-A81E944013D1}"/>
              </a:ext>
            </a:extLst>
          </p:cNvPr>
          <p:cNvGrpSpPr/>
          <p:nvPr userDrawn="1"/>
        </p:nvGrpSpPr>
        <p:grpSpPr>
          <a:xfrm>
            <a:off x="339233" y="337645"/>
            <a:ext cx="11519530" cy="6129445"/>
            <a:chOff x="339233" y="337645"/>
            <a:chExt cx="11519530" cy="6129445"/>
          </a:xfrm>
        </p:grpSpPr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908396C2-3822-4E02-A8B6-784836028BCE}"/>
                </a:ext>
              </a:extLst>
            </p:cNvPr>
            <p:cNvSpPr/>
            <p:nvPr/>
          </p:nvSpPr>
          <p:spPr>
            <a:xfrm>
              <a:off x="339233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98057563-CDC9-4D6C-AE35-1D5C51185AE3}"/>
                </a:ext>
              </a:extLst>
            </p:cNvPr>
            <p:cNvSpPr/>
            <p:nvPr/>
          </p:nvSpPr>
          <p:spPr>
            <a:xfrm>
              <a:off x="8014263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Volný tvar: obrazec 18">
              <a:extLst>
                <a:ext uri="{FF2B5EF4-FFF2-40B4-BE49-F238E27FC236}">
                  <a16:creationId xmlns:a16="http://schemas.microsoft.com/office/drawing/2014/main" id="{B7B1D02B-C94F-4C8E-853E-11DD2FDF4932}"/>
                </a:ext>
              </a:extLst>
            </p:cNvPr>
            <p:cNvSpPr/>
            <p:nvPr/>
          </p:nvSpPr>
          <p:spPr>
            <a:xfrm>
              <a:off x="9933070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BF80A7CC-640F-4442-8D95-74990FF7D612}"/>
                </a:ext>
              </a:extLst>
            </p:cNvPr>
            <p:cNvSpPr/>
            <p:nvPr/>
          </p:nvSpPr>
          <p:spPr>
            <a:xfrm>
              <a:off x="6095453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861DAC0C-B652-41A0-ACB3-444509F24611}"/>
                </a:ext>
              </a:extLst>
            </p:cNvPr>
            <p:cNvSpPr/>
            <p:nvPr/>
          </p:nvSpPr>
          <p:spPr>
            <a:xfrm>
              <a:off x="11851946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4" name="Nadpis 1">
            <a:extLst>
              <a:ext uri="{FF2B5EF4-FFF2-40B4-BE49-F238E27FC236}">
                <a16:creationId xmlns:a16="http://schemas.microsoft.com/office/drawing/2014/main" id="{AF1C697D-B9FA-4A24-AA2D-CE5CD8D4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3485032" cy="900112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 dirty="0"/>
              <a:t>Kliknutím lze upravit styl.</a:t>
            </a:r>
          </a:p>
        </p:txBody>
      </p:sp>
      <p:sp>
        <p:nvSpPr>
          <p:cNvPr id="25" name="Zástupný text 2">
            <a:extLst>
              <a:ext uri="{FF2B5EF4-FFF2-40B4-BE49-F238E27FC236}">
                <a16:creationId xmlns:a16="http://schemas.microsoft.com/office/drawing/2014/main" id="{DAFCD9F2-7BA9-42B5-B39E-98C74624C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5455219"/>
            <a:ext cx="3485031" cy="9527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57D16024-2062-4526-935A-E195E9267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76" y="620688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3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 userDrawn="1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přes celý snímek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bílé překrytí">
            <a:extLst>
              <a:ext uri="{FF2B5EF4-FFF2-40B4-BE49-F238E27FC236}">
                <a16:creationId xmlns:a16="http://schemas.microsoft.com/office/drawing/2014/main" id="{5E946DA0-A682-4D87-B417-19F8ADD32D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25F02B4E-41A7-4A41-8CC1-16679D36B2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11916709-AFB3-4B4F-BA67-0B1F81C7D7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44272" y="5373216"/>
            <a:ext cx="3230916" cy="97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66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, perex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EBF7C16-E916-431D-A8F6-124A5DF37F85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435EE60-E1DB-4285-AD8F-EB78708CB08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750498B0-40F6-48EA-9D60-806514438A0F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1B83014D-C300-4384-8528-097440633089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F20CF15-1A90-4F56-BA18-891BD51A905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27862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71595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 dirty="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 dirty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 dirty="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604211"/>
            <a:ext cx="3551935" cy="90011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4" name="Zástupný text 33">
            <a:extLst>
              <a:ext uri="{FF2B5EF4-FFF2-40B4-BE49-F238E27FC236}">
                <a16:creationId xmlns:a16="http://schemas.microsoft.com/office/drawing/2014/main" id="{8321C668-169D-48C3-AAA2-2DC0729CE5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10" y="1628329"/>
            <a:ext cx="3506182" cy="40329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37" name="Zástupný text 33">
            <a:extLst>
              <a:ext uri="{FF2B5EF4-FFF2-40B4-BE49-F238E27FC236}">
                <a16:creationId xmlns:a16="http://schemas.microsoft.com/office/drawing/2014/main" id="{A82AF734-D3ED-4BDD-B27D-FC399BB38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5155" y="1628329"/>
            <a:ext cx="3493834" cy="40329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4" name="Zástupný symbol pro datum 4">
            <a:extLst>
              <a:ext uri="{FF2B5EF4-FFF2-40B4-BE49-F238E27FC236}">
                <a16:creationId xmlns:a16="http://schemas.microsoft.com/office/drawing/2014/main" id="{ABA8F26F-ADB0-4933-9238-00BD14508AAE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21.02.2024</a:t>
            </a:fld>
            <a:endParaRPr lang="cs-CZ" dirty="0"/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3A541C7B-71B5-41F9-B41A-7D2442428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18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dpis, 3x podnadpis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EBF7C16-E916-431D-A8F6-124A5DF37F85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435EE60-E1DB-4285-AD8F-EB78708CB08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750498B0-40F6-48EA-9D60-806514438A0F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1B83014D-C300-4384-8528-097440633089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F20CF15-1A90-4F56-BA18-891BD51A905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18004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61737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 dirty="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 dirty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 dirty="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594353"/>
            <a:ext cx="3551935" cy="90011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F12A6C0F-A6C9-4410-BF99-24355799A84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09970" y="1637233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5" name="Zástupný podnadpis 1">
            <a:extLst>
              <a:ext uri="{FF2B5EF4-FFF2-40B4-BE49-F238E27FC236}">
                <a16:creationId xmlns:a16="http://schemas.microsoft.com/office/drawing/2014/main" id="{00CAB374-FB93-4A29-ACE8-48C63325E5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9970" y="2680966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 dirty="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 dirty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 dirty="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1A9DAA13-3294-4C0A-8512-F5152FEF63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67441" y="1648511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7" name="Zástupný podnadpis 1">
            <a:extLst>
              <a:ext uri="{FF2B5EF4-FFF2-40B4-BE49-F238E27FC236}">
                <a16:creationId xmlns:a16="http://schemas.microsoft.com/office/drawing/2014/main" id="{CEA40A7A-040D-4EDF-9C58-607642A8B83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67441" y="2692244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 dirty="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 dirty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 dirty="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20" name="Zástupný symbol pro datum 4">
            <a:extLst>
              <a:ext uri="{FF2B5EF4-FFF2-40B4-BE49-F238E27FC236}">
                <a16:creationId xmlns:a16="http://schemas.microsoft.com/office/drawing/2014/main" id="{2021CC71-2859-463D-BDAD-6FD350A08439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21.02.2024</a:t>
            </a:fld>
            <a:endParaRPr lang="cs-CZ" dirty="0"/>
          </a:p>
        </p:txBody>
      </p:sp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7A5AB69F-17C6-43DE-B4B7-38588B33F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33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Nadpis, 3x podnadpis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EBF7C16-E916-431D-A8F6-124A5DF37F85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435EE60-E1DB-4285-AD8F-EB78708CB08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750498B0-40F6-48EA-9D60-806514438A0F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1B83014D-C300-4384-8528-097440633089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F20CF15-1A90-4F56-BA18-891BD51A905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18004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61737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 dirty="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 dirty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 dirty="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594353"/>
            <a:ext cx="3551935" cy="90011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F12A6C0F-A6C9-4410-BF99-24355799A84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09970" y="1637233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5" name="Zástupný podnadpis 1">
            <a:extLst>
              <a:ext uri="{FF2B5EF4-FFF2-40B4-BE49-F238E27FC236}">
                <a16:creationId xmlns:a16="http://schemas.microsoft.com/office/drawing/2014/main" id="{00CAB374-FB93-4A29-ACE8-48C63325E5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9970" y="2680966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 dirty="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 dirty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 dirty="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1A9DAA13-3294-4C0A-8512-F5152FEF63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67441" y="1648511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7" name="Zástupný podnadpis 1">
            <a:extLst>
              <a:ext uri="{FF2B5EF4-FFF2-40B4-BE49-F238E27FC236}">
                <a16:creationId xmlns:a16="http://schemas.microsoft.com/office/drawing/2014/main" id="{CEA40A7A-040D-4EDF-9C58-607642A8B83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67441" y="2692244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 dirty="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 dirty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 dirty="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20" name="Zástupný symbol pro datum 4">
            <a:extLst>
              <a:ext uri="{FF2B5EF4-FFF2-40B4-BE49-F238E27FC236}">
                <a16:creationId xmlns:a16="http://schemas.microsoft.com/office/drawing/2014/main" id="{2021CC71-2859-463D-BDAD-6FD350A08439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21.02.2024</a:t>
            </a:fld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7A5AB69F-17C6-43DE-B4B7-38588B33F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23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adpis, 3x podnadpis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bílé překrytí">
            <a:extLst>
              <a:ext uri="{FF2B5EF4-FFF2-40B4-BE49-F238E27FC236}">
                <a16:creationId xmlns:a16="http://schemas.microsoft.com/office/drawing/2014/main" id="{5CAB7B6F-BC2F-45F9-BBCC-C089E1E4D940}"/>
              </a:ext>
            </a:extLst>
          </p:cNvPr>
          <p:cNvSpPr/>
          <p:nvPr userDrawn="1"/>
        </p:nvSpPr>
        <p:spPr>
          <a:xfrm>
            <a:off x="-20687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EBF7C16-E916-431D-A8F6-124A5DF37F85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435EE60-E1DB-4285-AD8F-EB78708CB08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750498B0-40F6-48EA-9D60-806514438A0F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1B83014D-C300-4384-8528-097440633089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F20CF15-1A90-4F56-BA18-891BD51A905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34679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611028"/>
            <a:ext cx="3551935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F12A6C0F-A6C9-4410-BF99-24355799A84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09970" y="1653908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1A9DAA13-3294-4C0A-8512-F5152FEF63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67441" y="1665186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1" name="Zástupný text 33">
            <a:extLst>
              <a:ext uri="{FF2B5EF4-FFF2-40B4-BE49-F238E27FC236}">
                <a16:creationId xmlns:a16="http://schemas.microsoft.com/office/drawing/2014/main" id="{9240ACBE-0C89-4BD2-8C24-7559899D86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8095" y="2708919"/>
            <a:ext cx="3563569" cy="266429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2" name="Zástupný text 33">
            <a:extLst>
              <a:ext uri="{FF2B5EF4-FFF2-40B4-BE49-F238E27FC236}">
                <a16:creationId xmlns:a16="http://schemas.microsoft.com/office/drawing/2014/main" id="{E02C7CB2-CD58-4319-9798-41C70E59BB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3528" y="2706444"/>
            <a:ext cx="3563569" cy="29548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3" name="Zástupný text 33">
            <a:extLst>
              <a:ext uri="{FF2B5EF4-FFF2-40B4-BE49-F238E27FC236}">
                <a16:creationId xmlns:a16="http://schemas.microsoft.com/office/drawing/2014/main" id="{B2933F35-290F-4434-9BF0-7495B6EBF0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67441" y="2706444"/>
            <a:ext cx="3563569" cy="29548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symbol pro datum 4">
            <a:extLst>
              <a:ext uri="{FF2B5EF4-FFF2-40B4-BE49-F238E27FC236}">
                <a16:creationId xmlns:a16="http://schemas.microsoft.com/office/drawing/2014/main" id="{5C6734EC-0831-41E3-B13C-4477CCE82FA4}"/>
              </a:ext>
            </a:extLst>
          </p:cNvPr>
          <p:cNvSpPr txBox="1">
            <a:spLocks/>
          </p:cNvSpPr>
          <p:nvPr userDrawn="1"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21.02.2024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EB4A803F-DBC6-4317-9EC1-9004B17303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98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, perex, tex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bílé překrytí">
            <a:extLst>
              <a:ext uri="{FF2B5EF4-FFF2-40B4-BE49-F238E27FC236}">
                <a16:creationId xmlns:a16="http://schemas.microsoft.com/office/drawing/2014/main" id="{D5D7B392-3157-4BA0-A324-365611C8151E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27862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71595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 dirty="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 dirty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 dirty="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604211"/>
            <a:ext cx="3551935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4" name="Zástupný text 33">
            <a:extLst>
              <a:ext uri="{FF2B5EF4-FFF2-40B4-BE49-F238E27FC236}">
                <a16:creationId xmlns:a16="http://schemas.microsoft.com/office/drawing/2014/main" id="{8321C668-169D-48C3-AAA2-2DC0729CE5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10" y="1628329"/>
            <a:ext cx="3506182" cy="403291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37" name="Zástupný text 33">
            <a:extLst>
              <a:ext uri="{FF2B5EF4-FFF2-40B4-BE49-F238E27FC236}">
                <a16:creationId xmlns:a16="http://schemas.microsoft.com/office/drawing/2014/main" id="{A82AF734-D3ED-4BDD-B27D-FC399BB38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5155" y="1628329"/>
            <a:ext cx="3493834" cy="403291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A5E448A-E56E-42E3-A5A6-979C7FCB4C12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96A676BA-FBB1-4D53-915D-A908F149864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24E5C92E-F340-4F8C-AC8C-17CACEA8C838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237263B4-B60B-47F2-93BE-4674EE1E42F7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144A0BBD-75B6-441C-A964-74C80C51D19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</p:grpSp>
      <p:sp>
        <p:nvSpPr>
          <p:cNvPr id="23" name="Zástupný symbol pro datum 4">
            <a:extLst>
              <a:ext uri="{FF2B5EF4-FFF2-40B4-BE49-F238E27FC236}">
                <a16:creationId xmlns:a16="http://schemas.microsoft.com/office/drawing/2014/main" id="{9AF5E632-C9CD-4CFA-9BFB-E605BF286902}"/>
              </a:ext>
            </a:extLst>
          </p:cNvPr>
          <p:cNvSpPr txBox="1">
            <a:spLocks/>
          </p:cNvSpPr>
          <p:nvPr userDrawn="1"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21.02.2024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0A574086-3B7A-4CAA-AD98-CE531E9B3A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22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erex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5067E82F-1349-487A-8C4E-0BB4B5E88885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D87D48BE-1A0D-4277-ABFA-25C9E41F24E9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Volný tvar: obrazec 23">
              <a:extLst>
                <a:ext uri="{FF2B5EF4-FFF2-40B4-BE49-F238E27FC236}">
                  <a16:creationId xmlns:a16="http://schemas.microsoft.com/office/drawing/2014/main" id="{04281C37-179F-42EE-8405-5D403B4CE21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6" name="Zástupný symbol obrázku 1">
            <a:extLst>
              <a:ext uri="{FF2B5EF4-FFF2-40B4-BE49-F238E27FC236}">
                <a16:creationId xmlns:a16="http://schemas.microsoft.com/office/drawing/2014/main" id="{BC51348E-E4F2-4E91-B096-D2B96F255B7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89266" y="603790"/>
            <a:ext cx="7623358" cy="5794714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27441"/>
            <a:ext cx="3485031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71174"/>
            <a:ext cx="3485032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 dirty="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 dirty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 dirty="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603790"/>
            <a:ext cx="3485031" cy="90011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89A9A3E-40EF-4717-A61D-11D908CA2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01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5FB323-E9C6-494C-983A-74C1A1C8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06FBBF6-F08D-4506-9030-14D6969DF15A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21.02.2024</a:t>
            </a:fld>
            <a:endParaRPr lang="cs-CZ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345ED8C3-5EDA-45BB-B3E9-735F970241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71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36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5FB323-E9C6-494C-983A-74C1A1C8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740944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36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21.02.2024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806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nazev + pod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4D7D713-ABCC-4B66-9A61-78807DBF5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63911"/>
            <a:ext cx="11527712" cy="6130177"/>
          </a:xfrm>
          <a:prstGeom prst="rect">
            <a:avLst/>
          </a:prstGeom>
        </p:spPr>
      </p:pic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3485032" cy="900112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 dirty="0"/>
              <a:t>Kliknutím lze upravit styl.</a:t>
            </a:r>
          </a:p>
        </p:txBody>
      </p:sp>
      <p:sp>
        <p:nvSpPr>
          <p:cNvPr id="20" name="Zástupný text 2">
            <a:extLst>
              <a:ext uri="{FF2B5EF4-FFF2-40B4-BE49-F238E27FC236}">
                <a16:creationId xmlns:a16="http://schemas.microsoft.com/office/drawing/2014/main" id="{FED06595-A726-45F9-871E-B1538EB2E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5455219"/>
            <a:ext cx="3485031" cy="9527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6A02DF2E-9A87-4947-85BA-1BB74D49B3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763" y="620688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33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21.02.2024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33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+obrazek+popisek_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AC57F0A3-7F94-4069-9927-420731BA4B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60863" y="441325"/>
            <a:ext cx="7472362" cy="5986463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E4AA69FD-F8E3-49D6-89FD-DA667550DD87}"/>
              </a:ext>
            </a:extLst>
          </p:cNvPr>
          <p:cNvGrpSpPr/>
          <p:nvPr userDrawn="1"/>
        </p:nvGrpSpPr>
        <p:grpSpPr>
          <a:xfrm>
            <a:off x="336317" y="438334"/>
            <a:ext cx="11507274" cy="5981332"/>
            <a:chOff x="335225" y="447666"/>
            <a:chExt cx="11507274" cy="5981332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4081600B-13D6-4208-9E96-D89DC92C71E3}"/>
                </a:ext>
              </a:extLst>
            </p:cNvPr>
            <p:cNvSpPr/>
            <p:nvPr/>
          </p:nvSpPr>
          <p:spPr>
            <a:xfrm>
              <a:off x="335225" y="447666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ED6F9E20-8248-4DF8-8E9C-0C001A329D46}"/>
                </a:ext>
              </a:extLst>
            </p:cNvPr>
            <p:cNvSpPr/>
            <p:nvPr/>
          </p:nvSpPr>
          <p:spPr>
            <a:xfrm>
              <a:off x="6086455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BB4123EA-2B54-4B43-A4E3-8D369B2D816E}"/>
                </a:ext>
              </a:extLst>
            </p:cNvPr>
            <p:cNvSpPr/>
            <p:nvPr/>
          </p:nvSpPr>
          <p:spPr>
            <a:xfrm>
              <a:off x="6976410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22B1F4AB-604A-449E-A69C-51347663DE61}"/>
                </a:ext>
              </a:extLst>
            </p:cNvPr>
            <p:cNvSpPr/>
            <p:nvPr/>
          </p:nvSpPr>
          <p:spPr>
            <a:xfrm>
              <a:off x="5186615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8DE54016-0A74-4BBE-A774-0516ADB19372}"/>
                </a:ext>
              </a:extLst>
            </p:cNvPr>
            <p:cNvSpPr/>
            <p:nvPr/>
          </p:nvSpPr>
          <p:spPr>
            <a:xfrm>
              <a:off x="8960843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A1E3301-94EB-4253-90DC-08E9F298E11A}"/>
                </a:ext>
              </a:extLst>
            </p:cNvPr>
            <p:cNvSpPr/>
            <p:nvPr/>
          </p:nvSpPr>
          <p:spPr>
            <a:xfrm>
              <a:off x="11835299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3" name="Zástupný symbol pro datum 2" hidden="1">
            <a:extLst>
              <a:ext uri="{FF2B5EF4-FFF2-40B4-BE49-F238E27FC236}">
                <a16:creationId xmlns:a16="http://schemas.microsoft.com/office/drawing/2014/main" id="{26018419-AC0D-4210-86B6-34ABDBE9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087C7654-690A-4245-AFB0-8BBB168105F9}" type="datetime1">
              <a:rPr lang="cs-CZ" smtClean="0"/>
              <a:t>21.02.2024</a:t>
            </a:fld>
            <a:endParaRPr lang="cs-CZ" dirty="0"/>
          </a:p>
        </p:txBody>
      </p:sp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 dirty="0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4868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/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 dirty="0"/>
              <a:t>Po kliknutí můžete upravovat styly textu v předloze.</a:t>
            </a: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B8950794-551D-4EBD-9D2C-91F0A1F82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48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pos="347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+obrazek+popisek_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bílé překrytí">
            <a:extLst>
              <a:ext uri="{FF2B5EF4-FFF2-40B4-BE49-F238E27FC236}">
                <a16:creationId xmlns:a16="http://schemas.microsoft.com/office/drawing/2014/main" id="{BD4B54A0-D244-4D5A-BB97-65C23F8310B6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E4AA69FD-F8E3-49D6-89FD-DA667550DD87}"/>
              </a:ext>
            </a:extLst>
          </p:cNvPr>
          <p:cNvGrpSpPr/>
          <p:nvPr userDrawn="1"/>
        </p:nvGrpSpPr>
        <p:grpSpPr>
          <a:xfrm>
            <a:off x="336317" y="438334"/>
            <a:ext cx="11507274" cy="5981332"/>
            <a:chOff x="335225" y="447666"/>
            <a:chExt cx="11507274" cy="5981332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4081600B-13D6-4208-9E96-D89DC92C71E3}"/>
                </a:ext>
              </a:extLst>
            </p:cNvPr>
            <p:cNvSpPr/>
            <p:nvPr/>
          </p:nvSpPr>
          <p:spPr>
            <a:xfrm>
              <a:off x="335225" y="447666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ED6F9E20-8248-4DF8-8E9C-0C001A329D46}"/>
                </a:ext>
              </a:extLst>
            </p:cNvPr>
            <p:cNvSpPr/>
            <p:nvPr/>
          </p:nvSpPr>
          <p:spPr>
            <a:xfrm>
              <a:off x="6086455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BB4123EA-2B54-4B43-A4E3-8D369B2D816E}"/>
                </a:ext>
              </a:extLst>
            </p:cNvPr>
            <p:cNvSpPr/>
            <p:nvPr/>
          </p:nvSpPr>
          <p:spPr>
            <a:xfrm>
              <a:off x="6976410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22B1F4AB-604A-449E-A69C-51347663DE61}"/>
                </a:ext>
              </a:extLst>
            </p:cNvPr>
            <p:cNvSpPr/>
            <p:nvPr/>
          </p:nvSpPr>
          <p:spPr>
            <a:xfrm>
              <a:off x="5186615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8DE54016-0A74-4BBE-A774-0516ADB19372}"/>
                </a:ext>
              </a:extLst>
            </p:cNvPr>
            <p:cNvSpPr/>
            <p:nvPr/>
          </p:nvSpPr>
          <p:spPr>
            <a:xfrm>
              <a:off x="8960843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A1E3301-94EB-4253-90DC-08E9F298E11A}"/>
                </a:ext>
              </a:extLst>
            </p:cNvPr>
            <p:cNvSpPr/>
            <p:nvPr/>
          </p:nvSpPr>
          <p:spPr>
            <a:xfrm>
              <a:off x="11835299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AC57F0A3-7F94-4069-9927-420731BA4B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60863" y="441325"/>
            <a:ext cx="7472362" cy="5986463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4868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/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 dirty="0"/>
              <a:t>Po kliknutí můžete upravovat styly textu v předloze.</a:t>
            </a: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0BCBE7CE-36AF-4C5A-88B4-0E0F2FB2AC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91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pos="347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 dirty="0"/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55E701BB-4DE2-4BCF-9475-0C4E9CC41AF0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</p:grpSpPr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309DC659-CA42-4AC1-A65A-D517BD695EFE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A9FCAECA-4394-4F86-A173-4EEE04F5801C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7380F0FB-0A65-4404-B720-23FA9E955D61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45F5518F-12D0-4E22-9F93-87A11CB70916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89A1390A-00C6-4ED5-85BC-E0204D61FD7E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21">
              <a:extLst>
                <a:ext uri="{FF2B5EF4-FFF2-40B4-BE49-F238E27FC236}">
                  <a16:creationId xmlns:a16="http://schemas.microsoft.com/office/drawing/2014/main" id="{20A45CF7-CDA2-4FAD-A701-7762757798D2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354" y="198884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/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 dirty="0"/>
              <a:t>Po kliknutí můžete upravovat styly textu v předloze.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7BC975C1-1372-40CD-B0D2-E644CFC8A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3C60C19-387B-41D4-9750-00C463A26765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 dirty="0">
              <a:solidFill>
                <a:schemeClr val="tx1"/>
              </a:solidFill>
            </a:endParaRPr>
          </a:p>
        </p:txBody>
      </p:sp>
      <p:sp>
        <p:nvSpPr>
          <p:cNvPr id="11" name="Zástupný symbol pro datum 4">
            <a:extLst>
              <a:ext uri="{FF2B5EF4-FFF2-40B4-BE49-F238E27FC236}">
                <a16:creationId xmlns:a16="http://schemas.microsoft.com/office/drawing/2014/main" id="{8A2F702C-4EB9-4CDC-B9DA-1FC08574398D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tx1"/>
                </a:solidFill>
              </a:rPr>
              <a:pPr/>
              <a:t>21.02.2024</a:t>
            </a:fld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551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 dirty="0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354" y="198884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>
                <a:solidFill>
                  <a:schemeClr val="accent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3C60C19-387B-41D4-9750-00C463A26765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 dirty="0">
              <a:solidFill>
                <a:schemeClr val="accent1"/>
              </a:solidFill>
            </a:endParaRPr>
          </a:p>
        </p:txBody>
      </p:sp>
      <p:sp>
        <p:nvSpPr>
          <p:cNvPr id="11" name="Zástupný symbol pro datum 4">
            <a:extLst>
              <a:ext uri="{FF2B5EF4-FFF2-40B4-BE49-F238E27FC236}">
                <a16:creationId xmlns:a16="http://schemas.microsoft.com/office/drawing/2014/main" id="{8A2F702C-4EB9-4CDC-B9DA-1FC08574398D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21.02.2024</a:t>
            </a:fld>
            <a:endParaRPr lang="cs-CZ" dirty="0">
              <a:solidFill>
                <a:schemeClr val="accent1"/>
              </a:solidFill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55E701BB-4DE2-4BCF-9475-0C4E9CC41AF0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</p:grpSpPr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309DC659-CA42-4AC1-A65A-D517BD695EFE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A9FCAECA-4394-4F86-A173-4EEE04F5801C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7380F0FB-0A65-4404-B720-23FA9E955D61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45F5518F-12D0-4E22-9F93-87A11CB70916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89A1390A-00C6-4ED5-85BC-E0204D61FD7E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21">
              <a:extLst>
                <a:ext uri="{FF2B5EF4-FFF2-40B4-BE49-F238E27FC236}">
                  <a16:creationId xmlns:a16="http://schemas.microsoft.com/office/drawing/2014/main" id="{20A45CF7-CDA2-4FAD-A701-7762757798D2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EA8C00A1-1923-45F1-AD79-C00DAC69D2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48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bílé překrytí">
            <a:extLst>
              <a:ext uri="{FF2B5EF4-FFF2-40B4-BE49-F238E27FC236}">
                <a16:creationId xmlns:a16="http://schemas.microsoft.com/office/drawing/2014/main" id="{97DD82E9-6B35-4B22-A112-90882C1B2641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45692DAA-2A7A-460B-A440-1253AC2AD22B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876D9C0C-F69E-410E-B55C-580ACB9ECC18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8F9660CF-B90F-4915-99BF-7DC243073311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20087762-C874-401B-A27B-325D171A1B3D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A151E5AF-0FA0-405D-9CF6-A9F35B5E425D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42EB2196-C1C3-46BB-AA06-44264EF3FD98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A276A7EA-1C61-48B0-B8B7-56FAB5855E73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 dirty="0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143" y="198884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>
                <a:solidFill>
                  <a:schemeClr val="bg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 dirty="0"/>
              <a:t>Po kliknutí můžete upravovat styly textu v předloze.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7BA70F7C-BC7D-4622-9F8A-F273007FA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  <p:sp>
        <p:nvSpPr>
          <p:cNvPr id="11" name="Zástupný symbol pro datum 4">
            <a:extLst>
              <a:ext uri="{FF2B5EF4-FFF2-40B4-BE49-F238E27FC236}">
                <a16:creationId xmlns:a16="http://schemas.microsoft.com/office/drawing/2014/main" id="{A7D774A0-B96D-4892-9E69-ABC09448E8F5}"/>
              </a:ext>
            </a:extLst>
          </p:cNvPr>
          <p:cNvSpPr txBox="1">
            <a:spLocks/>
          </p:cNvSpPr>
          <p:nvPr userDrawn="1"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21.02.2024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7D9A037-8587-4E90-A5B7-CA7C922A5C5D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12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bílé překrytí">
            <a:extLst>
              <a:ext uri="{FF2B5EF4-FFF2-40B4-BE49-F238E27FC236}">
                <a16:creationId xmlns:a16="http://schemas.microsoft.com/office/drawing/2014/main" id="{97DD82E9-6B35-4B22-A112-90882C1B26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8C6E520F-8DB0-4842-89E4-5DAB6564F3E9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</p:grpSpPr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9F64C111-E892-4DB5-BCDB-C45FEE8D5C30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5C0D07D0-580E-4114-B1DB-73F5ACDE6B22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0" name="Volný tvar: obrazec 29">
              <a:extLst>
                <a:ext uri="{FF2B5EF4-FFF2-40B4-BE49-F238E27FC236}">
                  <a16:creationId xmlns:a16="http://schemas.microsoft.com/office/drawing/2014/main" id="{80F1277D-E092-4C1D-9054-22D326DD20BD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1" name="Volný tvar: obrazec 30">
              <a:extLst>
                <a:ext uri="{FF2B5EF4-FFF2-40B4-BE49-F238E27FC236}">
                  <a16:creationId xmlns:a16="http://schemas.microsoft.com/office/drawing/2014/main" id="{92CD6952-1504-474C-AD61-1F315F0705D5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96240C06-D7FE-4135-BF17-D9830E699C86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3" name="Volný tvar: obrazec 32">
              <a:extLst>
                <a:ext uri="{FF2B5EF4-FFF2-40B4-BE49-F238E27FC236}">
                  <a16:creationId xmlns:a16="http://schemas.microsoft.com/office/drawing/2014/main" id="{4D3DA0A0-9A63-4635-B487-B85C0FC4DEF8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 dirty="0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3960" y="1987617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>
                <a:solidFill>
                  <a:schemeClr val="bg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15" name="Zástupný symbol pro datum 4">
            <a:extLst>
              <a:ext uri="{FF2B5EF4-FFF2-40B4-BE49-F238E27FC236}">
                <a16:creationId xmlns:a16="http://schemas.microsoft.com/office/drawing/2014/main" id="{EA1CA996-0E90-4055-A692-FE3994EF074D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21.02.2024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3B8C4EAB-A88B-40A4-B42F-78B059C8F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B721E38-3928-44A5-AD08-ADFEE3D643D3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81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bílé překrytí">
            <a:extLst>
              <a:ext uri="{FF2B5EF4-FFF2-40B4-BE49-F238E27FC236}">
                <a16:creationId xmlns:a16="http://schemas.microsoft.com/office/drawing/2014/main" id="{97DD82E9-6B35-4B22-A112-90882C1B2641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A97BE97A-37C6-4687-AA6C-B9814EB76371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  <a:solidFill>
            <a:schemeClr val="bg1"/>
          </a:solidFill>
        </p:grpSpPr>
        <p:sp>
          <p:nvSpPr>
            <p:cNvPr id="25" name="Volný tvar: obrazec 24">
              <a:extLst>
                <a:ext uri="{FF2B5EF4-FFF2-40B4-BE49-F238E27FC236}">
                  <a16:creationId xmlns:a16="http://schemas.microsoft.com/office/drawing/2014/main" id="{491BD8B3-73A1-4DEB-B880-F3D88783A6DE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grp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6" name="Volný tvar: obrazec 25">
              <a:extLst>
                <a:ext uri="{FF2B5EF4-FFF2-40B4-BE49-F238E27FC236}">
                  <a16:creationId xmlns:a16="http://schemas.microsoft.com/office/drawing/2014/main" id="{B113810B-72C0-441C-932C-0E3BA2DE0474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1253376-E30A-487F-BE84-FA2ABDDDBEC9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6772FD25-363C-475A-B7E9-8473B358CD32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EB96E67F-80BF-4158-9C09-A7439C67F0DC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0" name="Volný tvar: obrazec 29">
              <a:extLst>
                <a:ext uri="{FF2B5EF4-FFF2-40B4-BE49-F238E27FC236}">
                  <a16:creationId xmlns:a16="http://schemas.microsoft.com/office/drawing/2014/main" id="{18EF9FFE-AC97-43B5-82BE-73BCBE867031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 dirty="0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143" y="198884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>
                <a:solidFill>
                  <a:schemeClr val="bg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 dirty="0"/>
              <a:t>Po kliknutí můžete upravovat styly textu v předloze.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C03A6456-0898-4F09-AE6C-CECFC3C89D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  <p:sp>
        <p:nvSpPr>
          <p:cNvPr id="12" name="Zástupný symbol pro datum 4">
            <a:extLst>
              <a:ext uri="{FF2B5EF4-FFF2-40B4-BE49-F238E27FC236}">
                <a16:creationId xmlns:a16="http://schemas.microsoft.com/office/drawing/2014/main" id="{2E20FCC0-37B0-4149-8E85-F39AEA5A2B50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21.02.2024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8D4784A-6E07-4130-ADCA-2FCF74FD57DD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0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bílé překrytí">
            <a:extLst>
              <a:ext uri="{FF2B5EF4-FFF2-40B4-BE49-F238E27FC236}">
                <a16:creationId xmlns:a16="http://schemas.microsoft.com/office/drawing/2014/main" id="{97DD82E9-6B35-4B22-A112-90882C1B26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131F5E95-F58B-44A9-AD72-EB9DFAD46694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</p:grpSpPr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E63F5AF6-4E66-423F-A8DF-47FE93BFEA00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" name="Volný tvar: obrazec 5">
              <a:extLst>
                <a:ext uri="{FF2B5EF4-FFF2-40B4-BE49-F238E27FC236}">
                  <a16:creationId xmlns:a16="http://schemas.microsoft.com/office/drawing/2014/main" id="{C73CF657-9141-4FFB-BFCC-3D4C384F170B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B0666748-D608-4402-9F92-C87B83F46AF0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AB5186C4-E585-4812-B0DC-789FE43EFA53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6DCB5A3B-9D94-4B4B-BFE9-38347BA25EC9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B29B1A84-5011-4462-BAA2-D00B0BF748D8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 dirty="0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143" y="198884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>
                <a:solidFill>
                  <a:schemeClr val="bg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11" name="Zástupný symbol pro datum 4">
            <a:extLst>
              <a:ext uri="{FF2B5EF4-FFF2-40B4-BE49-F238E27FC236}">
                <a16:creationId xmlns:a16="http://schemas.microsoft.com/office/drawing/2014/main" id="{9FAFBF8D-8D5D-44DD-9E3A-E155F40A1DAE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21.02.2024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CEDF44E1-DD98-48DF-BCE9-76F148725F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4E831DB-D205-47F8-A2F2-A8B4B6D70F48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39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nazev + pod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4D7D713-ABCC-4B66-9A61-78807DBF5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63911"/>
            <a:ext cx="11527712" cy="6130177"/>
          </a:xfrm>
          <a:prstGeom prst="rect">
            <a:avLst/>
          </a:prstGeom>
        </p:spPr>
      </p:pic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3485032" cy="900112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 dirty="0"/>
              <a:t>Kliknutím lze upravit styl.</a:t>
            </a:r>
          </a:p>
        </p:txBody>
      </p:sp>
      <p:sp>
        <p:nvSpPr>
          <p:cNvPr id="20" name="Zástupný text 2">
            <a:extLst>
              <a:ext uri="{FF2B5EF4-FFF2-40B4-BE49-F238E27FC236}">
                <a16:creationId xmlns:a16="http://schemas.microsoft.com/office/drawing/2014/main" id="{FED06595-A726-45F9-871E-B1538EB2E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5455219"/>
            <a:ext cx="3485031" cy="95278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6A02DF2E-9A87-4947-85BA-1BB74D49B3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1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 2 EDUCA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4D7D713-ABCC-4B66-9A61-78807DBF5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63911"/>
            <a:ext cx="11527712" cy="6130177"/>
          </a:xfrm>
          <a:prstGeom prst="rect">
            <a:avLst/>
          </a:prstGeom>
        </p:spPr>
      </p:pic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E039357C-9B2A-4349-8E25-DD8B6BCF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3485032" cy="900112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 dirty="0"/>
              <a:t>Kliknutím lze upravit styl.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D43CDF58-749D-4E70-B02B-A10BF35ED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5455219"/>
            <a:ext cx="3485031" cy="9527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1B1700EB-C685-4582-9837-58D4362544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763" y="620688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12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 2 EDUCA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4D7D713-ABCC-4B66-9A61-78807DBF5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63911"/>
            <a:ext cx="11527712" cy="6130177"/>
          </a:xfrm>
          <a:prstGeom prst="rect">
            <a:avLst/>
          </a:prstGeom>
        </p:spPr>
      </p:pic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3485032" cy="900112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 dirty="0"/>
              <a:t>Kliknutím lze upravit styl.</a:t>
            </a:r>
          </a:p>
        </p:txBody>
      </p:sp>
      <p:sp>
        <p:nvSpPr>
          <p:cNvPr id="20" name="Zástupný text 2">
            <a:extLst>
              <a:ext uri="{FF2B5EF4-FFF2-40B4-BE49-F238E27FC236}">
                <a16:creationId xmlns:a16="http://schemas.microsoft.com/office/drawing/2014/main" id="{FED06595-A726-45F9-871E-B1538EB2E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5455219"/>
            <a:ext cx="3485031" cy="95278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0C90DB6C-A714-4E8F-9CB4-BB1855714C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31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 &quot;2 čáry&quot;  + nazev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A0FFE07-3664-4A99-9762-420EE73DF38A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EFE5DD7-B50D-4410-86DD-291B2CEB6791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7BE201DF-1F93-45D8-B770-20493C009F23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9073008" cy="185944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 dirty="0"/>
              <a:t>Kliknutím lze upravit styl.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78DDFB05-B3BC-4551-8F47-69B1C394C0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43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 &quot;2 čáry&quot;  + nazev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A0FFE07-3664-4A99-9762-420EE73DF38A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EFE5DD7-B50D-4410-86DD-291B2CEB6791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7BE201DF-1F93-45D8-B770-20493C009F23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9073008" cy="1859440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 dirty="0"/>
              <a:t>Kliknutím lze upravit styl.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43FB65BC-904E-476D-9CFB-6CC169F270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21.02.2024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9143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</p:grpSp>
      <p:sp>
        <p:nvSpPr>
          <p:cNvPr id="9" name="Zástupný symbol pro datum 4">
            <a:extLst>
              <a:ext uri="{FF2B5EF4-FFF2-40B4-BE49-F238E27FC236}">
                <a16:creationId xmlns:a16="http://schemas.microsoft.com/office/drawing/2014/main" id="{9A870F17-6EFB-4D54-9F98-D11E5F82780A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21.02.2024</a:t>
            </a:fld>
            <a:endParaRPr lang="cs-CZ" dirty="0"/>
          </a:p>
        </p:txBody>
      </p:sp>
      <p:sp>
        <p:nvSpPr>
          <p:cNvPr id="10" name="Nadpis 8">
            <a:extLst>
              <a:ext uri="{FF2B5EF4-FFF2-40B4-BE49-F238E27FC236}">
                <a16:creationId xmlns:a16="http://schemas.microsoft.com/office/drawing/2014/main" id="{EB07F0ED-39EE-4DAE-92DD-F6961ED0F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84672"/>
            <a:ext cx="3485031" cy="90011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12" name="Zástupný text 33">
            <a:extLst>
              <a:ext uri="{FF2B5EF4-FFF2-40B4-BE49-F238E27FC236}">
                <a16:creationId xmlns:a16="http://schemas.microsoft.com/office/drawing/2014/main" id="{B6C31EEE-88A5-493B-929B-9E0AEBBC17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671" y="1700808"/>
            <a:ext cx="11004042" cy="30963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ADB3FA7F-D8A8-4F5E-97B2-31FA3DC73E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60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402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21.02.2024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3" name="Nadpis 8">
            <a:extLst>
              <a:ext uri="{FF2B5EF4-FFF2-40B4-BE49-F238E27FC236}">
                <a16:creationId xmlns:a16="http://schemas.microsoft.com/office/drawing/2014/main" id="{4DABC736-6B7F-498C-B9EC-4C5EE192B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84672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4" name="Zástupný text 33">
            <a:extLst>
              <a:ext uri="{FF2B5EF4-FFF2-40B4-BE49-F238E27FC236}">
                <a16:creationId xmlns:a16="http://schemas.microsoft.com/office/drawing/2014/main" id="{B23827EC-D953-478C-9D37-DC056DF25E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671" y="1700808"/>
            <a:ext cx="11004042" cy="30963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5" name="Zástupný symbol pro datum 4">
            <a:extLst>
              <a:ext uri="{FF2B5EF4-FFF2-40B4-BE49-F238E27FC236}">
                <a16:creationId xmlns:a16="http://schemas.microsoft.com/office/drawing/2014/main" id="{96DF018E-8745-4C15-B16E-0C4CE1F8DAA6}"/>
              </a:ext>
            </a:extLst>
          </p:cNvPr>
          <p:cNvSpPr txBox="1">
            <a:spLocks/>
          </p:cNvSpPr>
          <p:nvPr userDrawn="1"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21.02.2024</a:t>
            </a:fld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49B0EF7D-A9E2-4ED5-A67E-EB705BA4E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63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21.02.2024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3" name="Zástupný symbol pro datum 4">
            <a:extLst>
              <a:ext uri="{FF2B5EF4-FFF2-40B4-BE49-F238E27FC236}">
                <a16:creationId xmlns:a16="http://schemas.microsoft.com/office/drawing/2014/main" id="{DB437DB5-08E5-4B98-8BFA-BBEDA5A5F95B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21.02.2024</a:t>
            </a:fld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352AAC75-85BF-4CE4-B64C-2F00B6C34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  <p:sp>
        <p:nvSpPr>
          <p:cNvPr id="19" name="Nadpis 8">
            <a:extLst>
              <a:ext uri="{FF2B5EF4-FFF2-40B4-BE49-F238E27FC236}">
                <a16:creationId xmlns:a16="http://schemas.microsoft.com/office/drawing/2014/main" id="{85514A0F-7493-4597-8FAD-3ECF839EE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84672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20" name="Zástupný text 33">
            <a:extLst>
              <a:ext uri="{FF2B5EF4-FFF2-40B4-BE49-F238E27FC236}">
                <a16:creationId xmlns:a16="http://schemas.microsoft.com/office/drawing/2014/main" id="{EF10C459-19C6-47F1-A07D-68431F6D23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671" y="1700808"/>
            <a:ext cx="11004042" cy="30963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706951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sekce s odrážkami vedle se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Skupina 20">
            <a:extLst>
              <a:ext uri="{FF2B5EF4-FFF2-40B4-BE49-F238E27FC236}">
                <a16:creationId xmlns:a16="http://schemas.microsoft.com/office/drawing/2014/main" id="{2CAE3E40-03A2-4C8B-A330-0988DFE88E8A}"/>
              </a:ext>
            </a:extLst>
          </p:cNvPr>
          <p:cNvGrpSpPr/>
          <p:nvPr userDrawn="1"/>
        </p:nvGrpSpPr>
        <p:grpSpPr>
          <a:xfrm>
            <a:off x="335360" y="439479"/>
            <a:ext cx="11507005" cy="5939840"/>
            <a:chOff x="335360" y="439479"/>
            <a:chExt cx="11507005" cy="5939840"/>
          </a:xfrm>
          <a:solidFill>
            <a:schemeClr val="accent1"/>
          </a:solidFill>
        </p:grpSpPr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C614EA22-DEBC-4375-8809-647DC53D72C9}"/>
                </a:ext>
              </a:extLst>
            </p:cNvPr>
            <p:cNvSpPr/>
            <p:nvPr/>
          </p:nvSpPr>
          <p:spPr>
            <a:xfrm>
              <a:off x="335360" y="439479"/>
              <a:ext cx="7200" cy="5939840"/>
            </a:xfrm>
            <a:custGeom>
              <a:avLst/>
              <a:gdLst>
                <a:gd name="connsiteX0" fmla="*/ 0 w 19293"/>
                <a:gd name="connsiteY0" fmla="*/ 0 h 5939840"/>
                <a:gd name="connsiteX1" fmla="*/ 19293 w 19293"/>
                <a:gd name="connsiteY1" fmla="*/ 0 h 5939840"/>
                <a:gd name="connsiteX2" fmla="*/ 19293 w 19293"/>
                <a:gd name="connsiteY2" fmla="*/ 5939841 h 5939840"/>
                <a:gd name="connsiteX3" fmla="*/ 0 w 19293"/>
                <a:gd name="connsiteY3" fmla="*/ 5939841 h 593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39840">
                  <a:moveTo>
                    <a:pt x="0" y="0"/>
                  </a:moveTo>
                  <a:lnTo>
                    <a:pt x="19293" y="0"/>
                  </a:lnTo>
                  <a:lnTo>
                    <a:pt x="19293" y="5939841"/>
                  </a:lnTo>
                  <a:lnTo>
                    <a:pt x="0" y="5939841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AF8D4348-B25C-4930-AC68-58A7FFD1F5C3}"/>
                </a:ext>
              </a:extLst>
            </p:cNvPr>
            <p:cNvSpPr/>
            <p:nvPr/>
          </p:nvSpPr>
          <p:spPr>
            <a:xfrm>
              <a:off x="6086455" y="440463"/>
              <a:ext cx="7200" cy="5937936"/>
            </a:xfrm>
            <a:custGeom>
              <a:avLst/>
              <a:gdLst>
                <a:gd name="connsiteX0" fmla="*/ 0 w 19293"/>
                <a:gd name="connsiteY0" fmla="*/ 0 h 5937936"/>
                <a:gd name="connsiteX1" fmla="*/ 19293 w 19293"/>
                <a:gd name="connsiteY1" fmla="*/ 0 h 5937936"/>
                <a:gd name="connsiteX2" fmla="*/ 19293 w 19293"/>
                <a:gd name="connsiteY2" fmla="*/ 5937937 h 5937936"/>
                <a:gd name="connsiteX3" fmla="*/ 0 w 19293"/>
                <a:gd name="connsiteY3" fmla="*/ 5937937 h 593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37936">
                  <a:moveTo>
                    <a:pt x="0" y="0"/>
                  </a:moveTo>
                  <a:lnTo>
                    <a:pt x="19293" y="0"/>
                  </a:lnTo>
                  <a:lnTo>
                    <a:pt x="19293" y="5937937"/>
                  </a:lnTo>
                  <a:lnTo>
                    <a:pt x="0" y="5937937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791CC143-54F3-47DD-B757-543F7F39426B}"/>
                </a:ext>
              </a:extLst>
            </p:cNvPr>
            <p:cNvSpPr/>
            <p:nvPr/>
          </p:nvSpPr>
          <p:spPr>
            <a:xfrm>
              <a:off x="11835165" y="440463"/>
              <a:ext cx="7200" cy="5937936"/>
            </a:xfrm>
            <a:custGeom>
              <a:avLst/>
              <a:gdLst>
                <a:gd name="connsiteX0" fmla="*/ 0 w 19293"/>
                <a:gd name="connsiteY0" fmla="*/ 0 h 5937936"/>
                <a:gd name="connsiteX1" fmla="*/ 19293 w 19293"/>
                <a:gd name="connsiteY1" fmla="*/ 0 h 5937936"/>
                <a:gd name="connsiteX2" fmla="*/ 19293 w 19293"/>
                <a:gd name="connsiteY2" fmla="*/ 5937937 h 5937936"/>
                <a:gd name="connsiteX3" fmla="*/ 0 w 19293"/>
                <a:gd name="connsiteY3" fmla="*/ 5937937 h 593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37936">
                  <a:moveTo>
                    <a:pt x="0" y="0"/>
                  </a:moveTo>
                  <a:lnTo>
                    <a:pt x="19293" y="0"/>
                  </a:lnTo>
                  <a:lnTo>
                    <a:pt x="19293" y="5937937"/>
                  </a:lnTo>
                  <a:lnTo>
                    <a:pt x="0" y="5937937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318C9709-268C-465E-AF8F-85DEE26CF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  <p:sp>
        <p:nvSpPr>
          <p:cNvPr id="13" name="Zástupný symbol pro datum 4">
            <a:extLst>
              <a:ext uri="{FF2B5EF4-FFF2-40B4-BE49-F238E27FC236}">
                <a16:creationId xmlns:a16="http://schemas.microsoft.com/office/drawing/2014/main" id="{AEB0AD3B-ECE0-4796-BC47-A581A7548FA1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21.02.2024</a:t>
            </a:fld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227EC2-DDFF-4285-8002-B585D977B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6447" y="2999881"/>
            <a:ext cx="5334169" cy="23733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3BC60C-62D3-48FA-8EB4-FF3A52CD3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671" y="2989090"/>
            <a:ext cx="5221287" cy="2375621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defRPr sz="1600" b="1" i="0" baseline="0">
                <a:solidFill>
                  <a:schemeClr val="tx1"/>
                </a:solidFill>
              </a:defRPr>
            </a:lvl1pPr>
            <a:lvl2pPr>
              <a:defRPr sz="1600" b="0" i="0" spc="20" baseline="0"/>
            </a:lvl2pPr>
            <a:lvl3pPr>
              <a:defRPr sz="1600" b="0" i="0" spc="20" baseline="0"/>
            </a:lvl3pPr>
            <a:lvl4pPr>
              <a:defRPr sz="1600" b="0" i="0" spc="20" baseline="0"/>
            </a:lvl4pPr>
            <a:lvl5pPr>
              <a:defRPr sz="1600" b="0" i="0" spc="2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2" name="Zástupný text 2">
            <a:extLst>
              <a:ext uri="{FF2B5EF4-FFF2-40B4-BE49-F238E27FC236}">
                <a16:creationId xmlns:a16="http://schemas.microsoft.com/office/drawing/2014/main" id="{C522861B-E4DE-48EA-B978-6EE5FF6D721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14672" y="1540116"/>
            <a:ext cx="3485031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294C25EC-0FD8-4A9F-9B7A-5F2738FB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03937"/>
            <a:ext cx="3485031" cy="90011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608215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orient="horz" pos="1366" userDrawn="1">
          <p15:clr>
            <a:srgbClr val="FBAE40"/>
          </p15:clr>
        </p15:guide>
        <p15:guide id="3" orient="horz" pos="4201" userDrawn="1">
          <p15:clr>
            <a:srgbClr val="FBAE40"/>
          </p15:clr>
        </p15:guide>
        <p15:guide id="4" pos="347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odrážky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jekt grafu 11">
            <a:extLst>
              <a:ext uri="{FF2B5EF4-FFF2-40B4-BE49-F238E27FC236}">
                <a16:creationId xmlns:a16="http://schemas.microsoft.com/office/drawing/2014/main" id="{9508DB02-CB14-4479-948A-196F3CEC84F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147768" y="1555854"/>
            <a:ext cx="3564856" cy="3745354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graf.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F0B1044-E0FB-4B6D-80D4-0265859E5B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6" y="1555854"/>
            <a:ext cx="3485031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32203"/>
            <a:ext cx="3485031" cy="90011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1555854"/>
            <a:ext cx="3563569" cy="37453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symbol pro datum 4">
            <a:extLst>
              <a:ext uri="{FF2B5EF4-FFF2-40B4-BE49-F238E27FC236}">
                <a16:creationId xmlns:a16="http://schemas.microsoft.com/office/drawing/2014/main" id="{15BA25F6-8E00-4FCC-9B72-4F7AEA500017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21.02.2024</a:t>
            </a:fld>
            <a:endParaRPr lang="cs-CZ" dirty="0"/>
          </a:p>
        </p:txBody>
      </p: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D95D3576-90EF-4355-9F4A-5992A01A9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70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3x textové p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bílé překrytí">
            <a:extLst>
              <a:ext uri="{FF2B5EF4-FFF2-40B4-BE49-F238E27FC236}">
                <a16:creationId xmlns:a16="http://schemas.microsoft.com/office/drawing/2014/main" id="{5B513A98-1E86-4844-876D-7EB8DF668DBE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32203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531152"/>
            <a:ext cx="3563569" cy="289784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</p:grpSp>
      <p:sp>
        <p:nvSpPr>
          <p:cNvPr id="18" name="Zástupný text 33">
            <a:extLst>
              <a:ext uri="{FF2B5EF4-FFF2-40B4-BE49-F238E27FC236}">
                <a16:creationId xmlns:a16="http://schemas.microsoft.com/office/drawing/2014/main" id="{114328BF-416A-4D11-90B6-4ED8F616D5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518" y="3428999"/>
            <a:ext cx="3563569" cy="2016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text 33">
            <a:extLst>
              <a:ext uri="{FF2B5EF4-FFF2-40B4-BE49-F238E27FC236}">
                <a16:creationId xmlns:a16="http://schemas.microsoft.com/office/drawing/2014/main" id="{82F7D74B-2496-487C-81AF-351175AB94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1913" y="3428999"/>
            <a:ext cx="3563569" cy="2016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2" name="Zástupný symbol pro datum 4">
            <a:extLst>
              <a:ext uri="{FF2B5EF4-FFF2-40B4-BE49-F238E27FC236}">
                <a16:creationId xmlns:a16="http://schemas.microsoft.com/office/drawing/2014/main" id="{A29DD4BA-1F3D-4AD4-84A4-EFD502CDAFF5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21.02.2024</a:t>
            </a:fld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D12F513F-1291-4D8E-BCC0-B0E59E369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38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dpis a 3x textové pole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bílé překrytí">
            <a:extLst>
              <a:ext uri="{FF2B5EF4-FFF2-40B4-BE49-F238E27FC236}">
                <a16:creationId xmlns:a16="http://schemas.microsoft.com/office/drawing/2014/main" id="{5B513A98-1E86-4844-876D-7EB8DF668DBE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04211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603160"/>
            <a:ext cx="3563569" cy="28258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</p:grpSp>
      <p:sp>
        <p:nvSpPr>
          <p:cNvPr id="18" name="Zástupný text 33">
            <a:extLst>
              <a:ext uri="{FF2B5EF4-FFF2-40B4-BE49-F238E27FC236}">
                <a16:creationId xmlns:a16="http://schemas.microsoft.com/office/drawing/2014/main" id="{114328BF-416A-4D11-90B6-4ED8F616D5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518" y="3428999"/>
            <a:ext cx="3563569" cy="2016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text 33">
            <a:extLst>
              <a:ext uri="{FF2B5EF4-FFF2-40B4-BE49-F238E27FC236}">
                <a16:creationId xmlns:a16="http://schemas.microsoft.com/office/drawing/2014/main" id="{82F7D74B-2496-487C-81AF-351175AB94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1913" y="3428999"/>
            <a:ext cx="3563569" cy="2016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2" name="Zástupný symbol pro datum 4">
            <a:extLst>
              <a:ext uri="{FF2B5EF4-FFF2-40B4-BE49-F238E27FC236}">
                <a16:creationId xmlns:a16="http://schemas.microsoft.com/office/drawing/2014/main" id="{956420A8-680C-4681-90B7-8128754067BB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21.02.2024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953393BD-1FEB-442D-B32C-AB000B102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54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 &quot;2 čáry&quot;  + nazev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A0FFE07-3664-4A99-9762-420EE73DF38A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EFE5DD7-B50D-4410-86DD-291B2CEB6791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7BE201DF-1F93-45D8-B770-20493C009F23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9073008" cy="185944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 dirty="0"/>
              <a:t>Kliknutím lze upravit styl.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C35B3E87-FA47-4136-AB1B-7CA3834A43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58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dpis a 3x text. p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12664"/>
            <a:ext cx="3485031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1772816"/>
            <a:ext cx="3563569" cy="388843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33">
            <a:extLst>
              <a:ext uri="{FF2B5EF4-FFF2-40B4-BE49-F238E27FC236}">
                <a16:creationId xmlns:a16="http://schemas.microsoft.com/office/drawing/2014/main" id="{114328BF-416A-4D11-90B6-4ED8F616D5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518" y="1772817"/>
            <a:ext cx="3563569" cy="35283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text 33">
            <a:extLst>
              <a:ext uri="{FF2B5EF4-FFF2-40B4-BE49-F238E27FC236}">
                <a16:creationId xmlns:a16="http://schemas.microsoft.com/office/drawing/2014/main" id="{82F7D74B-2496-487C-81AF-351175AB94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1913" y="1772815"/>
            <a:ext cx="3563569" cy="388843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0" name="Zástupný symbol pro datum 4">
            <a:extLst>
              <a:ext uri="{FF2B5EF4-FFF2-40B4-BE49-F238E27FC236}">
                <a16:creationId xmlns:a16="http://schemas.microsoft.com/office/drawing/2014/main" id="{F356384E-1609-4DE7-AC9E-B85E887AB6A4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21.02.2024</a:t>
            </a:fld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319CBC01-2B97-4A78-89E0-DB8D4FBBC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84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3 sloupky s odráž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F0B1044-E0FB-4B6D-80D4-0265859E5B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6" y="1612124"/>
            <a:ext cx="3544312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88473"/>
            <a:ext cx="3544312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9" name="Zástupný text 7">
            <a:extLst>
              <a:ext uri="{FF2B5EF4-FFF2-40B4-BE49-F238E27FC236}">
                <a16:creationId xmlns:a16="http://schemas.microsoft.com/office/drawing/2014/main" id="{CA0DE776-0448-4650-BD3E-9F480A36AD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5330" y="1612124"/>
            <a:ext cx="355940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0" name="Zástupný text 7">
            <a:extLst>
              <a:ext uri="{FF2B5EF4-FFF2-40B4-BE49-F238E27FC236}">
                <a16:creationId xmlns:a16="http://schemas.microsoft.com/office/drawing/2014/main" id="{E18F128B-776C-4B45-84F1-D3304A9317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1000" y="1612124"/>
            <a:ext cx="3505369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8" name="Zástupný symbol pro datum 4">
            <a:extLst>
              <a:ext uri="{FF2B5EF4-FFF2-40B4-BE49-F238E27FC236}">
                <a16:creationId xmlns:a16="http://schemas.microsoft.com/office/drawing/2014/main" id="{05705706-418A-43D4-9581-F16491B0BADA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21.02.2024</a:t>
            </a:fld>
            <a:endParaRPr lang="cs-CZ" dirty="0"/>
          </a:p>
        </p:txBody>
      </p: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C0064698-D2C1-4C64-8F8E-28EB15F6C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39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přes cel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bílé překrytí">
            <a:extLst>
              <a:ext uri="{FF2B5EF4-FFF2-40B4-BE49-F238E27FC236}">
                <a16:creationId xmlns:a16="http://schemas.microsoft.com/office/drawing/2014/main" id="{5E946DA0-A682-4D87-B417-19F8ADD32D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25F02B4E-41A7-4A41-8CC1-16679D36B2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1073093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přes celý snímek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bílé překrytí">
            <a:extLst>
              <a:ext uri="{FF2B5EF4-FFF2-40B4-BE49-F238E27FC236}">
                <a16:creationId xmlns:a16="http://schemas.microsoft.com/office/drawing/2014/main" id="{5E946DA0-A682-4D87-B417-19F8ADD32D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25F02B4E-41A7-4A41-8CC1-16679D36B2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11916709-AFB3-4B4F-BA67-0B1F81C7D7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44272" y="5373216"/>
            <a:ext cx="3230916" cy="97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9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, perex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EBF7C16-E916-431D-A8F6-124A5DF37F85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435EE60-E1DB-4285-AD8F-EB78708CB08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750498B0-40F6-48EA-9D60-806514438A0F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1B83014D-C300-4384-8528-097440633089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F20CF15-1A90-4F56-BA18-891BD51A905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27862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71595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 dirty="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 dirty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 dirty="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604211"/>
            <a:ext cx="3551935" cy="90011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4" name="Zástupný text 33">
            <a:extLst>
              <a:ext uri="{FF2B5EF4-FFF2-40B4-BE49-F238E27FC236}">
                <a16:creationId xmlns:a16="http://schemas.microsoft.com/office/drawing/2014/main" id="{8321C668-169D-48C3-AAA2-2DC0729CE5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10" y="1628329"/>
            <a:ext cx="3506182" cy="403291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b="0" i="0" baseline="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37" name="Zástupný text 33">
            <a:extLst>
              <a:ext uri="{FF2B5EF4-FFF2-40B4-BE49-F238E27FC236}">
                <a16:creationId xmlns:a16="http://schemas.microsoft.com/office/drawing/2014/main" id="{A82AF734-D3ED-4BDD-B27D-FC399BB38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5155" y="1628329"/>
            <a:ext cx="3493834" cy="403291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b="0" i="0" baseline="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4" name="Zástupný symbol pro datum 4">
            <a:extLst>
              <a:ext uri="{FF2B5EF4-FFF2-40B4-BE49-F238E27FC236}">
                <a16:creationId xmlns:a16="http://schemas.microsoft.com/office/drawing/2014/main" id="{ABA8F26F-ADB0-4933-9238-00BD14508AAE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21.02.2024</a:t>
            </a:fld>
            <a:endParaRPr lang="cs-CZ" dirty="0"/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3A541C7B-71B5-41F9-B41A-7D2442428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86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Nadpis, 3x podnadpis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EBF7C16-E916-431D-A8F6-124A5DF37F85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435EE60-E1DB-4285-AD8F-EB78708CB08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750498B0-40F6-48EA-9D60-806514438A0F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1B83014D-C300-4384-8528-097440633089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F20CF15-1A90-4F56-BA18-891BD51A905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18004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61737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 dirty="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 dirty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 dirty="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594353"/>
            <a:ext cx="3551935" cy="90011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F12A6C0F-A6C9-4410-BF99-24355799A84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09970" y="1637233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5" name="Zástupný podnadpis 1">
            <a:extLst>
              <a:ext uri="{FF2B5EF4-FFF2-40B4-BE49-F238E27FC236}">
                <a16:creationId xmlns:a16="http://schemas.microsoft.com/office/drawing/2014/main" id="{00CAB374-FB93-4A29-ACE8-48C63325E5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9970" y="2680966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 dirty="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 dirty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 dirty="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1A9DAA13-3294-4C0A-8512-F5152FEF63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67441" y="1648511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7" name="Zástupný podnadpis 1">
            <a:extLst>
              <a:ext uri="{FF2B5EF4-FFF2-40B4-BE49-F238E27FC236}">
                <a16:creationId xmlns:a16="http://schemas.microsoft.com/office/drawing/2014/main" id="{CEA40A7A-040D-4EDF-9C58-607642A8B83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67441" y="2692244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 dirty="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 dirty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 dirty="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20" name="Zástupný symbol pro datum 4">
            <a:extLst>
              <a:ext uri="{FF2B5EF4-FFF2-40B4-BE49-F238E27FC236}">
                <a16:creationId xmlns:a16="http://schemas.microsoft.com/office/drawing/2014/main" id="{2021CC71-2859-463D-BDAD-6FD350A08439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21.02.2024</a:t>
            </a:fld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7A5AB69F-17C6-43DE-B4B7-38588B33F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02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adpis, 3x podnadpis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bílé překrytí">
            <a:extLst>
              <a:ext uri="{FF2B5EF4-FFF2-40B4-BE49-F238E27FC236}">
                <a16:creationId xmlns:a16="http://schemas.microsoft.com/office/drawing/2014/main" id="{5CAB7B6F-BC2F-45F9-BBCC-C089E1E4D940}"/>
              </a:ext>
            </a:extLst>
          </p:cNvPr>
          <p:cNvSpPr/>
          <p:nvPr userDrawn="1"/>
        </p:nvSpPr>
        <p:spPr>
          <a:xfrm>
            <a:off x="-20687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EBF7C16-E916-431D-A8F6-124A5DF37F85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435EE60-E1DB-4285-AD8F-EB78708CB08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750498B0-40F6-48EA-9D60-806514438A0F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1B83014D-C300-4384-8528-097440633089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F20CF15-1A90-4F56-BA18-891BD51A905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34679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611028"/>
            <a:ext cx="3551935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F12A6C0F-A6C9-4410-BF99-24355799A84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09970" y="1653908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1A9DAA13-3294-4C0A-8512-F5152FEF63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67441" y="1665186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1" name="Zástupný text 33">
            <a:extLst>
              <a:ext uri="{FF2B5EF4-FFF2-40B4-BE49-F238E27FC236}">
                <a16:creationId xmlns:a16="http://schemas.microsoft.com/office/drawing/2014/main" id="{9240ACBE-0C89-4BD2-8C24-7559899D86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8095" y="2708919"/>
            <a:ext cx="3563569" cy="26642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2" name="Zástupný text 33">
            <a:extLst>
              <a:ext uri="{FF2B5EF4-FFF2-40B4-BE49-F238E27FC236}">
                <a16:creationId xmlns:a16="http://schemas.microsoft.com/office/drawing/2014/main" id="{E02C7CB2-CD58-4319-9798-41C70E59BB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3528" y="2706444"/>
            <a:ext cx="3563569" cy="29548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3" name="Zástupný text 33">
            <a:extLst>
              <a:ext uri="{FF2B5EF4-FFF2-40B4-BE49-F238E27FC236}">
                <a16:creationId xmlns:a16="http://schemas.microsoft.com/office/drawing/2014/main" id="{B2933F35-290F-4434-9BF0-7495B6EBF0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67441" y="2706444"/>
            <a:ext cx="3563569" cy="29548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symbol pro datum 4">
            <a:extLst>
              <a:ext uri="{FF2B5EF4-FFF2-40B4-BE49-F238E27FC236}">
                <a16:creationId xmlns:a16="http://schemas.microsoft.com/office/drawing/2014/main" id="{5C6734EC-0831-41E3-B13C-4477CCE82FA4}"/>
              </a:ext>
            </a:extLst>
          </p:cNvPr>
          <p:cNvSpPr txBox="1">
            <a:spLocks/>
          </p:cNvSpPr>
          <p:nvPr userDrawn="1"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21.02.2024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EB4A803F-DBC6-4317-9EC1-9004B17303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49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, perex, tex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bílé překrytí">
            <a:extLst>
              <a:ext uri="{FF2B5EF4-FFF2-40B4-BE49-F238E27FC236}">
                <a16:creationId xmlns:a16="http://schemas.microsoft.com/office/drawing/2014/main" id="{D5D7B392-3157-4BA0-A324-365611C815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27862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71595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 dirty="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 dirty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 dirty="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604211"/>
            <a:ext cx="3551935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4" name="Zástupný text 33">
            <a:extLst>
              <a:ext uri="{FF2B5EF4-FFF2-40B4-BE49-F238E27FC236}">
                <a16:creationId xmlns:a16="http://schemas.microsoft.com/office/drawing/2014/main" id="{8321C668-169D-48C3-AAA2-2DC0729CE5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10" y="1628329"/>
            <a:ext cx="3506182" cy="40329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37" name="Zástupný text 33">
            <a:extLst>
              <a:ext uri="{FF2B5EF4-FFF2-40B4-BE49-F238E27FC236}">
                <a16:creationId xmlns:a16="http://schemas.microsoft.com/office/drawing/2014/main" id="{A82AF734-D3ED-4BDD-B27D-FC399BB38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5155" y="1628329"/>
            <a:ext cx="3493834" cy="40329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A5E448A-E56E-42E3-A5A6-979C7FCB4C12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96A676BA-FBB1-4D53-915D-A908F149864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24E5C92E-F340-4F8C-AC8C-17CACEA8C838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237263B4-B60B-47F2-93BE-4674EE1E42F7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144A0BBD-75B6-441C-A964-74C80C51D19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</p:grpSp>
      <p:sp>
        <p:nvSpPr>
          <p:cNvPr id="23" name="Zástupný symbol pro datum 4">
            <a:extLst>
              <a:ext uri="{FF2B5EF4-FFF2-40B4-BE49-F238E27FC236}">
                <a16:creationId xmlns:a16="http://schemas.microsoft.com/office/drawing/2014/main" id="{9AF5E632-C9CD-4CFA-9BFB-E605BF286902}"/>
              </a:ext>
            </a:extLst>
          </p:cNvPr>
          <p:cNvSpPr txBox="1">
            <a:spLocks/>
          </p:cNvSpPr>
          <p:nvPr userDrawn="1"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21.02.2024</a:t>
            </a:fld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0A574086-3B7A-4CAA-AD98-CE531E9B3A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87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erex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5067E82F-1349-487A-8C4E-0BB4B5E88885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D87D48BE-1A0D-4277-ABFA-25C9E41F24E9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Volný tvar: obrazec 23">
              <a:extLst>
                <a:ext uri="{FF2B5EF4-FFF2-40B4-BE49-F238E27FC236}">
                  <a16:creationId xmlns:a16="http://schemas.microsoft.com/office/drawing/2014/main" id="{04281C37-179F-42EE-8405-5D403B4CE21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6" name="Zástupný symbol obrázku 1">
            <a:extLst>
              <a:ext uri="{FF2B5EF4-FFF2-40B4-BE49-F238E27FC236}">
                <a16:creationId xmlns:a16="http://schemas.microsoft.com/office/drawing/2014/main" id="{BC51348E-E4F2-4E91-B096-D2B96F255B7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89266" y="603790"/>
            <a:ext cx="7623358" cy="5794714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27441"/>
            <a:ext cx="3485031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71174"/>
            <a:ext cx="3485032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 dirty="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 dirty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 dirty="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603790"/>
            <a:ext cx="3485031" cy="90011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89A9A3E-40EF-4717-A61D-11D908CA2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02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5FB323-E9C6-494C-983A-74C1A1C8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41266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36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 &quot;2 čáry&quot;  + nazev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A0FFE07-3664-4A99-9762-420EE73DF38A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EFE5DD7-B50D-4410-86DD-291B2CEB6791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7BE201DF-1F93-45D8-B770-20493C009F23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9073008" cy="185944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 dirty="0"/>
              <a:t>Kliknutím lze upravit styl.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78DDFB05-B3BC-4551-8F47-69B1C394C0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82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21.02.2024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676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+obrazek+popisek_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AC57F0A3-7F94-4069-9927-420731BA4B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60863" y="441325"/>
            <a:ext cx="7472362" cy="5986463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E4AA69FD-F8E3-49D6-89FD-DA667550DD87}"/>
              </a:ext>
            </a:extLst>
          </p:cNvPr>
          <p:cNvGrpSpPr/>
          <p:nvPr userDrawn="1"/>
        </p:nvGrpSpPr>
        <p:grpSpPr>
          <a:xfrm>
            <a:off x="336317" y="438334"/>
            <a:ext cx="11507274" cy="5981332"/>
            <a:chOff x="335225" y="447666"/>
            <a:chExt cx="11507274" cy="5981332"/>
          </a:xfrm>
          <a:solidFill>
            <a:schemeClr val="accent1"/>
          </a:solidFill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4081600B-13D6-4208-9E96-D89DC92C71E3}"/>
                </a:ext>
              </a:extLst>
            </p:cNvPr>
            <p:cNvSpPr/>
            <p:nvPr/>
          </p:nvSpPr>
          <p:spPr>
            <a:xfrm>
              <a:off x="335225" y="447666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ED6F9E20-8248-4DF8-8E9C-0C001A329D46}"/>
                </a:ext>
              </a:extLst>
            </p:cNvPr>
            <p:cNvSpPr/>
            <p:nvPr/>
          </p:nvSpPr>
          <p:spPr>
            <a:xfrm>
              <a:off x="6086455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BB4123EA-2B54-4B43-A4E3-8D369B2D816E}"/>
                </a:ext>
              </a:extLst>
            </p:cNvPr>
            <p:cNvSpPr/>
            <p:nvPr/>
          </p:nvSpPr>
          <p:spPr>
            <a:xfrm>
              <a:off x="6976410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22B1F4AB-604A-449E-A69C-51347663DE61}"/>
                </a:ext>
              </a:extLst>
            </p:cNvPr>
            <p:cNvSpPr/>
            <p:nvPr/>
          </p:nvSpPr>
          <p:spPr>
            <a:xfrm>
              <a:off x="5186615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8DE54016-0A74-4BBE-A774-0516ADB19372}"/>
                </a:ext>
              </a:extLst>
            </p:cNvPr>
            <p:cNvSpPr/>
            <p:nvPr/>
          </p:nvSpPr>
          <p:spPr>
            <a:xfrm>
              <a:off x="8960843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A1E3301-94EB-4253-90DC-08E9F298E11A}"/>
                </a:ext>
              </a:extLst>
            </p:cNvPr>
            <p:cNvSpPr/>
            <p:nvPr/>
          </p:nvSpPr>
          <p:spPr>
            <a:xfrm>
              <a:off x="11835299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3" name="Zástupný symbol pro datum 2" hidden="1">
            <a:extLst>
              <a:ext uri="{FF2B5EF4-FFF2-40B4-BE49-F238E27FC236}">
                <a16:creationId xmlns:a16="http://schemas.microsoft.com/office/drawing/2014/main" id="{26018419-AC0D-4210-86B6-34ABDBE9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087C7654-690A-4245-AFB0-8BBB168105F9}" type="datetime1">
              <a:rPr lang="cs-CZ" smtClean="0"/>
              <a:t>21.02.2024</a:t>
            </a:fld>
            <a:endParaRPr lang="cs-CZ" dirty="0"/>
          </a:p>
        </p:txBody>
      </p:sp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 dirty="0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4868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/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 dirty="0"/>
              <a:t>Po kliknutí můžete upravovat styly textu v předloze.</a:t>
            </a: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B8950794-551D-4EBD-9D2C-91F0A1F82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48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pos="347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+obrazek+popisek_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bílé překrytí">
            <a:extLst>
              <a:ext uri="{FF2B5EF4-FFF2-40B4-BE49-F238E27FC236}">
                <a16:creationId xmlns:a16="http://schemas.microsoft.com/office/drawing/2014/main" id="{BD4B54A0-D244-4D5A-BB97-65C23F8310B6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E4AA69FD-F8E3-49D6-89FD-DA667550DD87}"/>
              </a:ext>
            </a:extLst>
          </p:cNvPr>
          <p:cNvGrpSpPr/>
          <p:nvPr userDrawn="1"/>
        </p:nvGrpSpPr>
        <p:grpSpPr>
          <a:xfrm>
            <a:off x="336317" y="438334"/>
            <a:ext cx="11507274" cy="5981332"/>
            <a:chOff x="335225" y="447666"/>
            <a:chExt cx="11507274" cy="5981332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4081600B-13D6-4208-9E96-D89DC92C71E3}"/>
                </a:ext>
              </a:extLst>
            </p:cNvPr>
            <p:cNvSpPr/>
            <p:nvPr/>
          </p:nvSpPr>
          <p:spPr>
            <a:xfrm>
              <a:off x="335225" y="447666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ED6F9E20-8248-4DF8-8E9C-0C001A329D46}"/>
                </a:ext>
              </a:extLst>
            </p:cNvPr>
            <p:cNvSpPr/>
            <p:nvPr/>
          </p:nvSpPr>
          <p:spPr>
            <a:xfrm>
              <a:off x="6086455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BB4123EA-2B54-4B43-A4E3-8D369B2D816E}"/>
                </a:ext>
              </a:extLst>
            </p:cNvPr>
            <p:cNvSpPr/>
            <p:nvPr/>
          </p:nvSpPr>
          <p:spPr>
            <a:xfrm>
              <a:off x="6976410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22B1F4AB-604A-449E-A69C-51347663DE61}"/>
                </a:ext>
              </a:extLst>
            </p:cNvPr>
            <p:cNvSpPr/>
            <p:nvPr/>
          </p:nvSpPr>
          <p:spPr>
            <a:xfrm>
              <a:off x="5186615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8DE54016-0A74-4BBE-A774-0516ADB19372}"/>
                </a:ext>
              </a:extLst>
            </p:cNvPr>
            <p:cNvSpPr/>
            <p:nvPr/>
          </p:nvSpPr>
          <p:spPr>
            <a:xfrm>
              <a:off x="8960843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A1E3301-94EB-4253-90DC-08E9F298E11A}"/>
                </a:ext>
              </a:extLst>
            </p:cNvPr>
            <p:cNvSpPr/>
            <p:nvPr/>
          </p:nvSpPr>
          <p:spPr>
            <a:xfrm>
              <a:off x="11835299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AC57F0A3-7F94-4069-9927-420731BA4B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60863" y="441325"/>
            <a:ext cx="7472362" cy="5986463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4868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/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 dirty="0"/>
              <a:t>Po kliknutí můžete upravovat styly textu v předloze.</a:t>
            </a: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0BCBE7CE-36AF-4C5A-88B4-0E0F2FB2AC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41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pos="347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 dirty="0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354" y="198884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>
                <a:solidFill>
                  <a:schemeClr val="tx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3C60C19-387B-41D4-9750-00C463A26765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 dirty="0">
              <a:solidFill>
                <a:schemeClr val="accent1"/>
              </a:solidFill>
            </a:endParaRPr>
          </a:p>
        </p:txBody>
      </p:sp>
      <p:sp>
        <p:nvSpPr>
          <p:cNvPr id="11" name="Zástupný symbol pro datum 4">
            <a:extLst>
              <a:ext uri="{FF2B5EF4-FFF2-40B4-BE49-F238E27FC236}">
                <a16:creationId xmlns:a16="http://schemas.microsoft.com/office/drawing/2014/main" id="{8A2F702C-4EB9-4CDC-B9DA-1FC08574398D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21.02.2024</a:t>
            </a:fld>
            <a:endParaRPr lang="cs-CZ" dirty="0">
              <a:solidFill>
                <a:schemeClr val="accent1"/>
              </a:solidFill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55E701BB-4DE2-4BCF-9475-0C4E9CC41AF0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</p:grpSpPr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309DC659-CA42-4AC1-A65A-D517BD695EFE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A9FCAECA-4394-4F86-A173-4EEE04F5801C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7380F0FB-0A65-4404-B720-23FA9E955D61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45F5518F-12D0-4E22-9F93-87A11CB70916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89A1390A-00C6-4ED5-85BC-E0204D61FD7E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21">
              <a:extLst>
                <a:ext uri="{FF2B5EF4-FFF2-40B4-BE49-F238E27FC236}">
                  <a16:creationId xmlns:a16="http://schemas.microsoft.com/office/drawing/2014/main" id="{20A45CF7-CDA2-4FAD-A701-7762757798D2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EA8C00A1-1923-45F1-AD79-C00DAC69D2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68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bílé překrytí">
            <a:extLst>
              <a:ext uri="{FF2B5EF4-FFF2-40B4-BE49-F238E27FC236}">
                <a16:creationId xmlns:a16="http://schemas.microsoft.com/office/drawing/2014/main" id="{97DD82E9-6B35-4B22-A112-90882C1B26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8C6E520F-8DB0-4842-89E4-5DAB6564F3E9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</p:grpSpPr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9F64C111-E892-4DB5-BCDB-C45FEE8D5C30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5C0D07D0-580E-4114-B1DB-73F5ACDE6B22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0" name="Volný tvar: obrazec 29">
              <a:extLst>
                <a:ext uri="{FF2B5EF4-FFF2-40B4-BE49-F238E27FC236}">
                  <a16:creationId xmlns:a16="http://schemas.microsoft.com/office/drawing/2014/main" id="{80F1277D-E092-4C1D-9054-22D326DD20BD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1" name="Volný tvar: obrazec 30">
              <a:extLst>
                <a:ext uri="{FF2B5EF4-FFF2-40B4-BE49-F238E27FC236}">
                  <a16:creationId xmlns:a16="http://schemas.microsoft.com/office/drawing/2014/main" id="{92CD6952-1504-474C-AD61-1F315F0705D5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96240C06-D7FE-4135-BF17-D9830E699C86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3" name="Volný tvar: obrazec 32">
              <a:extLst>
                <a:ext uri="{FF2B5EF4-FFF2-40B4-BE49-F238E27FC236}">
                  <a16:creationId xmlns:a16="http://schemas.microsoft.com/office/drawing/2014/main" id="{4D3DA0A0-9A63-4635-B487-B85C0FC4DEF8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 dirty="0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3960" y="1987617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>
                <a:solidFill>
                  <a:schemeClr val="bg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15" name="Zástupný symbol pro datum 4">
            <a:extLst>
              <a:ext uri="{FF2B5EF4-FFF2-40B4-BE49-F238E27FC236}">
                <a16:creationId xmlns:a16="http://schemas.microsoft.com/office/drawing/2014/main" id="{EA1CA996-0E90-4055-A692-FE3994EF074D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21.02.2024</a:t>
            </a:fld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3B8C4EAB-A88B-40A4-B42F-78B059C8F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B721E38-3928-44A5-AD08-ADFEE3D643D3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13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bílé překrytí">
            <a:extLst>
              <a:ext uri="{FF2B5EF4-FFF2-40B4-BE49-F238E27FC236}">
                <a16:creationId xmlns:a16="http://schemas.microsoft.com/office/drawing/2014/main" id="{97DD82E9-6B35-4B22-A112-90882C1B26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131F5E95-F58B-44A9-AD72-EB9DFAD46694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</p:grpSpPr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E63F5AF6-4E66-423F-A8DF-47FE93BFEA00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" name="Volný tvar: obrazec 5">
              <a:extLst>
                <a:ext uri="{FF2B5EF4-FFF2-40B4-BE49-F238E27FC236}">
                  <a16:creationId xmlns:a16="http://schemas.microsoft.com/office/drawing/2014/main" id="{C73CF657-9141-4FFB-BFCC-3D4C384F170B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B0666748-D608-4402-9F92-C87B83F46AF0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AB5186C4-E585-4812-B0DC-789FE43EFA53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6DCB5A3B-9D94-4B4B-BFE9-38347BA25EC9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B29B1A84-5011-4462-BAA2-D00B0BF748D8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 dirty="0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143" y="198884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>
                <a:solidFill>
                  <a:schemeClr val="bg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11" name="Zástupný symbol pro datum 4">
            <a:extLst>
              <a:ext uri="{FF2B5EF4-FFF2-40B4-BE49-F238E27FC236}">
                <a16:creationId xmlns:a16="http://schemas.microsoft.com/office/drawing/2014/main" id="{9FAFBF8D-8D5D-44DD-9E3A-E155F40A1DAE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21.02.2024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CEDF44E1-DD98-48DF-BCE9-76F148725F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4E831DB-D205-47F8-A2F2-A8B4B6D70F48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11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 &quot;2 čáry&quot;  + nazev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A0FFE07-3664-4A99-9762-420EE73DF38A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EFE5DD7-B50D-4410-86DD-291B2CEB6791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7BE201DF-1F93-45D8-B770-20493C009F23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9073008" cy="185944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 dirty="0"/>
              <a:t>Kliknutím lze upravit styl.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5BD73779-6B68-4E45-B36D-FBA09642D4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92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 &quot;2 čáry&quot;  + nazev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A0FFE07-3664-4A99-9762-420EE73DF38A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EFE5DD7-B50D-4410-86DD-291B2CEB6791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7BE201DF-1F93-45D8-B770-20493C009F23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9073008" cy="185944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 dirty="0"/>
              <a:t>Kliknutím lze upravit styl.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43FB65BC-904E-476D-9CFB-6CC169F270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93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21.02.2024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9143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9" name="Zástupný symbol pro datum 4">
            <a:extLst>
              <a:ext uri="{FF2B5EF4-FFF2-40B4-BE49-F238E27FC236}">
                <a16:creationId xmlns:a16="http://schemas.microsoft.com/office/drawing/2014/main" id="{9A870F17-6EFB-4D54-9F98-D11E5F82780A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21.02.2024</a:t>
            </a:fld>
            <a:endParaRPr lang="cs-CZ" dirty="0"/>
          </a:p>
        </p:txBody>
      </p:sp>
      <p:sp>
        <p:nvSpPr>
          <p:cNvPr id="10" name="Nadpis 8">
            <a:extLst>
              <a:ext uri="{FF2B5EF4-FFF2-40B4-BE49-F238E27FC236}">
                <a16:creationId xmlns:a16="http://schemas.microsoft.com/office/drawing/2014/main" id="{EB07F0ED-39EE-4DAE-92DD-F6961ED0F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84672"/>
            <a:ext cx="3485031" cy="90011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12" name="Zástupný text 33">
            <a:extLst>
              <a:ext uri="{FF2B5EF4-FFF2-40B4-BE49-F238E27FC236}">
                <a16:creationId xmlns:a16="http://schemas.microsoft.com/office/drawing/2014/main" id="{B6C31EEE-88A5-493B-929B-9E0AEBBC17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671" y="1700808"/>
            <a:ext cx="11004042" cy="30963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ADB3FA7F-D8A8-4F5E-97B2-31FA3DC73E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72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40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4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image" Target="../media/image12.sv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image" Target="../media/image11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image" Target="../media/image18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970D2B24-EA1C-457A-A41D-447F16431D18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35225" y="437111"/>
            <a:ext cx="11521550" cy="5983779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BED11FF-3D59-468A-AAC4-B3B45552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3" y="620688"/>
            <a:ext cx="3485031" cy="90011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cs-CZ" dirty="0"/>
              <a:t>Kliknutím lze</a:t>
            </a:r>
            <a:br>
              <a:rPr lang="cs-CZ" dirty="0"/>
            </a:br>
            <a:r>
              <a:rPr lang="cs-CZ" dirty="0"/>
              <a:t>upravit styl.</a:t>
            </a:r>
          </a:p>
        </p:txBody>
      </p:sp>
      <p:sp>
        <p:nvSpPr>
          <p:cNvPr id="6" name="Zástupný symbol pro datum 4">
            <a:extLst>
              <a:ext uri="{FF2B5EF4-FFF2-40B4-BE49-F238E27FC236}">
                <a16:creationId xmlns:a16="http://schemas.microsoft.com/office/drawing/2014/main" id="{C708A7B0-EF81-4144-9FB1-461FEC3D7D18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21.02.2024</a:t>
            </a:fld>
            <a:endParaRPr lang="cs-CZ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7991F76-3081-4DFE-B972-E81C3251D5D4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2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5" r:id="rId2"/>
    <p:sldLayoutId id="2147483698" r:id="rId3"/>
    <p:sldLayoutId id="2147483710" r:id="rId4"/>
    <p:sldLayoutId id="2147483713" r:id="rId5"/>
    <p:sldLayoutId id="2147483718" r:id="rId6"/>
    <p:sldLayoutId id="2147483714" r:id="rId7"/>
    <p:sldLayoutId id="2147483719" r:id="rId8"/>
    <p:sldLayoutId id="2147483722" r:id="rId9"/>
    <p:sldLayoutId id="2147483723" r:id="rId10"/>
    <p:sldLayoutId id="2147483724" r:id="rId11"/>
    <p:sldLayoutId id="2147483652" r:id="rId12"/>
    <p:sldLayoutId id="2147483661" r:id="rId13"/>
    <p:sldLayoutId id="2147483702" r:id="rId14"/>
    <p:sldLayoutId id="2147483706" r:id="rId15"/>
    <p:sldLayoutId id="2147483703" r:id="rId16"/>
    <p:sldLayoutId id="2147483727" r:id="rId17"/>
    <p:sldLayoutId id="2147483701" r:id="rId18"/>
    <p:sldLayoutId id="2147483682" r:id="rId19"/>
    <p:sldLayoutId id="2147483707" r:id="rId20"/>
    <p:sldLayoutId id="2147483683" r:id="rId21"/>
    <p:sldLayoutId id="2147483711" r:id="rId22"/>
    <p:sldLayoutId id="2147483728" r:id="rId23"/>
    <p:sldLayoutId id="2147483712" r:id="rId24"/>
    <p:sldLayoutId id="2147483708" r:id="rId25"/>
    <p:sldLayoutId id="2147483700" r:id="rId26"/>
    <p:sldLayoutId id="2147483654" r:id="rId27"/>
    <p:sldLayoutId id="2147483726" r:id="rId28"/>
    <p:sldLayoutId id="2147483696" r:id="rId29"/>
    <p:sldLayoutId id="2147483729" r:id="rId30"/>
    <p:sldLayoutId id="2147483704" r:id="rId31"/>
    <p:sldLayoutId id="2147483715" r:id="rId32"/>
    <p:sldLayoutId id="2147483699" r:id="rId33"/>
    <p:sldLayoutId id="2147483725" r:id="rId34"/>
    <p:sldLayoutId id="2147483716" r:id="rId35"/>
    <p:sldLayoutId id="2147483721" r:id="rId36"/>
    <p:sldLayoutId id="2147483717" r:id="rId37"/>
    <p:sldLayoutId id="2147483720" r:id="rId3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15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Tx/>
        <a:buNone/>
        <a:defRPr sz="1800" b="1" i="0" kern="1200" spc="3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864000" indent="-288000" algn="l" defTabSz="914400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152000" indent="-288000" algn="l" defTabSz="914400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278">
          <p15:clr>
            <a:srgbClr val="F26B43"/>
          </p15:clr>
        </p15:guide>
        <p15:guide id="6" orient="horz" pos="4020">
          <p15:clr>
            <a:srgbClr val="F26B43"/>
          </p15:clr>
        </p15:guide>
        <p15:guide id="10" pos="3568">
          <p15:clr>
            <a:srgbClr val="F26B43"/>
          </p15:clr>
        </p15:guide>
        <p15:guide id="11" pos="41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970D2B24-EA1C-457A-A41D-447F16431D18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35225" y="437111"/>
            <a:ext cx="11521550" cy="5983779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BED11FF-3D59-468A-AAC4-B3B45552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3" y="620688"/>
            <a:ext cx="3485031" cy="90011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cs-CZ" dirty="0"/>
              <a:t>Kliknutím lze</a:t>
            </a:r>
            <a:br>
              <a:rPr lang="cs-CZ" dirty="0"/>
            </a:br>
            <a:r>
              <a:rPr lang="cs-CZ" dirty="0"/>
              <a:t>upravit styl.</a:t>
            </a:r>
          </a:p>
        </p:txBody>
      </p:sp>
      <p:sp>
        <p:nvSpPr>
          <p:cNvPr id="6" name="Zástupný symbol pro datum 4">
            <a:extLst>
              <a:ext uri="{FF2B5EF4-FFF2-40B4-BE49-F238E27FC236}">
                <a16:creationId xmlns:a16="http://schemas.microsoft.com/office/drawing/2014/main" id="{C708A7B0-EF81-4144-9FB1-461FEC3D7D18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21.02.2024</a:t>
            </a:fld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7991F76-3081-4DFE-B972-E81C3251D5D4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6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6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3" r:id="rId17"/>
    <p:sldLayoutId id="2147483754" r:id="rId18"/>
    <p:sldLayoutId id="2147483755" r:id="rId19"/>
    <p:sldLayoutId id="2147483756" r:id="rId20"/>
    <p:sldLayoutId id="2147483758" r:id="rId21"/>
    <p:sldLayoutId id="2147483760" r:id="rId22"/>
    <p:sldLayoutId id="2147483761" r:id="rId23"/>
    <p:sldLayoutId id="2147483762" r:id="rId24"/>
    <p:sldLayoutId id="2147483764" r:id="rId25"/>
    <p:sldLayoutId id="2147483766" r:id="rId26"/>
    <p:sldLayoutId id="2147483768" r:id="rId2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150" baseline="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Tx/>
        <a:buNone/>
        <a:defRPr sz="1800" b="1" i="0" kern="1200" spc="3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864000" indent="-288000" algn="l" defTabSz="914400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152000" indent="-288000" algn="l" defTabSz="914400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278">
          <p15:clr>
            <a:srgbClr val="F26B43"/>
          </p15:clr>
        </p15:guide>
        <p15:guide id="6" orient="horz" pos="4020">
          <p15:clr>
            <a:srgbClr val="F26B43"/>
          </p15:clr>
        </p15:guide>
        <p15:guide id="10" pos="3568">
          <p15:clr>
            <a:srgbClr val="F26B43"/>
          </p15:clr>
        </p15:guide>
        <p15:guide id="11" pos="41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 descr="Obsah obrázku scéna, voda, molo, řeka&#10;&#10;Popis byl vytvořen automaticky">
            <a:extLst>
              <a:ext uri="{FF2B5EF4-FFF2-40B4-BE49-F238E27FC236}">
                <a16:creationId xmlns:a16="http://schemas.microsoft.com/office/drawing/2014/main" id="{88C55595-13CD-46EE-B429-0200B2F337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3" r="20293"/>
          <a:stretch>
            <a:fillRect/>
          </a:stretch>
        </p:blipFill>
        <p:spPr/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70CA8988-ED61-43B1-A2F3-F4F2C6CC5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3485032" cy="90011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Proxima Nova Rg" panose="02000506030000020004" pitchFamily="50" charset="0"/>
              </a:rPr>
              <a:t>Ceny nemovitostí v roce 2023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9C692E-B8E7-48F9-A172-818387D7C2C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7368" y="5445224"/>
            <a:ext cx="3485031" cy="952780"/>
          </a:xfrm>
          <a:prstGeom prst="rect">
            <a:avLst/>
          </a:prstGeo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Proxima Nova Rg" panose="02000506030000020004" pitchFamily="50" charset="0"/>
              </a:rPr>
              <a:t>Jakub Seidler, ČBA</a:t>
            </a:r>
          </a:p>
          <a:p>
            <a:r>
              <a:rPr lang="cs-CZ" dirty="0">
                <a:solidFill>
                  <a:schemeClr val="bg1"/>
                </a:solidFill>
                <a:latin typeface="Proxima Nova Rg" panose="02000506030000020004" pitchFamily="50" charset="0"/>
              </a:rPr>
              <a:t>Milan Roček, Dataligence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3A41898-9DB9-5678-75B0-0ADDF1C8D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1" y="1736224"/>
            <a:ext cx="3024337" cy="83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40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text, snímek obrazovky, diagram, design&#10;&#10;Popis byl vytvořen automaticky">
            <a:extLst>
              <a:ext uri="{FF2B5EF4-FFF2-40B4-BE49-F238E27FC236}">
                <a16:creationId xmlns:a16="http://schemas.microsoft.com/office/drawing/2014/main" id="{C8CDF6C7-10D0-D2BD-9B2F-6D08D16AB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650" r="3932" b="650"/>
          <a:stretch/>
        </p:blipFill>
        <p:spPr>
          <a:xfrm>
            <a:off x="479376" y="44624"/>
            <a:ext cx="11233248" cy="676875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90E844AA-437D-4FF3-A7CF-622A8A1A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6"/>
            <a:ext cx="11089232" cy="864096"/>
          </a:xfrm>
        </p:spPr>
        <p:txBody>
          <a:bodyPr anchor="t">
            <a:normAutofit fontScale="90000"/>
          </a:bodyPr>
          <a:lstStyle/>
          <a:p>
            <a:pPr algn="r"/>
            <a:r>
              <a:rPr lang="cs-CZ" sz="4400" dirty="0">
                <a:latin typeface="Proxima Nova Rg" panose="02000506030000020004" pitchFamily="50" charset="0"/>
              </a:rPr>
              <a:t>Aktivita trhu</a:t>
            </a:r>
            <a:br>
              <a:rPr lang="cs-CZ" b="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r>
              <a:rPr lang="cs-CZ" sz="2700" dirty="0">
                <a:solidFill>
                  <a:srgbClr val="1B4E63"/>
                </a:solidFill>
                <a:latin typeface="Proxima Nova Rg" panose="02000506030000020004" pitchFamily="50" charset="0"/>
              </a:rPr>
              <a:t>rodinné domy</a:t>
            </a:r>
            <a:br>
              <a:rPr lang="cs-CZ" sz="2700" dirty="0">
                <a:solidFill>
                  <a:srgbClr val="1B4E63"/>
                </a:solidFill>
                <a:latin typeface="Proxima Nova Rg" panose="02000506030000020004" pitchFamily="50" charset="0"/>
              </a:rPr>
            </a:br>
            <a:r>
              <a:rPr lang="cs-CZ" sz="2000" i="1" dirty="0">
                <a:solidFill>
                  <a:srgbClr val="1B4E63"/>
                </a:solidFill>
                <a:latin typeface="Proxima Nova Rg" panose="02000506030000020004" pitchFamily="50" charset="0"/>
              </a:rPr>
              <a:t>(ks)</a:t>
            </a:r>
            <a:endParaRPr lang="cs-CZ" i="1" dirty="0">
              <a:solidFill>
                <a:srgbClr val="1B4E63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747DE4D-433A-EADA-BD9B-92F386CB2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pic>
        <p:nvPicPr>
          <p:cNvPr id="9" name="Obrázek 8" descr="Obsah obrázku text, Písmo, symbol, Grafika&#10;&#10;Popis byl vytvořen automaticky">
            <a:extLst>
              <a:ext uri="{FF2B5EF4-FFF2-40B4-BE49-F238E27FC236}">
                <a16:creationId xmlns:a16="http://schemas.microsoft.com/office/drawing/2014/main" id="{540B8813-C7E4-0D89-4AA0-7F4DE5629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731220"/>
            <a:ext cx="2532893" cy="89001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6ED6132-1FA8-8C12-A7B8-B578ADDB0A82}"/>
              </a:ext>
            </a:extLst>
          </p:cNvPr>
          <p:cNvSpPr txBox="1"/>
          <p:nvPr/>
        </p:nvSpPr>
        <p:spPr>
          <a:xfrm>
            <a:off x="10272464" y="6453336"/>
            <a:ext cx="1368152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</a:t>
            </a:r>
            <a:r>
              <a:rPr lang="cs-CZ" sz="1050" b="0" i="0" spc="0" baseline="0" dirty="0" err="1">
                <a:solidFill>
                  <a:schemeClr val="bg1"/>
                </a:solidFill>
                <a:latin typeface="Proxima Nova Th" panose="02000506030000020004" pitchFamily="50" charset="0"/>
              </a:rPr>
              <a:t>Dataligence</a:t>
            </a:r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33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diagram&#10;&#10;Popis byl vytvořen automaticky">
            <a:extLst>
              <a:ext uri="{FF2B5EF4-FFF2-40B4-BE49-F238E27FC236}">
                <a16:creationId xmlns:a16="http://schemas.microsoft.com/office/drawing/2014/main" id="{FEFE4B29-9270-A551-59F9-D2E0199100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650" r="5703" b="650"/>
          <a:stretch/>
        </p:blipFill>
        <p:spPr>
          <a:xfrm>
            <a:off x="479376" y="44624"/>
            <a:ext cx="11017224" cy="676875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90E844AA-437D-4FF3-A7CF-622A8A1A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45" y="1988840"/>
            <a:ext cx="4155103" cy="890018"/>
          </a:xfrm>
        </p:spPr>
        <p:txBody>
          <a:bodyPr anchor="b">
            <a:normAutofit/>
          </a:bodyPr>
          <a:lstStyle/>
          <a:p>
            <a:r>
              <a:rPr lang="cs-CZ" sz="4400" dirty="0">
                <a:latin typeface="Proxima Nova Rg" panose="02000506030000020004" pitchFamily="50" charset="0"/>
              </a:rPr>
              <a:t>Vývoj cen</a:t>
            </a:r>
            <a:br>
              <a:rPr lang="cs-CZ" b="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r>
              <a:rPr lang="cs-CZ" sz="1600" i="1" dirty="0">
                <a:solidFill>
                  <a:srgbClr val="31807A"/>
                </a:solidFill>
                <a:latin typeface="Proxima Nova Rg" panose="02000506030000020004" pitchFamily="50" charset="0"/>
              </a:rPr>
              <a:t>starší bytová zástavba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DFAF24-668E-BCE5-BFD1-771BD30C5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pic>
        <p:nvPicPr>
          <p:cNvPr id="9" name="Obrázek 8" descr="Obsah obrázku text, Písmo, symbol, Grafika&#10;&#10;Popis byl vytvořen automaticky">
            <a:extLst>
              <a:ext uri="{FF2B5EF4-FFF2-40B4-BE49-F238E27FC236}">
                <a16:creationId xmlns:a16="http://schemas.microsoft.com/office/drawing/2014/main" id="{46DDD2D1-CF97-B122-2714-F5E8A7545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731220"/>
            <a:ext cx="2532893" cy="8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16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text, snímek obrazovky, diagram, mapa&#10;&#10;Popis byl vytvořen automaticky">
            <a:extLst>
              <a:ext uri="{FF2B5EF4-FFF2-40B4-BE49-F238E27FC236}">
                <a16:creationId xmlns:a16="http://schemas.microsoft.com/office/drawing/2014/main" id="{F6C96BC0-B217-5870-F1F8-E3C8F3EB2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650" r="3932" b="2750"/>
          <a:stretch/>
        </p:blipFill>
        <p:spPr>
          <a:xfrm>
            <a:off x="479376" y="44624"/>
            <a:ext cx="11233248" cy="662473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90E844AA-437D-4FF3-A7CF-622A8A1A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6"/>
            <a:ext cx="11089232" cy="864096"/>
          </a:xfrm>
        </p:spPr>
        <p:txBody>
          <a:bodyPr anchor="b">
            <a:normAutofit fontScale="90000"/>
          </a:bodyPr>
          <a:lstStyle/>
          <a:p>
            <a:pPr algn="r"/>
            <a:r>
              <a:rPr lang="cs-CZ" sz="4400" dirty="0">
                <a:latin typeface="Proxima Nova Rg" panose="02000506030000020004" pitchFamily="50" charset="0"/>
              </a:rPr>
              <a:t>Vývoj cen</a:t>
            </a:r>
            <a:br>
              <a:rPr lang="cs-CZ" b="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r>
              <a:rPr lang="cs-CZ" sz="2700" dirty="0">
                <a:solidFill>
                  <a:srgbClr val="31807A"/>
                </a:solidFill>
                <a:latin typeface="Proxima Nova Rg" panose="02000506030000020004" pitchFamily="50" charset="0"/>
              </a:rPr>
              <a:t>starší bytová zástavba</a:t>
            </a:r>
            <a:endParaRPr lang="cs-CZ" i="1" dirty="0">
              <a:solidFill>
                <a:srgbClr val="31807A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CC6872A-1213-1520-FC16-600E709A7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B81E342-85C1-F371-3866-1D24C7C88205}"/>
              </a:ext>
            </a:extLst>
          </p:cNvPr>
          <p:cNvSpPr txBox="1"/>
          <p:nvPr/>
        </p:nvSpPr>
        <p:spPr>
          <a:xfrm>
            <a:off x="10272464" y="6453336"/>
            <a:ext cx="1368152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</a:t>
            </a:r>
            <a:r>
              <a:rPr lang="cs-CZ" sz="1050" b="0" i="0" spc="0" baseline="0" dirty="0" err="1">
                <a:solidFill>
                  <a:schemeClr val="bg1"/>
                </a:solidFill>
                <a:latin typeface="Proxima Nova Th" panose="02000506030000020004" pitchFamily="50" charset="0"/>
              </a:rPr>
              <a:t>Dataligence</a:t>
            </a:r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  <p:pic>
        <p:nvPicPr>
          <p:cNvPr id="12" name="Obrázek 11" descr="Obsah obrázku text, Písmo, symbol, Grafika&#10;&#10;Popis byl vytvořen automaticky">
            <a:extLst>
              <a:ext uri="{FF2B5EF4-FFF2-40B4-BE49-F238E27FC236}">
                <a16:creationId xmlns:a16="http://schemas.microsoft.com/office/drawing/2014/main" id="{065719ED-24AA-9AEA-5315-A9D99FFD0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731220"/>
            <a:ext cx="2532893" cy="890018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CF30F11C-BF54-79B9-FB1B-27186D567008}"/>
              </a:ext>
            </a:extLst>
          </p:cNvPr>
          <p:cNvSpPr txBox="1">
            <a:spLocks/>
          </p:cNvSpPr>
          <p:nvPr/>
        </p:nvSpPr>
        <p:spPr>
          <a:xfrm>
            <a:off x="5879976" y="540296"/>
            <a:ext cx="936104" cy="440432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cs-CZ" sz="1200" b="0" i="1" dirty="0">
                <a:solidFill>
                  <a:schemeClr val="bg1">
                    <a:lumMod val="85000"/>
                  </a:schemeClr>
                </a:solidFill>
                <a:latin typeface="Proxima Nova Rg" panose="02000506030000020004" pitchFamily="50" charset="0"/>
              </a:rPr>
              <a:t>Kč/m2</a:t>
            </a:r>
          </a:p>
        </p:txBody>
      </p:sp>
    </p:spTree>
    <p:extLst>
      <p:ext uri="{BB962C8B-B14F-4D97-AF65-F5344CB8AC3E}">
        <p14:creationId xmlns:p14="http://schemas.microsoft.com/office/powerpoint/2010/main" val="3711937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text, snímek obrazovky, diagram, mapa&#10;&#10;Popis byl vytvořen automaticky">
            <a:extLst>
              <a:ext uri="{FF2B5EF4-FFF2-40B4-BE49-F238E27FC236}">
                <a16:creationId xmlns:a16="http://schemas.microsoft.com/office/drawing/2014/main" id="{EFD37964-D43C-C0D9-DF6E-4D1BA36C3E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650" r="3932" b="1701"/>
          <a:stretch/>
        </p:blipFill>
        <p:spPr>
          <a:xfrm>
            <a:off x="479376" y="44624"/>
            <a:ext cx="11233248" cy="6696744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90E844AA-437D-4FF3-A7CF-622A8A1A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6"/>
            <a:ext cx="11089232" cy="864096"/>
          </a:xfrm>
        </p:spPr>
        <p:txBody>
          <a:bodyPr anchor="t">
            <a:normAutofit fontScale="90000"/>
          </a:bodyPr>
          <a:lstStyle/>
          <a:p>
            <a:pPr algn="r"/>
            <a:r>
              <a:rPr lang="cs-CZ" sz="4400" dirty="0">
                <a:latin typeface="Proxima Nova Rg" panose="02000506030000020004" pitchFamily="50" charset="0"/>
              </a:rPr>
              <a:t>Vývoj cen</a:t>
            </a:r>
            <a:br>
              <a:rPr lang="cs-CZ" b="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r>
              <a:rPr lang="cs-CZ" sz="2700" dirty="0">
                <a:solidFill>
                  <a:srgbClr val="A48F6B"/>
                </a:solidFill>
                <a:latin typeface="Proxima Nova Rg" panose="02000506030000020004" pitchFamily="50" charset="0"/>
              </a:rPr>
              <a:t>novostavby</a:t>
            </a:r>
            <a:br>
              <a:rPr lang="cs-CZ" sz="2700" dirty="0">
                <a:solidFill>
                  <a:srgbClr val="A48F6B"/>
                </a:solidFill>
                <a:latin typeface="Proxima Nova Rg" panose="02000506030000020004" pitchFamily="50" charset="0"/>
              </a:rPr>
            </a:br>
            <a:r>
              <a:rPr lang="cs-CZ" sz="2000" i="1" dirty="0">
                <a:solidFill>
                  <a:srgbClr val="A48F6B"/>
                </a:solidFill>
                <a:latin typeface="Proxima Nova Rg" panose="02000506030000020004" pitchFamily="50" charset="0"/>
              </a:rPr>
              <a:t>(Kč/m2)</a:t>
            </a:r>
            <a:endParaRPr lang="cs-CZ" i="1" dirty="0">
              <a:solidFill>
                <a:srgbClr val="A48F6B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CBCDC6-AB46-D424-149D-2465281A5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D91D06A-D20B-156C-F1B4-96176DF178EF}"/>
              </a:ext>
            </a:extLst>
          </p:cNvPr>
          <p:cNvSpPr txBox="1"/>
          <p:nvPr/>
        </p:nvSpPr>
        <p:spPr>
          <a:xfrm>
            <a:off x="9984432" y="6453336"/>
            <a:ext cx="1656184" cy="28803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Dataligence, </a:t>
            </a:r>
            <a:r>
              <a:rPr lang="cs-CZ" sz="1050" b="0" i="0" spc="0" baseline="0" dirty="0" err="1">
                <a:solidFill>
                  <a:schemeClr val="bg1"/>
                </a:solidFill>
                <a:latin typeface="Proxima Nova Th" panose="02000506030000020004" pitchFamily="50" charset="0"/>
              </a:rPr>
              <a:t>Flatzone</a:t>
            </a:r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  <p:pic>
        <p:nvPicPr>
          <p:cNvPr id="12" name="Obrázek 11" descr="Obsah obrázku text, Písmo, symbol, Grafika&#10;&#10;Popis byl vytvořen automaticky">
            <a:extLst>
              <a:ext uri="{FF2B5EF4-FFF2-40B4-BE49-F238E27FC236}">
                <a16:creationId xmlns:a16="http://schemas.microsoft.com/office/drawing/2014/main" id="{09A713EA-A7DA-5AD5-1722-CBDB64BB3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731220"/>
            <a:ext cx="2532893" cy="8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96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text, snímek obrazovky, diagram&#10;&#10;Popis byl vytvořen automaticky">
            <a:extLst>
              <a:ext uri="{FF2B5EF4-FFF2-40B4-BE49-F238E27FC236}">
                <a16:creationId xmlns:a16="http://schemas.microsoft.com/office/drawing/2014/main" id="{D46556A6-F7B1-0242-BB92-1607EB2438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650" r="3931" b="2750"/>
          <a:stretch/>
        </p:blipFill>
        <p:spPr>
          <a:xfrm>
            <a:off x="335360" y="44624"/>
            <a:ext cx="11377264" cy="662473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90E844AA-437D-4FF3-A7CF-622A8A1A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6"/>
            <a:ext cx="11089232" cy="864096"/>
          </a:xfrm>
        </p:spPr>
        <p:txBody>
          <a:bodyPr anchor="t">
            <a:normAutofit fontScale="90000"/>
          </a:bodyPr>
          <a:lstStyle/>
          <a:p>
            <a:pPr algn="r"/>
            <a:r>
              <a:rPr lang="cs-CZ" sz="4400" dirty="0">
                <a:latin typeface="Proxima Nova Rg" panose="02000506030000020004" pitchFamily="50" charset="0"/>
              </a:rPr>
              <a:t>Vývoj cen</a:t>
            </a:r>
            <a:br>
              <a:rPr lang="cs-CZ" b="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r>
              <a:rPr lang="cs-CZ" sz="2700" dirty="0">
                <a:solidFill>
                  <a:srgbClr val="1B4E63"/>
                </a:solidFill>
                <a:latin typeface="Proxima Nova Rg" panose="02000506030000020004" pitchFamily="50" charset="0"/>
              </a:rPr>
              <a:t>rodinné domy</a:t>
            </a:r>
            <a:br>
              <a:rPr lang="cs-CZ" sz="2700" dirty="0">
                <a:solidFill>
                  <a:srgbClr val="1B4E63"/>
                </a:solidFill>
                <a:latin typeface="Proxima Nova Rg" panose="02000506030000020004" pitchFamily="50" charset="0"/>
              </a:rPr>
            </a:br>
            <a:r>
              <a:rPr lang="cs-CZ" sz="2000" i="1" dirty="0">
                <a:solidFill>
                  <a:srgbClr val="1B4E63"/>
                </a:solidFill>
                <a:latin typeface="Proxima Nova Rg" panose="02000506030000020004" pitchFamily="50" charset="0"/>
              </a:rPr>
              <a:t>(Kč)</a:t>
            </a:r>
            <a:endParaRPr lang="cs-CZ" i="1" dirty="0">
              <a:solidFill>
                <a:srgbClr val="1B4E63"/>
              </a:solidFill>
              <a:latin typeface="Proxima Nova Rg" panose="02000506030000020004" pitchFamily="50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87CD75F-67D1-F6F8-D792-1F1DB039727C}"/>
              </a:ext>
            </a:extLst>
          </p:cNvPr>
          <p:cNvSpPr txBox="1"/>
          <p:nvPr/>
        </p:nvSpPr>
        <p:spPr>
          <a:xfrm>
            <a:off x="10272464" y="6453336"/>
            <a:ext cx="1368152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</a:t>
            </a:r>
            <a:r>
              <a:rPr lang="cs-CZ" sz="1050" b="0" i="0" spc="0" baseline="0" dirty="0" err="1">
                <a:solidFill>
                  <a:schemeClr val="bg1"/>
                </a:solidFill>
                <a:latin typeface="Proxima Nova Th" panose="02000506030000020004" pitchFamily="50" charset="0"/>
              </a:rPr>
              <a:t>Dataligence</a:t>
            </a:r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D978C8-A21A-9360-0209-EACC4474E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pic>
        <p:nvPicPr>
          <p:cNvPr id="9" name="Obrázek 8" descr="Obsah obrázku text, Písmo, symbol, Grafika&#10;&#10;Popis byl vytvořen automaticky">
            <a:extLst>
              <a:ext uri="{FF2B5EF4-FFF2-40B4-BE49-F238E27FC236}">
                <a16:creationId xmlns:a16="http://schemas.microsoft.com/office/drawing/2014/main" id="{4AB88B6B-503F-1B1E-EDC6-11BD644F4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731220"/>
            <a:ext cx="2532893" cy="8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5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3">
            <a:extLst>
              <a:ext uri="{FF2B5EF4-FFF2-40B4-BE49-F238E27FC236}">
                <a16:creationId xmlns:a16="http://schemas.microsoft.com/office/drawing/2014/main" id="{36EC3078-DBEC-865E-DD0A-AD4457C2BD85}"/>
              </a:ext>
            </a:extLst>
          </p:cNvPr>
          <p:cNvSpPr txBox="1"/>
          <p:nvPr/>
        </p:nvSpPr>
        <p:spPr>
          <a:xfrm>
            <a:off x="551384" y="2276872"/>
            <a:ext cx="3888432" cy="358949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dirty="0">
                <a:solidFill>
                  <a:srgbClr val="94E5E0"/>
                </a:solidFill>
                <a:latin typeface="Proxima Nova Rg" panose="02000506030000020004" pitchFamily="50" charset="0"/>
              </a:rPr>
              <a:t>Ve srovnání s Q4 2019 a Q4 2023 byly </a:t>
            </a:r>
            <a:r>
              <a:rPr lang="cs-CZ" b="1" dirty="0">
                <a:solidFill>
                  <a:srgbClr val="94E5E0"/>
                </a:solidFill>
                <a:latin typeface="Proxima Nova Rg" panose="02000506030000020004" pitchFamily="50" charset="0"/>
              </a:rPr>
              <a:t>nominální mzdy i nominální HDP vyšší o 25 %, ceny nemovitostí </a:t>
            </a:r>
          </a:p>
          <a:p>
            <a:pPr algn="l"/>
            <a:r>
              <a:rPr lang="cs-CZ" b="1" dirty="0">
                <a:solidFill>
                  <a:srgbClr val="94E5E0"/>
                </a:solidFill>
                <a:latin typeface="Proxima Nova Rg" panose="02000506030000020004" pitchFamily="50" charset="0"/>
              </a:rPr>
              <a:t>o 50 %.</a:t>
            </a:r>
          </a:p>
          <a:p>
            <a:pPr algn="l"/>
            <a:endParaRPr lang="cs-CZ" dirty="0">
              <a:solidFill>
                <a:srgbClr val="94E5E0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cs-CZ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Ceny vzrostly o 35,5 %.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7A1A5A-BF60-86E2-C3D1-BF84C1F9D2E8}"/>
              </a:ext>
            </a:extLst>
          </p:cNvPr>
          <p:cNvSpPr txBox="1">
            <a:spLocks/>
          </p:cNvSpPr>
          <p:nvPr/>
        </p:nvSpPr>
        <p:spPr>
          <a:xfrm>
            <a:off x="551384" y="682937"/>
            <a:ext cx="11089232" cy="1048673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10700" dirty="0">
                <a:solidFill>
                  <a:srgbClr val="46B8B0"/>
                </a:solidFill>
                <a:latin typeface="Proxima Nova Rg" panose="02000506030000020004" pitchFamily="50" charset="0"/>
              </a:rPr>
              <a:t>Dostupnost</a:t>
            </a:r>
            <a:r>
              <a:rPr lang="cs-CZ" sz="10700" dirty="0">
                <a:latin typeface="Proxima Nova Rg" panose="02000506030000020004" pitchFamily="50" charset="0"/>
              </a:rPr>
              <a:t> bydlení</a:t>
            </a:r>
            <a:br>
              <a:rPr lang="cs-CZ" sz="4400" dirty="0">
                <a:latin typeface="Proxima Nova Rg" panose="02000506030000020004" pitchFamily="50" charset="0"/>
              </a:rPr>
            </a:br>
            <a:r>
              <a:rPr lang="cs-CZ" sz="5300" dirty="0">
                <a:latin typeface="Proxima Nova Rg" panose="02000506030000020004" pitchFamily="50" charset="0"/>
              </a:rPr>
              <a:t>vývoj cen nemovitostí po očištění o inflaci</a:t>
            </a:r>
          </a:p>
          <a:p>
            <a:pPr algn="r"/>
            <a:br>
              <a:rPr lang="cs-CZ" b="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endParaRPr lang="cs-CZ" dirty="0">
              <a:solidFill>
                <a:srgbClr val="31807A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C973B6A-A051-593D-9F36-911E28146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DD7F715-38FD-2149-E39A-75F9AC1A7A0F}"/>
              </a:ext>
            </a:extLst>
          </p:cNvPr>
          <p:cNvSpPr txBox="1"/>
          <p:nvPr/>
        </p:nvSpPr>
        <p:spPr>
          <a:xfrm>
            <a:off x="6744072" y="6453336"/>
            <a:ext cx="4896544" cy="36004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</a:t>
            </a:r>
            <a:r>
              <a:rPr lang="cs-CZ" sz="1050" dirty="0">
                <a:solidFill>
                  <a:schemeClr val="bg1"/>
                </a:solidFill>
                <a:latin typeface="Proxima Nova Th" panose="02000506030000020004" pitchFamily="50" charset="0"/>
              </a:rPr>
              <a:t>ČSÚ, ČBA, Dataligence (Pozn.: Mzdy a HDP za Q4 23 pouze odhad)</a:t>
            </a:r>
          </a:p>
          <a:p>
            <a:pPr algn="r"/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  <p:graphicFrame>
        <p:nvGraphicFramePr>
          <p:cNvPr id="10" name="Chart 3">
            <a:extLst>
              <a:ext uri="{FF2B5EF4-FFF2-40B4-BE49-F238E27FC236}">
                <a16:creationId xmlns:a16="http://schemas.microsoft.com/office/drawing/2014/main" id="{4626ECF2-9AC6-0BB3-9C64-EC540C8FB1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2083153"/>
              </p:ext>
            </p:extLst>
          </p:nvPr>
        </p:nvGraphicFramePr>
        <p:xfrm>
          <a:off x="4871863" y="1772816"/>
          <a:ext cx="6717585" cy="4542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15836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3">
            <a:extLst>
              <a:ext uri="{FF2B5EF4-FFF2-40B4-BE49-F238E27FC236}">
                <a16:creationId xmlns:a16="http://schemas.microsoft.com/office/drawing/2014/main" id="{36EC3078-DBEC-865E-DD0A-AD4457C2BD85}"/>
              </a:ext>
            </a:extLst>
          </p:cNvPr>
          <p:cNvSpPr txBox="1"/>
          <p:nvPr/>
        </p:nvSpPr>
        <p:spPr>
          <a:xfrm>
            <a:off x="551384" y="2276872"/>
            <a:ext cx="3888432" cy="358949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b="1" dirty="0">
                <a:solidFill>
                  <a:srgbClr val="94E5E0"/>
                </a:solidFill>
                <a:latin typeface="Proxima Nova Rg" panose="02000506030000020004" pitchFamily="50" charset="0"/>
              </a:rPr>
              <a:t>Reálné ceny nemovitostí </a:t>
            </a:r>
            <a:r>
              <a:rPr lang="cs-CZ" dirty="0">
                <a:solidFill>
                  <a:srgbClr val="94E5E0"/>
                </a:solidFill>
                <a:latin typeface="Proxima Nova Rg" panose="02000506030000020004" pitchFamily="50" charset="0"/>
              </a:rPr>
              <a:t>(po zohlednění inflace) byly v Q4 2023 </a:t>
            </a:r>
          </a:p>
          <a:p>
            <a:pPr algn="l"/>
            <a:r>
              <a:rPr lang="cs-CZ" b="1" dirty="0">
                <a:solidFill>
                  <a:srgbClr val="94E5E0"/>
                </a:solidFill>
                <a:latin typeface="Proxima Nova Rg" panose="02000506030000020004" pitchFamily="50" charset="0"/>
              </a:rPr>
              <a:t>o 10 % vyšší </a:t>
            </a:r>
            <a:r>
              <a:rPr lang="cs-CZ" dirty="0">
                <a:solidFill>
                  <a:srgbClr val="94E5E0"/>
                </a:solidFill>
                <a:latin typeface="Proxima Nova Rg" panose="02000506030000020004" pitchFamily="50" charset="0"/>
              </a:rPr>
              <a:t>než v Q4 2019.</a:t>
            </a:r>
          </a:p>
          <a:p>
            <a:pPr algn="l"/>
            <a:endParaRPr lang="cs-CZ" dirty="0">
              <a:solidFill>
                <a:srgbClr val="94E5E0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pl-PL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Meziročně klesají reálné ceny od konce roku 2022.</a:t>
            </a:r>
          </a:p>
          <a:p>
            <a:pPr algn="l"/>
            <a:r>
              <a:rPr lang="pl-PL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Od svého vrcholu poklesly o 20 %.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7A1A5A-BF60-86E2-C3D1-BF84C1F9D2E8}"/>
              </a:ext>
            </a:extLst>
          </p:cNvPr>
          <p:cNvSpPr txBox="1">
            <a:spLocks/>
          </p:cNvSpPr>
          <p:nvPr/>
        </p:nvSpPr>
        <p:spPr>
          <a:xfrm>
            <a:off x="3359696" y="682937"/>
            <a:ext cx="8280920" cy="1048673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5000" dirty="0">
                <a:solidFill>
                  <a:srgbClr val="46B8B0"/>
                </a:solidFill>
                <a:latin typeface="Proxima Nova Rg" panose="02000506030000020004" pitchFamily="50" charset="0"/>
              </a:rPr>
              <a:t>Nominální vs. reálné</a:t>
            </a:r>
          </a:p>
          <a:p>
            <a:pPr algn="r"/>
            <a:r>
              <a:rPr lang="cs-CZ" sz="5000" dirty="0">
                <a:latin typeface="Proxima Nova Rg" panose="02000506030000020004" pitchFamily="50" charset="0"/>
              </a:rPr>
              <a:t>ceny nemovitostí</a:t>
            </a:r>
            <a:br>
              <a:rPr lang="cs-CZ" sz="4400" dirty="0">
                <a:latin typeface="Proxima Nova Rg" panose="02000506030000020004" pitchFamily="50" charset="0"/>
              </a:rPr>
            </a:br>
            <a:endParaRPr lang="cs-CZ" dirty="0">
              <a:solidFill>
                <a:srgbClr val="31807A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C973B6A-A051-593D-9F36-911E28146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DD7F715-38FD-2149-E39A-75F9AC1A7A0F}"/>
              </a:ext>
            </a:extLst>
          </p:cNvPr>
          <p:cNvSpPr txBox="1"/>
          <p:nvPr/>
        </p:nvSpPr>
        <p:spPr>
          <a:xfrm>
            <a:off x="6744072" y="6453336"/>
            <a:ext cx="4896544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</a:t>
            </a:r>
            <a:r>
              <a:rPr lang="cs-CZ" sz="1050" dirty="0">
                <a:solidFill>
                  <a:schemeClr val="bg1"/>
                </a:solidFill>
                <a:latin typeface="Proxima Nova Th" panose="02000506030000020004" pitchFamily="50" charset="0"/>
              </a:rPr>
              <a:t>ČSÚ, ČBA, Dataligence</a:t>
            </a:r>
          </a:p>
          <a:p>
            <a:pPr algn="r"/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  <p:graphicFrame>
        <p:nvGraphicFramePr>
          <p:cNvPr id="4" name="Chart 8">
            <a:extLst>
              <a:ext uri="{FF2B5EF4-FFF2-40B4-BE49-F238E27FC236}">
                <a16:creationId xmlns:a16="http://schemas.microsoft.com/office/drawing/2014/main" id="{BA6FD3A0-A9E5-9BE8-F15D-EEB71B9847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1652013"/>
              </p:ext>
            </p:extLst>
          </p:nvPr>
        </p:nvGraphicFramePr>
        <p:xfrm>
          <a:off x="4871863" y="2076594"/>
          <a:ext cx="6546189" cy="4370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5A1D61F-0957-E700-EE5A-0F7490D6E488}"/>
              </a:ext>
            </a:extLst>
          </p:cNvPr>
          <p:cNvSpPr txBox="1"/>
          <p:nvPr/>
        </p:nvSpPr>
        <p:spPr>
          <a:xfrm>
            <a:off x="5231904" y="1844824"/>
            <a:ext cx="4968552" cy="28102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sz="1100" dirty="0">
                <a:solidFill>
                  <a:schemeClr val="bg1"/>
                </a:solidFill>
                <a:latin typeface="Proxima Nova Th" panose="02000506030000020004" pitchFamily="50" charset="0"/>
              </a:rPr>
              <a:t>Nominální vs. reálné ceny nemovitostí (Q4 2014 = 100)</a:t>
            </a:r>
          </a:p>
        </p:txBody>
      </p:sp>
    </p:spTree>
    <p:extLst>
      <p:ext uri="{BB962C8B-B14F-4D97-AF65-F5344CB8AC3E}">
        <p14:creationId xmlns:p14="http://schemas.microsoft.com/office/powerpoint/2010/main" val="4035054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06035D-C777-0840-B1BE-318A4E0E7B1B}"/>
              </a:ext>
            </a:extLst>
          </p:cNvPr>
          <p:cNvSpPr txBox="1"/>
          <p:nvPr/>
        </p:nvSpPr>
        <p:spPr>
          <a:xfrm>
            <a:off x="5735960" y="1612620"/>
            <a:ext cx="5688632" cy="28102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10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Vývoj cen nemovitostí oproti příjmům domácností (2015 = 100, do Q323)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DC70623B-5E49-BAAC-4DA9-2E2714D43ECC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400" dirty="0">
                <a:solidFill>
                  <a:srgbClr val="46B8B0"/>
                </a:solidFill>
              </a:rPr>
              <a:t>Nůžky </a:t>
            </a:r>
            <a:r>
              <a:rPr lang="cs-CZ" sz="3400" dirty="0"/>
              <a:t>mezi cenami a příjmy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2BED12F-4844-BA17-842A-CE8AB3636A8B}"/>
              </a:ext>
            </a:extLst>
          </p:cNvPr>
          <p:cNvSpPr txBox="1"/>
          <p:nvPr/>
        </p:nvSpPr>
        <p:spPr>
          <a:xfrm>
            <a:off x="10272464" y="6453336"/>
            <a:ext cx="1368152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OECD, ČBA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DD84EB2-7F16-3092-4DEA-8043375DF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graphicFrame>
        <p:nvGraphicFramePr>
          <p:cNvPr id="8" name="Chart 1">
            <a:extLst>
              <a:ext uri="{FF2B5EF4-FFF2-40B4-BE49-F238E27FC236}">
                <a16:creationId xmlns:a16="http://schemas.microsoft.com/office/drawing/2014/main" id="{01B406CE-B78D-1AC7-22B9-ADD09CD4A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693692"/>
              </p:ext>
            </p:extLst>
          </p:nvPr>
        </p:nvGraphicFramePr>
        <p:xfrm>
          <a:off x="2495600" y="1844824"/>
          <a:ext cx="907300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ovéPole 3">
            <a:extLst>
              <a:ext uri="{FF2B5EF4-FFF2-40B4-BE49-F238E27FC236}">
                <a16:creationId xmlns:a16="http://schemas.microsoft.com/office/drawing/2014/main" id="{140D17B7-C918-7DBE-7A25-A7626D2A39E9}"/>
              </a:ext>
            </a:extLst>
          </p:cNvPr>
          <p:cNvSpPr txBox="1"/>
          <p:nvPr/>
        </p:nvSpPr>
        <p:spPr>
          <a:xfrm>
            <a:off x="551384" y="2204864"/>
            <a:ext cx="1872208" cy="324036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V rámci mezinárodního srovnání se ČR posunula několik příček dozadu (v Q4 2021 byla na prvním místě).</a:t>
            </a:r>
          </a:p>
          <a:p>
            <a:pPr algn="l"/>
            <a:r>
              <a:rPr lang="cs-CZ" sz="1600" b="1" dirty="0">
                <a:solidFill>
                  <a:srgbClr val="94E5E0"/>
                </a:solidFill>
                <a:latin typeface="Proxima Nova Rg" panose="02000506030000020004" pitchFamily="50" charset="0"/>
              </a:rPr>
              <a:t>Nerovnováha </a:t>
            </a:r>
            <a:r>
              <a:rPr lang="cs-CZ" sz="1600" dirty="0">
                <a:solidFill>
                  <a:srgbClr val="94E5E0"/>
                </a:solidFill>
                <a:latin typeface="Proxima Nova Rg" panose="02000506030000020004" pitchFamily="50" charset="0"/>
              </a:rPr>
              <a:t>mezi růstem cen nemovitostí a příjmů domácností však přetrvává.</a:t>
            </a:r>
          </a:p>
        </p:txBody>
      </p:sp>
    </p:spTree>
    <p:extLst>
      <p:ext uri="{BB962C8B-B14F-4D97-AF65-F5344CB8AC3E}">
        <p14:creationId xmlns:p14="http://schemas.microsoft.com/office/powerpoint/2010/main" val="4191504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3">
            <a:extLst>
              <a:ext uri="{FF2B5EF4-FFF2-40B4-BE49-F238E27FC236}">
                <a16:creationId xmlns:a16="http://schemas.microsoft.com/office/drawing/2014/main" id="{36EC3078-DBEC-865E-DD0A-AD4457C2BD85}"/>
              </a:ext>
            </a:extLst>
          </p:cNvPr>
          <p:cNvSpPr txBox="1"/>
          <p:nvPr/>
        </p:nvSpPr>
        <p:spPr>
          <a:xfrm>
            <a:off x="551384" y="2276872"/>
            <a:ext cx="3888432" cy="358949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dirty="0">
                <a:solidFill>
                  <a:srgbClr val="94E5E0"/>
                </a:solidFill>
                <a:latin typeface="Proxima Nova Rg" panose="02000506030000020004" pitchFamily="50" charset="0"/>
              </a:rPr>
              <a:t>Od konce roku 2016 začaly </a:t>
            </a:r>
            <a:r>
              <a:rPr lang="cs-CZ" b="1" dirty="0">
                <a:solidFill>
                  <a:srgbClr val="94E5E0"/>
                </a:solidFill>
                <a:latin typeface="Proxima Nova Rg" panose="02000506030000020004" pitchFamily="50" charset="0"/>
              </a:rPr>
              <a:t>ceny nemovitostí v ČR růst rychleji </a:t>
            </a:r>
          </a:p>
          <a:p>
            <a:pPr algn="l"/>
            <a:r>
              <a:rPr lang="cs-CZ" b="1" dirty="0">
                <a:solidFill>
                  <a:srgbClr val="94E5E0"/>
                </a:solidFill>
                <a:latin typeface="Proxima Nova Rg" panose="02000506030000020004" pitchFamily="50" charset="0"/>
              </a:rPr>
              <a:t>než v EU.</a:t>
            </a:r>
          </a:p>
          <a:p>
            <a:pPr algn="l"/>
            <a:endParaRPr lang="cs-CZ" dirty="0">
              <a:solidFill>
                <a:srgbClr val="94E5E0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pl-PL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Dynamika zrychlila citelněji od konce 2020.</a:t>
            </a:r>
          </a:p>
          <a:p>
            <a:pPr algn="l"/>
            <a:endParaRPr lang="pl-PL" sz="16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pl-PL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Za posledních 10 let vzrostly ceny nemovitostí dle HPI v ČR o 125 %, </a:t>
            </a:r>
          </a:p>
          <a:p>
            <a:pPr algn="l"/>
            <a:r>
              <a:rPr lang="pl-PL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v EU o 55 %.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7A1A5A-BF60-86E2-C3D1-BF84C1F9D2E8}"/>
              </a:ext>
            </a:extLst>
          </p:cNvPr>
          <p:cNvSpPr txBox="1">
            <a:spLocks/>
          </p:cNvSpPr>
          <p:nvPr/>
        </p:nvSpPr>
        <p:spPr>
          <a:xfrm>
            <a:off x="3359696" y="682937"/>
            <a:ext cx="8280920" cy="1048673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500" dirty="0">
                <a:solidFill>
                  <a:srgbClr val="46B8B0"/>
                </a:solidFill>
                <a:latin typeface="Proxima Nova Rg" panose="02000506030000020004" pitchFamily="50" charset="0"/>
              </a:rPr>
              <a:t>Dynamika </a:t>
            </a:r>
            <a:r>
              <a:rPr lang="cs-CZ" sz="3500" dirty="0">
                <a:latin typeface="Proxima Nova Rg" panose="02000506030000020004" pitchFamily="50" charset="0"/>
              </a:rPr>
              <a:t>cen nemovitostí</a:t>
            </a:r>
            <a:br>
              <a:rPr lang="cs-CZ" sz="4400" dirty="0">
                <a:latin typeface="Proxima Nova Rg" panose="02000506030000020004" pitchFamily="50" charset="0"/>
              </a:rPr>
            </a:br>
            <a:endParaRPr lang="cs-CZ" dirty="0">
              <a:solidFill>
                <a:srgbClr val="31807A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C973B6A-A051-593D-9F36-911E28146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DD7F715-38FD-2149-E39A-75F9AC1A7A0F}"/>
              </a:ext>
            </a:extLst>
          </p:cNvPr>
          <p:cNvSpPr txBox="1"/>
          <p:nvPr/>
        </p:nvSpPr>
        <p:spPr>
          <a:xfrm>
            <a:off x="6744072" y="6453336"/>
            <a:ext cx="4896544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</a:t>
            </a:r>
            <a:r>
              <a:rPr lang="cs-CZ" sz="1050" dirty="0" err="1">
                <a:solidFill>
                  <a:schemeClr val="bg1"/>
                </a:solidFill>
                <a:latin typeface="Proxima Nova Th" panose="02000506030000020004" pitchFamily="50" charset="0"/>
              </a:rPr>
              <a:t>Eurostat</a:t>
            </a:r>
            <a:r>
              <a:rPr lang="cs-CZ" sz="1050" dirty="0">
                <a:solidFill>
                  <a:schemeClr val="bg1"/>
                </a:solidFill>
                <a:latin typeface="Proxima Nova Th" panose="02000506030000020004" pitchFamily="50" charset="0"/>
              </a:rPr>
              <a:t>, ČBA</a:t>
            </a:r>
          </a:p>
          <a:p>
            <a:pPr algn="r"/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A1D61F-0957-E700-EE5A-0F7490D6E488}"/>
              </a:ext>
            </a:extLst>
          </p:cNvPr>
          <p:cNvSpPr txBox="1"/>
          <p:nvPr/>
        </p:nvSpPr>
        <p:spPr>
          <a:xfrm>
            <a:off x="5231904" y="1844824"/>
            <a:ext cx="4968552" cy="28102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sz="1100" dirty="0">
                <a:solidFill>
                  <a:schemeClr val="bg1"/>
                </a:solidFill>
                <a:latin typeface="Proxima Nova Th" panose="02000506030000020004" pitchFamily="50" charset="0"/>
              </a:rPr>
              <a:t>Dynamika cen nemovitostí – EU vs. ČR (index 2015=100)</a:t>
            </a:r>
          </a:p>
        </p:txBody>
      </p:sp>
      <p:graphicFrame>
        <p:nvGraphicFramePr>
          <p:cNvPr id="8" name="Chart 2">
            <a:extLst>
              <a:ext uri="{FF2B5EF4-FFF2-40B4-BE49-F238E27FC236}">
                <a16:creationId xmlns:a16="http://schemas.microsoft.com/office/drawing/2014/main" id="{3BCC8438-6A49-B452-87A4-E033C68E7D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9319834"/>
              </p:ext>
            </p:extLst>
          </p:nvPr>
        </p:nvGraphicFramePr>
        <p:xfrm>
          <a:off x="4819302" y="2132250"/>
          <a:ext cx="6757899" cy="4259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64018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3">
            <a:extLst>
              <a:ext uri="{FF2B5EF4-FFF2-40B4-BE49-F238E27FC236}">
                <a16:creationId xmlns:a16="http://schemas.microsoft.com/office/drawing/2014/main" id="{0C4D0696-7218-4685-9EA1-D1E7456443F5}"/>
              </a:ext>
            </a:extLst>
          </p:cNvPr>
          <p:cNvSpPr txBox="1"/>
          <p:nvPr/>
        </p:nvSpPr>
        <p:spPr>
          <a:xfrm>
            <a:off x="551384" y="2700404"/>
            <a:ext cx="3096344" cy="152068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dirty="0">
                <a:solidFill>
                  <a:schemeClr val="bg1"/>
                </a:solidFill>
                <a:latin typeface="Proxima Nova Rg" panose="02000506030000020004" pitchFamily="50" charset="0"/>
              </a:rPr>
              <a:t>Z pohledu vývoje cen v EU za posledních 5/10 let </a:t>
            </a:r>
            <a:r>
              <a:rPr lang="cs-CZ" b="1" dirty="0">
                <a:solidFill>
                  <a:srgbClr val="94E5E0"/>
                </a:solidFill>
                <a:latin typeface="Proxima Nova Rg" panose="02000506030000020004" pitchFamily="50" charset="0"/>
              </a:rPr>
              <a:t>patří ČR mezi země s nejvyšší dynamikou růstu.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A28EED0-83AC-22B8-6D78-EC1B828BBD5C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>
                <a:solidFill>
                  <a:srgbClr val="46B8B0"/>
                </a:solidFill>
              </a:rPr>
              <a:t>Růst </a:t>
            </a:r>
            <a:r>
              <a:rPr lang="cs-CZ" sz="3600" dirty="0"/>
              <a:t>cen nemovitostí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DD6ECB7-F5E8-883B-F4AC-0F67EC3C86D7}"/>
              </a:ext>
            </a:extLst>
          </p:cNvPr>
          <p:cNvSpPr txBox="1"/>
          <p:nvPr/>
        </p:nvSpPr>
        <p:spPr>
          <a:xfrm>
            <a:off x="5087888" y="1750974"/>
            <a:ext cx="6696744" cy="28102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sz="1100" dirty="0">
                <a:solidFill>
                  <a:schemeClr val="bg1"/>
                </a:solidFill>
                <a:latin typeface="Proxima Nova Th" panose="02000506030000020004" pitchFamily="50" charset="0"/>
              </a:rPr>
              <a:t>Růst cen nemovitostí za poslední 3 vs. 5 let (%,  2022 vs. Q3 2023, House </a:t>
            </a:r>
            <a:r>
              <a:rPr lang="cs-CZ" sz="1100" dirty="0" err="1">
                <a:solidFill>
                  <a:schemeClr val="bg1"/>
                </a:solidFill>
                <a:latin typeface="Proxima Nova Th" panose="02000506030000020004" pitchFamily="50" charset="0"/>
              </a:rPr>
              <a:t>Price</a:t>
            </a:r>
            <a:r>
              <a:rPr lang="cs-CZ" sz="1100" dirty="0">
                <a:solidFill>
                  <a:schemeClr val="bg1"/>
                </a:solidFill>
                <a:latin typeface="Proxima Nova Th" panose="02000506030000020004" pitchFamily="50" charset="0"/>
              </a:rPr>
              <a:t> Index )</a:t>
            </a:r>
          </a:p>
        </p:txBody>
      </p:sp>
      <p:graphicFrame>
        <p:nvGraphicFramePr>
          <p:cNvPr id="4" name="Chart 1">
            <a:extLst>
              <a:ext uri="{FF2B5EF4-FFF2-40B4-BE49-F238E27FC236}">
                <a16:creationId xmlns:a16="http://schemas.microsoft.com/office/drawing/2014/main" id="{B093C462-3791-25CE-8BC7-E40961518D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0958744"/>
              </p:ext>
            </p:extLst>
          </p:nvPr>
        </p:nvGraphicFramePr>
        <p:xfrm>
          <a:off x="4079776" y="2235935"/>
          <a:ext cx="7458916" cy="4074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D3A03E70-5AB4-881F-E4A0-23C060ECE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3D508BA-0D2A-184E-7CB2-7CEF914335AD}"/>
              </a:ext>
            </a:extLst>
          </p:cNvPr>
          <p:cNvSpPr txBox="1"/>
          <p:nvPr/>
        </p:nvSpPr>
        <p:spPr>
          <a:xfrm>
            <a:off x="6744072" y="6453336"/>
            <a:ext cx="4896544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</a:t>
            </a:r>
            <a:r>
              <a:rPr lang="cs-CZ" sz="1050" dirty="0" err="1">
                <a:solidFill>
                  <a:schemeClr val="bg1"/>
                </a:solidFill>
                <a:latin typeface="Proxima Nova Th" panose="02000506030000020004" pitchFamily="50" charset="0"/>
              </a:rPr>
              <a:t>Eurostat</a:t>
            </a:r>
            <a:r>
              <a:rPr lang="cs-CZ" sz="1050" dirty="0">
                <a:solidFill>
                  <a:schemeClr val="bg1"/>
                </a:solidFill>
                <a:latin typeface="Proxima Nova Th" panose="02000506030000020004" pitchFamily="50" charset="0"/>
              </a:rPr>
              <a:t>, ČBA</a:t>
            </a:r>
          </a:p>
          <a:p>
            <a:pPr algn="r"/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81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90E844AA-437D-4FF3-A7CF-622A8A1A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82938"/>
            <a:ext cx="11089232" cy="864096"/>
          </a:xfrm>
        </p:spPr>
        <p:txBody>
          <a:bodyPr anchor="b">
            <a:normAutofit fontScale="90000"/>
          </a:bodyPr>
          <a:lstStyle/>
          <a:p>
            <a:pPr algn="r"/>
            <a:r>
              <a:rPr lang="cs-CZ" sz="4400" dirty="0">
                <a:latin typeface="Proxima Nova Rg" panose="02000506030000020004" pitchFamily="50" charset="0"/>
              </a:rPr>
              <a:t>Ceny nemovitostí</a:t>
            </a:r>
            <a:br>
              <a:rPr lang="cs-CZ" b="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r>
              <a:rPr lang="cs-CZ" sz="2700" dirty="0">
                <a:solidFill>
                  <a:srgbClr val="94E5E0"/>
                </a:solidFill>
                <a:latin typeface="Proxima Nova Rg" panose="02000506030000020004" pitchFamily="50" charset="0"/>
              </a:rPr>
              <a:t>v roce 2023</a:t>
            </a:r>
            <a:endParaRPr lang="cs-CZ" dirty="0">
              <a:solidFill>
                <a:srgbClr val="94E5E0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31B4FC1-A857-6B4D-F93E-F486A66E0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866362"/>
            <a:ext cx="2520280" cy="699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953F5B-3C50-8902-62A1-FB9DA70030B9}"/>
              </a:ext>
            </a:extLst>
          </p:cNvPr>
          <p:cNvSpPr txBox="1"/>
          <p:nvPr/>
        </p:nvSpPr>
        <p:spPr>
          <a:xfrm>
            <a:off x="767408" y="2132856"/>
            <a:ext cx="36004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94E5E0"/>
                </a:solidFill>
                <a:effectLst/>
                <a:latin typeface="Proxima Nova Rg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ČBA od roku 2021 zveřejňuje detailní statistiky vývoje hypotečního trhu v rámci statistik</a:t>
            </a:r>
            <a:r>
              <a:rPr lang="cs-CZ" dirty="0">
                <a:solidFill>
                  <a:srgbClr val="94E5E0"/>
                </a:solidFill>
                <a:latin typeface="Proxima Nova Rg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solidFill>
                  <a:srgbClr val="94E5E0"/>
                </a:solidFill>
                <a:effectLst/>
                <a:latin typeface="Proxima Nova Rg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ČBA </a:t>
            </a:r>
            <a:r>
              <a:rPr lang="cs-CZ" b="1" dirty="0" err="1">
                <a:solidFill>
                  <a:srgbClr val="94E5E0"/>
                </a:solidFill>
                <a:effectLst/>
                <a:latin typeface="Proxima Nova Rg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Hypomonitor</a:t>
            </a:r>
            <a:r>
              <a:rPr lang="cs-CZ" b="1" dirty="0">
                <a:solidFill>
                  <a:srgbClr val="94E5E0"/>
                </a:solidFill>
                <a:effectLst/>
                <a:latin typeface="Proxima Nova Rg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cs-CZ" dirty="0">
              <a:solidFill>
                <a:schemeClr val="accent2"/>
              </a:solidFill>
              <a:latin typeface="Proxima Nova Rg" panose="02000506030000020004" pitchFamily="50" charset="0"/>
              <a:cs typeface="Times New Roman" panose="02020603050405020304" pitchFamily="18" charset="0"/>
            </a:endParaRPr>
          </a:p>
          <a:p>
            <a:r>
              <a:rPr lang="cs-CZ" dirty="0">
                <a:solidFill>
                  <a:schemeClr val="bg1"/>
                </a:solidFill>
              </a:rPr>
              <a:t>Od loňského roku ve spolupráci </a:t>
            </a:r>
          </a:p>
          <a:p>
            <a:r>
              <a:rPr lang="cs-CZ" dirty="0">
                <a:solidFill>
                  <a:schemeClr val="bg1"/>
                </a:solidFill>
              </a:rPr>
              <a:t>s </a:t>
            </a:r>
            <a:r>
              <a:rPr lang="cs-CZ" dirty="0">
                <a:solidFill>
                  <a:srgbClr val="94E5E0"/>
                </a:solidFill>
                <a:cs typeface="Times New Roman" panose="02020603050405020304" pitchFamily="18" charset="0"/>
              </a:rPr>
              <a:t>Dataligence</a:t>
            </a:r>
            <a:r>
              <a:rPr lang="cs-CZ" dirty="0">
                <a:solidFill>
                  <a:schemeClr val="bg1"/>
                </a:solidFill>
              </a:rPr>
              <a:t> zveřejňuje na měsíční frekvenci také vývoj cen nemovitostí, a to přes kategorie nemovitostí a kraje v ČR.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CAA021D-A39B-44AE-DB13-C198E9DCA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20" y="1772816"/>
            <a:ext cx="5904656" cy="4410707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EA9E2FE5-8533-0CCE-06BA-594C418C2124}"/>
              </a:ext>
            </a:extLst>
          </p:cNvPr>
          <p:cNvSpPr txBox="1"/>
          <p:nvPr/>
        </p:nvSpPr>
        <p:spPr>
          <a:xfrm>
            <a:off x="5303912" y="6174231"/>
            <a:ext cx="6984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>
                <a:solidFill>
                  <a:srgbClr val="94E5E0"/>
                </a:solidFill>
                <a:effectLst/>
                <a:latin typeface="Proxima Nova Rg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https://www.cbamonitor.cz/kategorie/ceny-nemovitosti</a:t>
            </a:r>
            <a:endParaRPr lang="cs-CZ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36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3">
            <a:extLst>
              <a:ext uri="{FF2B5EF4-FFF2-40B4-BE49-F238E27FC236}">
                <a16:creationId xmlns:a16="http://schemas.microsoft.com/office/drawing/2014/main" id="{0C4D0696-7218-4685-9EA1-D1E7456443F5}"/>
              </a:ext>
            </a:extLst>
          </p:cNvPr>
          <p:cNvSpPr txBox="1"/>
          <p:nvPr/>
        </p:nvSpPr>
        <p:spPr>
          <a:xfrm>
            <a:off x="551384" y="2700404"/>
            <a:ext cx="3240360" cy="25922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dirty="0">
                <a:solidFill>
                  <a:schemeClr val="bg1"/>
                </a:solidFill>
                <a:latin typeface="Proxima Nova Rg" panose="02000506030000020004" pitchFamily="50" charset="0"/>
              </a:rPr>
              <a:t>Dle harmonizovaného indexu HPI </a:t>
            </a:r>
            <a:r>
              <a:rPr lang="cs-CZ" b="1" dirty="0">
                <a:solidFill>
                  <a:srgbClr val="94E5E0"/>
                </a:solidFill>
                <a:latin typeface="Proxima Nova Rg" panose="02000506030000020004" pitchFamily="50" charset="0"/>
              </a:rPr>
              <a:t>propadly doposud ceny nemovitostí v ČR o 3,5 % </a:t>
            </a:r>
          </a:p>
          <a:p>
            <a:pPr algn="l"/>
            <a:r>
              <a:rPr lang="cs-CZ" dirty="0">
                <a:solidFill>
                  <a:schemeClr val="bg1"/>
                </a:solidFill>
                <a:latin typeface="Proxima Nova Rg" panose="02000506030000020004" pitchFamily="50" charset="0"/>
              </a:rPr>
              <a:t>oproti vrcholu v Q3 2022.</a:t>
            </a:r>
          </a:p>
          <a:p>
            <a:pPr algn="l"/>
            <a:endParaRPr lang="cs-CZ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pt-BR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v EU o 1 % (vrchol </a:t>
            </a:r>
            <a:r>
              <a:rPr lang="cs-CZ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Q3</a:t>
            </a:r>
            <a:r>
              <a:rPr lang="pt-BR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cs-CZ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20</a:t>
            </a:r>
            <a:r>
              <a:rPr lang="pt-BR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22)</a:t>
            </a:r>
          </a:p>
          <a:p>
            <a:pPr algn="l"/>
            <a:r>
              <a:rPr lang="pt-BR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v Německu o 11 % (vrchol </a:t>
            </a:r>
            <a:r>
              <a:rPr lang="cs-CZ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Q2</a:t>
            </a:r>
            <a:r>
              <a:rPr lang="pt-BR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cs-CZ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20</a:t>
            </a:r>
            <a:r>
              <a:rPr lang="pt-BR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22)</a:t>
            </a:r>
          </a:p>
          <a:p>
            <a:pPr algn="l"/>
            <a:endParaRPr lang="cs-CZ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A28EED0-83AC-22B8-6D78-EC1B828BBD5C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>
                <a:solidFill>
                  <a:srgbClr val="46B8B0"/>
                </a:solidFill>
              </a:rPr>
              <a:t>Propad </a:t>
            </a:r>
            <a:r>
              <a:rPr lang="cs-CZ" sz="3600" dirty="0"/>
              <a:t>cen nemovitostí v EU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DD6ECB7-F5E8-883B-F4AC-0F67EC3C86D7}"/>
              </a:ext>
            </a:extLst>
          </p:cNvPr>
          <p:cNvSpPr txBox="1"/>
          <p:nvPr/>
        </p:nvSpPr>
        <p:spPr>
          <a:xfrm>
            <a:off x="5087888" y="1750974"/>
            <a:ext cx="6696744" cy="28102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sz="1100" dirty="0">
                <a:solidFill>
                  <a:schemeClr val="bg1"/>
                </a:solidFill>
                <a:latin typeface="Proxima Nova Th" panose="02000506030000020004" pitchFamily="50" charset="0"/>
              </a:rPr>
              <a:t>Dosavadní propad cen nemovitostí v zemích EU (Q3</a:t>
            </a:r>
            <a:r>
              <a:rPr lang="en-US" sz="1100" dirty="0">
                <a:solidFill>
                  <a:schemeClr val="bg1"/>
                </a:solidFill>
                <a:latin typeface="Proxima Nova Th" panose="02000506030000020004" pitchFamily="50" charset="0"/>
              </a:rPr>
              <a:t> </a:t>
            </a:r>
            <a:r>
              <a:rPr lang="cs-CZ" sz="1100" dirty="0">
                <a:solidFill>
                  <a:schemeClr val="bg1"/>
                </a:solidFill>
                <a:latin typeface="Proxima Nova Th" panose="02000506030000020004" pitchFamily="50" charset="0"/>
              </a:rPr>
              <a:t>20</a:t>
            </a:r>
            <a:r>
              <a:rPr lang="en-US" sz="1100" dirty="0">
                <a:solidFill>
                  <a:schemeClr val="bg1"/>
                </a:solidFill>
                <a:latin typeface="Proxima Nova Th" panose="02000506030000020004" pitchFamily="50" charset="0"/>
              </a:rPr>
              <a:t>23 vs maximum 2017–2023, House Price Index</a:t>
            </a:r>
            <a:r>
              <a:rPr lang="cs-CZ" sz="1100" dirty="0">
                <a:solidFill>
                  <a:schemeClr val="bg1"/>
                </a:solidFill>
                <a:latin typeface="Proxima Nova Th" panose="02000506030000020004" pitchFamily="50" charset="0"/>
              </a:rPr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A03E70-5AB4-881F-E4A0-23C060ECE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3D508BA-0D2A-184E-7CB2-7CEF914335AD}"/>
              </a:ext>
            </a:extLst>
          </p:cNvPr>
          <p:cNvSpPr txBox="1"/>
          <p:nvPr/>
        </p:nvSpPr>
        <p:spPr>
          <a:xfrm>
            <a:off x="6744072" y="6453336"/>
            <a:ext cx="4896544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</a:t>
            </a:r>
            <a:r>
              <a:rPr lang="cs-CZ" sz="1050" dirty="0" err="1">
                <a:solidFill>
                  <a:schemeClr val="bg1"/>
                </a:solidFill>
                <a:latin typeface="Proxima Nova Th" panose="02000506030000020004" pitchFamily="50" charset="0"/>
              </a:rPr>
              <a:t>Eurostat</a:t>
            </a:r>
            <a:r>
              <a:rPr lang="cs-CZ" sz="1050" dirty="0">
                <a:solidFill>
                  <a:schemeClr val="bg1"/>
                </a:solidFill>
                <a:latin typeface="Proxima Nova Th" panose="02000506030000020004" pitchFamily="50" charset="0"/>
              </a:rPr>
              <a:t>, ČBA</a:t>
            </a:r>
          </a:p>
          <a:p>
            <a:pPr algn="r"/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  <p:graphicFrame>
        <p:nvGraphicFramePr>
          <p:cNvPr id="2" name="Chart 2">
            <a:extLst>
              <a:ext uri="{FF2B5EF4-FFF2-40B4-BE49-F238E27FC236}">
                <a16:creationId xmlns:a16="http://schemas.microsoft.com/office/drawing/2014/main" id="{BB1A9F36-AF99-97A2-DAD9-3FF8B55428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2346408"/>
              </p:ext>
            </p:extLst>
          </p:nvPr>
        </p:nvGraphicFramePr>
        <p:xfrm>
          <a:off x="4655840" y="2076308"/>
          <a:ext cx="6504158" cy="4011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5440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3">
            <a:extLst>
              <a:ext uri="{FF2B5EF4-FFF2-40B4-BE49-F238E27FC236}">
                <a16:creationId xmlns:a16="http://schemas.microsoft.com/office/drawing/2014/main" id="{0C4D0696-7218-4685-9EA1-D1E7456443F5}"/>
              </a:ext>
            </a:extLst>
          </p:cNvPr>
          <p:cNvSpPr txBox="1"/>
          <p:nvPr/>
        </p:nvSpPr>
        <p:spPr>
          <a:xfrm>
            <a:off x="551384" y="2700404"/>
            <a:ext cx="3240360" cy="2592288"/>
          </a:xfrm>
          <a:prstGeom prst="rect">
            <a:avLst/>
          </a:prstGeom>
        </p:spPr>
        <p:txBody>
          <a:bodyPr vert="horz" wrap="square" lIns="0" tIns="0" rIns="0" bIns="0" rtlCol="0">
            <a:normAutofit lnSpcReduction="10000"/>
          </a:bodyPr>
          <a:lstStyle/>
          <a:p>
            <a:pPr algn="l"/>
            <a:r>
              <a:rPr lang="cs-CZ" b="1" dirty="0">
                <a:solidFill>
                  <a:srgbClr val="94E5E0"/>
                </a:solidFill>
                <a:latin typeface="Proxima Nova Rg" panose="02000506030000020004" pitchFamily="50" charset="0"/>
              </a:rPr>
              <a:t>Podíl hypotečních úvěrů </a:t>
            </a:r>
          </a:p>
          <a:p>
            <a:pPr algn="l"/>
            <a:r>
              <a:rPr lang="cs-CZ" b="1" dirty="0">
                <a:solidFill>
                  <a:srgbClr val="94E5E0"/>
                </a:solidFill>
                <a:latin typeface="Proxima Nova Rg" panose="02000506030000020004" pitchFamily="50" charset="0"/>
              </a:rPr>
              <a:t>s potížemi se splácením se stále pohybuje na historicky nejnižších úrovních </a:t>
            </a:r>
            <a:r>
              <a:rPr lang="cs-CZ" dirty="0">
                <a:solidFill>
                  <a:schemeClr val="bg1"/>
                </a:solidFill>
                <a:latin typeface="Proxima Nova Rg" panose="02000506030000020004" pitchFamily="50" charset="0"/>
              </a:rPr>
              <a:t>(0,61 % na konci 2023) a pod svým dlouhodobým průměrem posledních dvaceti let (1,8 %).</a:t>
            </a:r>
          </a:p>
          <a:p>
            <a:pPr algn="l"/>
            <a:endParaRPr lang="cs-CZ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en-US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Nejvyšší</a:t>
            </a:r>
            <a:r>
              <a:rPr lang="en-US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úrovně</a:t>
            </a:r>
            <a:r>
              <a:rPr lang="en-US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dosahoval</a:t>
            </a:r>
            <a:r>
              <a:rPr lang="en-US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cs-CZ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podíl 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v </a:t>
            </a:r>
            <a:r>
              <a:rPr lang="en-US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letech</a:t>
            </a:r>
            <a:r>
              <a:rPr lang="en-US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2011- 2013, a to 3,2 %.</a:t>
            </a:r>
          </a:p>
          <a:p>
            <a:pPr algn="l"/>
            <a:endParaRPr lang="cs-CZ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A28EED0-83AC-22B8-6D78-EC1B828BBD5C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>
                <a:solidFill>
                  <a:srgbClr val="46B8B0"/>
                </a:solidFill>
              </a:rPr>
              <a:t>Nevýkonné </a:t>
            </a:r>
            <a:r>
              <a:rPr lang="cs-CZ" sz="3600" dirty="0"/>
              <a:t>úvěry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DD6ECB7-F5E8-883B-F4AC-0F67EC3C86D7}"/>
              </a:ext>
            </a:extLst>
          </p:cNvPr>
          <p:cNvSpPr txBox="1"/>
          <p:nvPr/>
        </p:nvSpPr>
        <p:spPr>
          <a:xfrm>
            <a:off x="5231904" y="1750974"/>
            <a:ext cx="6696744" cy="28102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sz="1100" dirty="0">
                <a:solidFill>
                  <a:schemeClr val="bg1"/>
                </a:solidFill>
                <a:latin typeface="Proxima Nova Th" panose="02000506030000020004" pitchFamily="50" charset="0"/>
              </a:rPr>
              <a:t>Vývoj podílu špatných úvěrů domácností (v %)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A03E70-5AB4-881F-E4A0-23C060ECE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3D508BA-0D2A-184E-7CB2-7CEF914335AD}"/>
              </a:ext>
            </a:extLst>
          </p:cNvPr>
          <p:cNvSpPr txBox="1"/>
          <p:nvPr/>
        </p:nvSpPr>
        <p:spPr>
          <a:xfrm>
            <a:off x="6744072" y="6453336"/>
            <a:ext cx="4896544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</a:t>
            </a:r>
            <a:r>
              <a:rPr lang="cs-CZ" sz="1050" dirty="0">
                <a:solidFill>
                  <a:schemeClr val="bg1"/>
                </a:solidFill>
                <a:latin typeface="Proxima Nova Th" panose="02000506030000020004" pitchFamily="50" charset="0"/>
              </a:rPr>
              <a:t>ČNB, ČBA</a:t>
            </a:r>
          </a:p>
          <a:p>
            <a:pPr algn="r"/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  <p:graphicFrame>
        <p:nvGraphicFramePr>
          <p:cNvPr id="4" name="Chart 7">
            <a:extLst>
              <a:ext uri="{FF2B5EF4-FFF2-40B4-BE49-F238E27FC236}">
                <a16:creationId xmlns:a16="http://schemas.microsoft.com/office/drawing/2014/main" id="{06F431F5-A4A7-237D-B79D-1D21129917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359762"/>
              </p:ext>
            </p:extLst>
          </p:nvPr>
        </p:nvGraphicFramePr>
        <p:xfrm>
          <a:off x="4712795" y="2235936"/>
          <a:ext cx="6416495" cy="4034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49691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3">
            <a:extLst>
              <a:ext uri="{FF2B5EF4-FFF2-40B4-BE49-F238E27FC236}">
                <a16:creationId xmlns:a16="http://schemas.microsoft.com/office/drawing/2014/main" id="{0C4D0696-7218-4685-9EA1-D1E7456443F5}"/>
              </a:ext>
            </a:extLst>
          </p:cNvPr>
          <p:cNvSpPr txBox="1"/>
          <p:nvPr/>
        </p:nvSpPr>
        <p:spPr>
          <a:xfrm>
            <a:off x="551384" y="2700404"/>
            <a:ext cx="3240360" cy="25922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b="1" dirty="0">
                <a:solidFill>
                  <a:srgbClr val="94E5E0"/>
                </a:solidFill>
                <a:latin typeface="Proxima Nova Rg" panose="02000506030000020004" pitchFamily="50" charset="0"/>
              </a:rPr>
              <a:t>Objem nevýkonných hypotečních úvěrů </a:t>
            </a:r>
            <a:r>
              <a:rPr lang="cs-CZ" dirty="0">
                <a:solidFill>
                  <a:srgbClr val="94E5E0"/>
                </a:solidFill>
                <a:latin typeface="Proxima Nova Rg" panose="02000506030000020004" pitchFamily="50" charset="0"/>
              </a:rPr>
              <a:t>koncem roku 2023 dosáhl 10 mld. Kč </a:t>
            </a:r>
          </a:p>
          <a:p>
            <a:pPr algn="l"/>
            <a:r>
              <a:rPr lang="cs-CZ" dirty="0">
                <a:solidFill>
                  <a:srgbClr val="94E5E0"/>
                </a:solidFill>
                <a:latin typeface="Proxima Nova Rg" panose="02000506030000020004" pitchFamily="50" charset="0"/>
              </a:rPr>
              <a:t>a meziročně tak vzrostl o 10 %.</a:t>
            </a:r>
          </a:p>
          <a:p>
            <a:pPr algn="l"/>
            <a:endParaRPr lang="cs-CZ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en-US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Oproti</a:t>
            </a:r>
            <a:r>
              <a:rPr lang="en-US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situaci</a:t>
            </a:r>
            <a:r>
              <a:rPr lang="en-US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v </a:t>
            </a:r>
            <a:r>
              <a:rPr lang="en-US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roce</a:t>
            </a:r>
            <a:r>
              <a:rPr lang="en-US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2013 je </a:t>
            </a:r>
            <a:r>
              <a:rPr lang="cs-CZ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pokles objemu NPL </a:t>
            </a:r>
            <a:r>
              <a:rPr lang="en-US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více</a:t>
            </a:r>
            <a:r>
              <a:rPr lang="en-US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než</a:t>
            </a:r>
            <a:r>
              <a:rPr lang="en-US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poloviční</a:t>
            </a:r>
            <a:r>
              <a:rPr lang="en-US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objem</a:t>
            </a:r>
            <a:r>
              <a:rPr lang="en-US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poskytnutých</a:t>
            </a:r>
            <a:r>
              <a:rPr lang="en-US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hypoték</a:t>
            </a:r>
            <a:r>
              <a:rPr lang="en-US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je </a:t>
            </a:r>
            <a:r>
              <a:rPr lang="cs-CZ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naopak </a:t>
            </a:r>
            <a:r>
              <a:rPr lang="en-US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více</a:t>
            </a:r>
            <a:r>
              <a:rPr lang="en-US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než</a:t>
            </a:r>
            <a:r>
              <a:rPr lang="en-US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dvojnásobný</a:t>
            </a:r>
            <a:r>
              <a:rPr lang="cs-CZ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.</a:t>
            </a:r>
            <a:endParaRPr lang="en-US" sz="16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A28EED0-83AC-22B8-6D78-EC1B828BBD5C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>
                <a:solidFill>
                  <a:srgbClr val="46B8B0"/>
                </a:solidFill>
              </a:rPr>
              <a:t>Nevýkonné </a:t>
            </a:r>
            <a:r>
              <a:rPr lang="cs-CZ" sz="3600" dirty="0"/>
              <a:t>úvěry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DD6ECB7-F5E8-883B-F4AC-0F67EC3C86D7}"/>
              </a:ext>
            </a:extLst>
          </p:cNvPr>
          <p:cNvSpPr txBox="1"/>
          <p:nvPr/>
        </p:nvSpPr>
        <p:spPr>
          <a:xfrm>
            <a:off x="5303912" y="1750974"/>
            <a:ext cx="6696744" cy="28102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sz="1100" dirty="0">
                <a:solidFill>
                  <a:schemeClr val="bg1"/>
                </a:solidFill>
                <a:latin typeface="Proxima Nova Th" panose="02000506030000020004" pitchFamily="50" charset="0"/>
              </a:rPr>
              <a:t>Objem poskytnutých hypoték a </a:t>
            </a:r>
            <a:r>
              <a:rPr lang="cs-CZ" sz="1100" dirty="0" err="1">
                <a:solidFill>
                  <a:schemeClr val="bg1"/>
                </a:solidFill>
                <a:latin typeface="Proxima Nova Th" panose="02000506030000020004" pitchFamily="50" charset="0"/>
              </a:rPr>
              <a:t>NPLs</a:t>
            </a:r>
            <a:r>
              <a:rPr lang="cs-CZ" sz="1100" dirty="0">
                <a:solidFill>
                  <a:schemeClr val="bg1"/>
                </a:solidFill>
                <a:latin typeface="Proxima Nova Th" panose="02000506030000020004" pitchFamily="50" charset="0"/>
              </a:rPr>
              <a:t> (mld. Kč)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A03E70-5AB4-881F-E4A0-23C060ECE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3D508BA-0D2A-184E-7CB2-7CEF914335AD}"/>
              </a:ext>
            </a:extLst>
          </p:cNvPr>
          <p:cNvSpPr txBox="1"/>
          <p:nvPr/>
        </p:nvSpPr>
        <p:spPr>
          <a:xfrm>
            <a:off x="6744072" y="6453336"/>
            <a:ext cx="4896544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</a:t>
            </a:r>
            <a:r>
              <a:rPr lang="cs-CZ" sz="1050" dirty="0">
                <a:solidFill>
                  <a:schemeClr val="bg1"/>
                </a:solidFill>
                <a:latin typeface="Proxima Nova Th" panose="02000506030000020004" pitchFamily="50" charset="0"/>
              </a:rPr>
              <a:t>ČNB, ČBA</a:t>
            </a:r>
          </a:p>
          <a:p>
            <a:pPr algn="r"/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  <p:graphicFrame>
        <p:nvGraphicFramePr>
          <p:cNvPr id="2" name="Chart 8">
            <a:extLst>
              <a:ext uri="{FF2B5EF4-FFF2-40B4-BE49-F238E27FC236}">
                <a16:creationId xmlns:a16="http://schemas.microsoft.com/office/drawing/2014/main" id="{79A390FF-B4C6-B039-CA3E-AB78B56F98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930058"/>
              </p:ext>
            </p:extLst>
          </p:nvPr>
        </p:nvGraphicFramePr>
        <p:xfrm>
          <a:off x="4743106" y="2132856"/>
          <a:ext cx="6351656" cy="4137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7837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C539E691-CFE7-6A14-5E1F-BBA35647D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24800" r="3932" b="2750"/>
          <a:stretch/>
        </p:blipFill>
        <p:spPr>
          <a:xfrm>
            <a:off x="407368" y="1700808"/>
            <a:ext cx="11305256" cy="496855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90E844AA-437D-4FF3-A7CF-622A8A1A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92696"/>
            <a:ext cx="11089232" cy="864096"/>
          </a:xfrm>
        </p:spPr>
        <p:txBody>
          <a:bodyPr anchor="b">
            <a:normAutofit fontScale="90000"/>
          </a:bodyPr>
          <a:lstStyle/>
          <a:p>
            <a:pPr algn="r"/>
            <a:r>
              <a:rPr lang="cs-CZ" sz="4400" dirty="0">
                <a:latin typeface="Proxima Nova Rg" panose="02000506030000020004" pitchFamily="50" charset="0"/>
              </a:rPr>
              <a:t>Dosažitelnost hypotéky</a:t>
            </a:r>
            <a:br>
              <a:rPr lang="cs-CZ" b="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r>
              <a:rPr lang="cs-CZ" sz="2700" dirty="0">
                <a:solidFill>
                  <a:srgbClr val="A48F6B"/>
                </a:solidFill>
                <a:latin typeface="Proxima Nova Rg" panose="02000506030000020004" pitchFamily="50" charset="0"/>
              </a:rPr>
              <a:t>byt v novostavbě (3</a:t>
            </a:r>
            <a:r>
              <a:rPr lang="en-GB" sz="2700" dirty="0">
                <a:solidFill>
                  <a:srgbClr val="A48F6B"/>
                </a:solidFill>
                <a:latin typeface="Proxima Nova Rg" panose="02000506030000020004" pitchFamily="50" charset="0"/>
              </a:rPr>
              <a:t>+</a:t>
            </a:r>
            <a:r>
              <a:rPr lang="cs-CZ" sz="2700" dirty="0" err="1">
                <a:solidFill>
                  <a:srgbClr val="A48F6B"/>
                </a:solidFill>
                <a:latin typeface="Proxima Nova Rg" panose="02000506030000020004" pitchFamily="50" charset="0"/>
              </a:rPr>
              <a:t>kk</a:t>
            </a:r>
            <a:r>
              <a:rPr lang="cs-CZ" sz="2700" dirty="0">
                <a:solidFill>
                  <a:srgbClr val="A48F6B"/>
                </a:solidFill>
                <a:latin typeface="Proxima Nova Rg" panose="02000506030000020004" pitchFamily="50" charset="0"/>
              </a:rPr>
              <a:t>)</a:t>
            </a:r>
            <a:endParaRPr lang="cs-CZ" dirty="0">
              <a:solidFill>
                <a:srgbClr val="A48F6B"/>
              </a:solidFill>
              <a:latin typeface="Proxima Nova Rg" panose="02000506030000020004" pitchFamily="50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3AD383C-4F66-D50D-688A-1C4959CE82B8}"/>
              </a:ext>
            </a:extLst>
          </p:cNvPr>
          <p:cNvSpPr txBox="1"/>
          <p:nvPr/>
        </p:nvSpPr>
        <p:spPr>
          <a:xfrm>
            <a:off x="9408368" y="6453336"/>
            <a:ext cx="2232248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Dataligence, </a:t>
            </a:r>
            <a:r>
              <a:rPr lang="cs-CZ" sz="1050" b="0" i="0" spc="0" baseline="0" dirty="0" err="1">
                <a:solidFill>
                  <a:schemeClr val="bg1"/>
                </a:solidFill>
                <a:latin typeface="Proxima Nova Th" panose="02000506030000020004" pitchFamily="50" charset="0"/>
              </a:rPr>
              <a:t>Flatzone</a:t>
            </a:r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, ČBA, ČSÚ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00B77CF-4D42-62A8-EDBE-F53C2C9CD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33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811849EA-28F0-C316-F16B-40C0B5FAB4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24801" r="5704" b="1700"/>
          <a:stretch/>
        </p:blipFill>
        <p:spPr>
          <a:xfrm>
            <a:off x="695400" y="1700808"/>
            <a:ext cx="10801200" cy="504056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90E844AA-437D-4FF3-A7CF-622A8A1A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92696"/>
            <a:ext cx="11089232" cy="864096"/>
          </a:xfrm>
        </p:spPr>
        <p:txBody>
          <a:bodyPr anchor="b">
            <a:normAutofit fontScale="90000"/>
          </a:bodyPr>
          <a:lstStyle/>
          <a:p>
            <a:pPr algn="r"/>
            <a:r>
              <a:rPr lang="cs-CZ" sz="4400" dirty="0">
                <a:latin typeface="Proxima Nova Rg" panose="02000506030000020004" pitchFamily="50" charset="0"/>
              </a:rPr>
              <a:t>Dosažitelnost hypotéky</a:t>
            </a:r>
            <a:br>
              <a:rPr lang="cs-CZ" b="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r>
              <a:rPr lang="cs-CZ" sz="2700" dirty="0">
                <a:solidFill>
                  <a:srgbClr val="46B8B0"/>
                </a:solidFill>
                <a:latin typeface="Proxima Nova Rg" panose="02000506030000020004" pitchFamily="50" charset="0"/>
              </a:rPr>
              <a:t>byt ve starším panelovém domě (75m</a:t>
            </a:r>
            <a:r>
              <a:rPr lang="cs-CZ" sz="2700" baseline="30000" dirty="0">
                <a:solidFill>
                  <a:srgbClr val="46B8B0"/>
                </a:solidFill>
                <a:latin typeface="Proxima Nova Rg" panose="02000506030000020004" pitchFamily="50" charset="0"/>
              </a:rPr>
              <a:t>2</a:t>
            </a:r>
            <a:r>
              <a:rPr lang="cs-CZ" sz="2700" dirty="0">
                <a:solidFill>
                  <a:srgbClr val="46B8B0"/>
                </a:solidFill>
                <a:latin typeface="Proxima Nova Rg" panose="02000506030000020004" pitchFamily="50" charset="0"/>
              </a:rPr>
              <a:t>)</a:t>
            </a:r>
            <a:endParaRPr lang="cs-CZ" dirty="0">
              <a:solidFill>
                <a:srgbClr val="46B8B0"/>
              </a:solidFill>
              <a:latin typeface="Proxima Nova Rg" panose="02000506030000020004" pitchFamily="50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AA86027-C104-FFC7-CF0A-33C1839F9C15}"/>
              </a:ext>
            </a:extLst>
          </p:cNvPr>
          <p:cNvSpPr txBox="1"/>
          <p:nvPr/>
        </p:nvSpPr>
        <p:spPr>
          <a:xfrm>
            <a:off x="9408368" y="6453336"/>
            <a:ext cx="2232248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Dataligence, ČBA, ČSÚ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6894278-8F16-5C6F-B711-866469B3C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14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131B4FC1-A857-6B4D-F93E-F486A66E0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866362"/>
            <a:ext cx="2520280" cy="699797"/>
          </a:xfrm>
          <a:prstGeom prst="rect">
            <a:avLst/>
          </a:prstGeom>
        </p:spPr>
      </p:pic>
      <p:sp>
        <p:nvSpPr>
          <p:cNvPr id="7" name="TextovéPole 3">
            <a:extLst>
              <a:ext uri="{FF2B5EF4-FFF2-40B4-BE49-F238E27FC236}">
                <a16:creationId xmlns:a16="http://schemas.microsoft.com/office/drawing/2014/main" id="{C2EF34DA-08EC-5002-2D71-83D339669AC9}"/>
              </a:ext>
            </a:extLst>
          </p:cNvPr>
          <p:cNvSpPr txBox="1"/>
          <p:nvPr/>
        </p:nvSpPr>
        <p:spPr>
          <a:xfrm>
            <a:off x="695400" y="2600342"/>
            <a:ext cx="3816424" cy="326602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dirty="0">
                <a:solidFill>
                  <a:srgbClr val="46B8B0"/>
                </a:solidFill>
                <a:latin typeface="Proxima Nova Rg" panose="02000506030000020004" pitchFamily="50" charset="0"/>
              </a:rPr>
              <a:t>Pokud nevstoupí v nejbližších měsících na český rezidenční trh něco výjimečně negativního a nečekaného, bude pravděpodobně většina výchozích parametrů, ovlivňujících letošní trh s bydlením, </a:t>
            </a:r>
            <a:r>
              <a:rPr lang="cs-CZ" b="1" dirty="0">
                <a:solidFill>
                  <a:schemeClr val="bg1"/>
                </a:solidFill>
                <a:latin typeface="Proxima Nova Rg" panose="02000506030000020004" pitchFamily="50" charset="0"/>
              </a:rPr>
              <a:t>směřovat </a:t>
            </a:r>
          </a:p>
          <a:p>
            <a:pPr algn="l"/>
            <a:r>
              <a:rPr lang="cs-CZ" b="1" dirty="0">
                <a:solidFill>
                  <a:schemeClr val="bg1"/>
                </a:solidFill>
                <a:latin typeface="Proxima Nova Rg" panose="02000506030000020004" pitchFamily="50" charset="0"/>
              </a:rPr>
              <a:t>k dalšímu oživení trhu</a:t>
            </a:r>
            <a:r>
              <a:rPr lang="cs-CZ" dirty="0">
                <a:solidFill>
                  <a:srgbClr val="46B8B0"/>
                </a:solidFill>
                <a:latin typeface="Proxima Nova Rg" panose="02000506030000020004" pitchFamily="50" charset="0"/>
              </a:rPr>
              <a:t>. Ustoupení velké části dosavadních negativních vlivů vytvoří na realitním trhu mnohem příznivější prostředí, než bylo </a:t>
            </a:r>
          </a:p>
          <a:p>
            <a:pPr algn="l"/>
            <a:r>
              <a:rPr lang="cs-CZ" dirty="0">
                <a:solidFill>
                  <a:srgbClr val="46B8B0"/>
                </a:solidFill>
                <a:latin typeface="Proxima Nova Rg" panose="02000506030000020004" pitchFamily="50" charset="0"/>
              </a:rPr>
              <a:t>v posledních dvou letech.</a:t>
            </a:r>
            <a:endParaRPr lang="cs-CZ" sz="2000" i="0" spc="0" baseline="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133312F-C889-E415-7C53-CE8010051174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4100" dirty="0">
                <a:solidFill>
                  <a:srgbClr val="46B8B0"/>
                </a:solidFill>
              </a:rPr>
              <a:t>Výhled </a:t>
            </a:r>
            <a:r>
              <a:rPr lang="cs-CZ" sz="4100" dirty="0"/>
              <a:t>do budoucna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06DA5-3C5E-E3BA-9E94-DA1B3CFD0629}"/>
              </a:ext>
            </a:extLst>
          </p:cNvPr>
          <p:cNvSpPr txBox="1"/>
          <p:nvPr/>
        </p:nvSpPr>
        <p:spPr>
          <a:xfrm>
            <a:off x="4966520" y="2600343"/>
            <a:ext cx="311948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i="0" spc="0" baseline="0" dirty="0">
                <a:solidFill>
                  <a:schemeClr val="bg1"/>
                </a:solidFill>
                <a:latin typeface="Proxima Nova Rg" panose="02000506030000020004" pitchFamily="50" charset="0"/>
              </a:rPr>
              <a:t>U novostaveb předpokládáme, že pokud </a:t>
            </a:r>
            <a:r>
              <a:rPr lang="cs-CZ" sz="1800" b="1" i="0" spc="0" baseline="0" dirty="0">
                <a:solidFill>
                  <a:srgbClr val="46B8B0"/>
                </a:solidFill>
                <a:latin typeface="Proxima Nova Rg" panose="02000506030000020004" pitchFamily="50" charset="0"/>
              </a:rPr>
              <a:t>dojde k růstu poptávky</a:t>
            </a:r>
            <a:r>
              <a:rPr lang="cs-CZ" sz="1800" i="0" spc="0" baseline="0" dirty="0">
                <a:solidFill>
                  <a:schemeClr val="bg1"/>
                </a:solidFill>
                <a:latin typeface="Proxima Nova Rg" panose="02000506030000020004" pitchFamily="50" charset="0"/>
              </a:rPr>
              <a:t>, můžeme očekávat omezení marketingových pobídek ze strany developerů, které primárně stály za mírným snížením cen novostaveb </a:t>
            </a:r>
          </a:p>
          <a:p>
            <a:pPr algn="l"/>
            <a:r>
              <a:rPr lang="cs-CZ" dirty="0">
                <a:solidFill>
                  <a:schemeClr val="bg1"/>
                </a:solidFill>
                <a:latin typeface="Proxima Nova Rg" panose="02000506030000020004" pitchFamily="50" charset="0"/>
              </a:rPr>
              <a:t>v</a:t>
            </a:r>
            <a:r>
              <a:rPr lang="cs-CZ" sz="1800" i="0" spc="0" baseline="0" dirty="0">
                <a:solidFill>
                  <a:schemeClr val="bg1"/>
                </a:solidFill>
                <a:latin typeface="Proxima Nova Rg" panose="02000506030000020004" pitchFamily="50" charset="0"/>
              </a:rPr>
              <a:t> první polovině roku 2023.</a:t>
            </a:r>
            <a:endParaRPr lang="cs-CZ" sz="18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20CAEA-0CEB-F0CE-DA93-63449C66E3F2}"/>
              </a:ext>
            </a:extLst>
          </p:cNvPr>
          <p:cNvSpPr txBox="1"/>
          <p:nvPr/>
        </p:nvSpPr>
        <p:spPr>
          <a:xfrm>
            <a:off x="8540702" y="2602838"/>
            <a:ext cx="28803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s-CZ" dirty="0">
                <a:solidFill>
                  <a:srgbClr val="46B8B0"/>
                </a:solidFill>
                <a:latin typeface="Proxima Nova Rg" panose="02000506030000020004" pitchFamily="50" charset="0"/>
              </a:rPr>
              <a:t>U starších bytů pak předpokládáme, že stejně jako v minulosti, tak i nyní můžeme očekávat, že vývoj cen starších bytů bude ovlivněn vývojem cen novostaveb a trendem roku 2024 na sekundárním trhu tak bude </a:t>
            </a:r>
            <a:r>
              <a:rPr lang="cs-CZ" b="1" dirty="0">
                <a:solidFill>
                  <a:schemeClr val="bg1"/>
                </a:solidFill>
                <a:latin typeface="Proxima Nova Rg" panose="02000506030000020004" pitchFamily="50" charset="0"/>
              </a:rPr>
              <a:t>mírný růst cen</a:t>
            </a:r>
            <a:r>
              <a:rPr lang="cs-CZ" dirty="0">
                <a:solidFill>
                  <a:srgbClr val="46B8B0"/>
                </a:solidFill>
                <a:latin typeface="Proxima Nova Rg" panose="0200050603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0081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224F1BD-D27D-432D-9D1C-3774160302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48680"/>
            <a:ext cx="4393009" cy="1944216"/>
          </a:xfrm>
        </p:spPr>
        <p:txBody>
          <a:bodyPr>
            <a:noAutofit/>
          </a:bodyPr>
          <a:lstStyle/>
          <a:p>
            <a:r>
              <a:rPr lang="cs-CZ" dirty="0">
                <a:latin typeface="Proxima Nova Rg" panose="02000506030000020004" pitchFamily="50" charset="0"/>
              </a:rPr>
              <a:t>Kontaktní údaje:</a:t>
            </a:r>
          </a:p>
          <a:p>
            <a:endParaRPr lang="cs-CZ" dirty="0">
              <a:latin typeface="Proxima Nova Rg" panose="02000506030000020004" pitchFamily="50" charset="0"/>
            </a:endParaRPr>
          </a:p>
          <a:p>
            <a:endParaRPr lang="cs-CZ" dirty="0">
              <a:latin typeface="Proxima Nova Rg" panose="02000506030000020004" pitchFamily="50" charset="0"/>
            </a:endParaRPr>
          </a:p>
          <a:p>
            <a:r>
              <a:rPr lang="cs-CZ" sz="1800" dirty="0">
                <a:latin typeface="Proxima Nova Rg" panose="02000506030000020004" pitchFamily="50" charset="0"/>
              </a:rPr>
              <a:t>Jakub Seidler – Česká bankovní asociace</a:t>
            </a:r>
            <a:endParaRPr lang="cs-CZ" sz="1800" dirty="0">
              <a:solidFill>
                <a:srgbClr val="46B8B0"/>
              </a:solidFill>
              <a:latin typeface="Proxima Nova Rg" panose="02000506030000020004" pitchFamily="50" charset="0"/>
            </a:endParaRPr>
          </a:p>
          <a:p>
            <a:endParaRPr lang="cs-CZ" sz="1800" dirty="0">
              <a:solidFill>
                <a:srgbClr val="46B8B0"/>
              </a:solidFill>
              <a:latin typeface="Proxima Nova Rg" panose="02000506030000020004" pitchFamily="50" charset="0"/>
            </a:endParaRPr>
          </a:p>
          <a:p>
            <a:r>
              <a:rPr lang="cs-CZ" sz="1800" dirty="0">
                <a:solidFill>
                  <a:srgbClr val="46B8B0"/>
                </a:solidFill>
                <a:latin typeface="Proxima Nova Rg" panose="02000506030000020004" pitchFamily="50" charset="0"/>
              </a:rPr>
              <a:t>Milan Roček – Dataligence</a:t>
            </a:r>
          </a:p>
          <a:p>
            <a:endParaRPr lang="cs-CZ" dirty="0">
              <a:latin typeface="Proxima Nova Rg" panose="02000506030000020004" pitchFamily="50" charset="0"/>
            </a:endParaRPr>
          </a:p>
        </p:txBody>
      </p:sp>
      <p:sp>
        <p:nvSpPr>
          <p:cNvPr id="18" name="Zástupný symbol obrázku 17" hidden="1">
            <a:extLst>
              <a:ext uri="{FF2B5EF4-FFF2-40B4-BE49-F238E27FC236}">
                <a16:creationId xmlns:a16="http://schemas.microsoft.com/office/drawing/2014/main" id="{D92EC83B-F2D4-4710-9487-C4D950C77A24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7175500" y="476250"/>
            <a:ext cx="4537075" cy="59055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9746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90E844AA-437D-4FF3-A7CF-622A8A1A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82938"/>
            <a:ext cx="11089232" cy="864096"/>
          </a:xfrm>
        </p:spPr>
        <p:txBody>
          <a:bodyPr anchor="b">
            <a:normAutofit fontScale="90000"/>
          </a:bodyPr>
          <a:lstStyle/>
          <a:p>
            <a:pPr algn="r"/>
            <a:r>
              <a:rPr lang="cs-CZ" sz="4400" dirty="0">
                <a:latin typeface="Proxima Nova Rg" panose="02000506030000020004" pitchFamily="50" charset="0"/>
              </a:rPr>
              <a:t>Bytový fond</a:t>
            </a:r>
            <a:br>
              <a:rPr lang="cs-CZ" b="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r>
              <a:rPr lang="cs-CZ" sz="2700" dirty="0">
                <a:solidFill>
                  <a:srgbClr val="46B8B0"/>
                </a:solidFill>
                <a:latin typeface="Proxima Nova Rg" panose="02000506030000020004" pitchFamily="50" charset="0"/>
              </a:rPr>
              <a:t>změna v roce 2023</a:t>
            </a:r>
            <a:endParaRPr lang="cs-CZ" dirty="0">
              <a:solidFill>
                <a:srgbClr val="46B8B0"/>
              </a:solidFill>
              <a:latin typeface="Proxima Nova Rg" panose="02000506030000020004" pitchFamily="50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454F624-60D7-760C-85B7-F7A14F5C3EA7}"/>
              </a:ext>
            </a:extLst>
          </p:cNvPr>
          <p:cNvSpPr txBox="1"/>
          <p:nvPr/>
        </p:nvSpPr>
        <p:spPr>
          <a:xfrm>
            <a:off x="1199456" y="4111602"/>
            <a:ext cx="2861956" cy="50405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ctr"/>
            <a:r>
              <a:rPr lang="cs-CZ" sz="1300" b="1" i="0" spc="0" baseline="0" dirty="0">
                <a:solidFill>
                  <a:srgbClr val="46B8B0"/>
                </a:solidFill>
                <a:latin typeface="Proxima Nova Rg" panose="02000506030000020004" pitchFamily="50" charset="0"/>
              </a:rPr>
              <a:t>Nově vzniklé bytové domy</a:t>
            </a:r>
          </a:p>
          <a:p>
            <a:pPr algn="ctr"/>
            <a:r>
              <a:rPr lang="cs-CZ" sz="20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2023: + 983</a:t>
            </a:r>
            <a:endParaRPr lang="cs-CZ" sz="2000" b="1" i="0" spc="0" baseline="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AB6399F-FE41-099B-3FFE-028E09D54447}"/>
              </a:ext>
            </a:extLst>
          </p:cNvPr>
          <p:cNvSpPr txBox="1"/>
          <p:nvPr/>
        </p:nvSpPr>
        <p:spPr>
          <a:xfrm>
            <a:off x="8273480" y="4077072"/>
            <a:ext cx="2861956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ctr"/>
            <a:r>
              <a:rPr lang="cs-CZ" sz="1300" b="1" dirty="0">
                <a:solidFill>
                  <a:srgbClr val="46B8B0"/>
                </a:solidFill>
                <a:latin typeface="Proxima Nova Rg" panose="02000506030000020004" pitchFamily="50" charset="0"/>
              </a:rPr>
              <a:t>Rodinné domy</a:t>
            </a:r>
          </a:p>
          <a:p>
            <a:pPr algn="ctr"/>
            <a:r>
              <a:rPr lang="cs-CZ" sz="20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2023: + 22 468</a:t>
            </a:r>
            <a:endParaRPr lang="cs-CZ" sz="2000" b="0" i="0" spc="0" baseline="0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75DA79A-8A45-2C31-BD8A-9E6F9F0C40C9}"/>
              </a:ext>
            </a:extLst>
          </p:cNvPr>
          <p:cNvSpPr txBox="1"/>
          <p:nvPr/>
        </p:nvSpPr>
        <p:spPr>
          <a:xfrm>
            <a:off x="4730143" y="4111601"/>
            <a:ext cx="2950033" cy="50405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ctr"/>
            <a:r>
              <a:rPr lang="cs-CZ" sz="1300" b="1" i="0" spc="0" baseline="0" dirty="0">
                <a:solidFill>
                  <a:srgbClr val="46B8B0"/>
                </a:solidFill>
                <a:latin typeface="Proxima Nova Rg" panose="02000506030000020004" pitchFamily="50" charset="0"/>
              </a:rPr>
              <a:t>Byty v novostavbách</a:t>
            </a:r>
          </a:p>
          <a:p>
            <a:pPr algn="ctr"/>
            <a:r>
              <a:rPr lang="cs-CZ" sz="20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2023:</a:t>
            </a:r>
            <a:r>
              <a:rPr lang="cs-CZ" sz="2000" b="1" i="0" spc="0" baseline="0" dirty="0">
                <a:solidFill>
                  <a:schemeClr val="bg1"/>
                </a:solidFill>
                <a:latin typeface="Proxima Nova Rg" panose="02000506030000020004" pitchFamily="50" charset="0"/>
              </a:rPr>
              <a:t> + 12 472</a:t>
            </a: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A51C3701-55A6-E9D7-C797-8E7560C08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34157" y="2632665"/>
            <a:ext cx="1084366" cy="1084366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B7DD0D09-965C-9457-E6AE-0F8847F1D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5856" y="2760515"/>
            <a:ext cx="921987" cy="921987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9381D5F8-903A-B499-C302-942AE4694D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29354" y="2755144"/>
            <a:ext cx="961888" cy="961888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44766995-2ACF-4110-A5C4-A250425E24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pic>
        <p:nvPicPr>
          <p:cNvPr id="24" name="Obrázek 23" descr="Obsah obrázku snímek obrazovky, Grafika, kruh, grafický design&#10;&#10;Popis byl vytvořen automaticky">
            <a:extLst>
              <a:ext uri="{FF2B5EF4-FFF2-40B4-BE49-F238E27FC236}">
                <a16:creationId xmlns:a16="http://schemas.microsoft.com/office/drawing/2014/main" id="{33A24405-9B8F-835A-3685-6DCFE43B60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8"/>
          <a:stretch/>
        </p:blipFill>
        <p:spPr>
          <a:xfrm>
            <a:off x="8400256" y="4812674"/>
            <a:ext cx="2938144" cy="1944216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AEEFE1C0-5C28-B284-47A4-F4555B5F4115}"/>
              </a:ext>
            </a:extLst>
          </p:cNvPr>
          <p:cNvSpPr txBox="1"/>
          <p:nvPr/>
        </p:nvSpPr>
        <p:spPr>
          <a:xfrm>
            <a:off x="9869328" y="5301208"/>
            <a:ext cx="835600" cy="30851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ctr"/>
            <a:r>
              <a:rPr lang="cs-CZ" b="1" i="0" spc="0" baseline="0" dirty="0">
                <a:solidFill>
                  <a:srgbClr val="46B8B0"/>
                </a:solidFill>
                <a:latin typeface="Proxima Nova Rg" panose="02000506030000020004" pitchFamily="50" charset="0"/>
              </a:rPr>
              <a:t>55 %</a:t>
            </a:r>
            <a:endParaRPr lang="cs-CZ" sz="3200" b="1" i="0" spc="0" baseline="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52BF71CE-9F65-46E2-FC2C-16BCE8BDFE92}"/>
              </a:ext>
            </a:extLst>
          </p:cNvPr>
          <p:cNvSpPr txBox="1"/>
          <p:nvPr/>
        </p:nvSpPr>
        <p:spPr>
          <a:xfrm>
            <a:off x="8932808" y="5352734"/>
            <a:ext cx="835600" cy="30851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ctr"/>
            <a:r>
              <a:rPr lang="cs-CZ" b="1" i="0" spc="0" baseline="0" dirty="0">
                <a:solidFill>
                  <a:schemeClr val="bg1"/>
                </a:solidFill>
                <a:latin typeface="Proxima Nova Rg" panose="02000506030000020004" pitchFamily="50" charset="0"/>
              </a:rPr>
              <a:t>32 %</a:t>
            </a:r>
            <a:endParaRPr lang="cs-CZ" sz="3200" b="1" i="0" spc="0" baseline="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912B6DD2-A627-F25C-13ED-AC1546FA0701}"/>
              </a:ext>
            </a:extLst>
          </p:cNvPr>
          <p:cNvSpPr txBox="1"/>
          <p:nvPr/>
        </p:nvSpPr>
        <p:spPr>
          <a:xfrm>
            <a:off x="8400256" y="6113579"/>
            <a:ext cx="835600" cy="30851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ctr"/>
            <a:r>
              <a:rPr lang="cs-CZ" b="1" i="0" spc="0" baseline="0" dirty="0">
                <a:solidFill>
                  <a:schemeClr val="bg1"/>
                </a:solidFill>
                <a:latin typeface="Proxima Nova Rg" panose="02000506030000020004" pitchFamily="50" charset="0"/>
              </a:rPr>
              <a:t>13 %</a:t>
            </a:r>
            <a:endParaRPr lang="cs-CZ" sz="3200" b="1" i="0" spc="0" baseline="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AD1B9B95-3F6D-9FD7-3F15-12FFB01AB0DA}"/>
              </a:ext>
            </a:extLst>
          </p:cNvPr>
          <p:cNvSpPr txBox="1"/>
          <p:nvPr/>
        </p:nvSpPr>
        <p:spPr>
          <a:xfrm>
            <a:off x="6528048" y="5856989"/>
            <a:ext cx="2148333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r>
              <a:rPr lang="cs-CZ" sz="1200" dirty="0">
                <a:solidFill>
                  <a:schemeClr val="bg1">
                    <a:lumMod val="85000"/>
                  </a:schemeClr>
                </a:solidFill>
                <a:latin typeface="Proxima Nova Rg" panose="02000506030000020004" pitchFamily="50" charset="0"/>
              </a:rPr>
              <a:t>b</a:t>
            </a:r>
            <a:r>
              <a:rPr lang="cs-CZ" sz="1200" i="0" baseline="0" dirty="0">
                <a:solidFill>
                  <a:schemeClr val="bg1">
                    <a:lumMod val="85000"/>
                  </a:schemeClr>
                </a:solidFill>
                <a:latin typeface="Proxima Nova Rg" panose="02000506030000020004" pitchFamily="50" charset="0"/>
              </a:rPr>
              <a:t>yty v novostavbách</a:t>
            </a:r>
          </a:p>
          <a:p>
            <a:r>
              <a:rPr lang="cs-CZ" sz="1200" dirty="0">
                <a:solidFill>
                  <a:schemeClr val="bg1">
                    <a:lumMod val="85000"/>
                  </a:schemeClr>
                </a:solidFill>
                <a:latin typeface="Proxima Nova Rg" panose="02000506030000020004" pitchFamily="50" charset="0"/>
              </a:rPr>
              <a:t>byty v cihlových domech</a:t>
            </a:r>
          </a:p>
          <a:p>
            <a:r>
              <a:rPr lang="cs-CZ" sz="1200" i="0" baseline="0" dirty="0">
                <a:solidFill>
                  <a:schemeClr val="bg1">
                    <a:lumMod val="85000"/>
                  </a:schemeClr>
                </a:solidFill>
                <a:latin typeface="Proxima Nova Rg" panose="02000506030000020004" pitchFamily="50" charset="0"/>
              </a:rPr>
              <a:t>byty v panelových domech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876113CC-999B-8A90-1591-CD4C24BCB4B7}"/>
              </a:ext>
            </a:extLst>
          </p:cNvPr>
          <p:cNvSpPr/>
          <p:nvPr/>
        </p:nvSpPr>
        <p:spPr>
          <a:xfrm>
            <a:off x="6296252" y="5885194"/>
            <a:ext cx="117171" cy="117171"/>
          </a:xfrm>
          <a:prstGeom prst="ellipse">
            <a:avLst/>
          </a:prstGeom>
          <a:solidFill>
            <a:srgbClr val="A48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56570FD6-3916-2E02-D06E-269FB8D72D09}"/>
              </a:ext>
            </a:extLst>
          </p:cNvPr>
          <p:cNvSpPr/>
          <p:nvPr/>
        </p:nvSpPr>
        <p:spPr>
          <a:xfrm>
            <a:off x="6296252" y="6065945"/>
            <a:ext cx="117171" cy="117171"/>
          </a:xfrm>
          <a:prstGeom prst="ellipse">
            <a:avLst/>
          </a:prstGeom>
          <a:solidFill>
            <a:srgbClr val="8AD2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BDE1DE32-8DD8-A2A5-065E-25309C3D801F}"/>
              </a:ext>
            </a:extLst>
          </p:cNvPr>
          <p:cNvSpPr/>
          <p:nvPr/>
        </p:nvSpPr>
        <p:spPr>
          <a:xfrm>
            <a:off x="6296252" y="6246696"/>
            <a:ext cx="117171" cy="11717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FC3CDB71-0BA9-1984-0CF9-8C75DDE50354}"/>
              </a:ext>
            </a:extLst>
          </p:cNvPr>
          <p:cNvSpPr txBox="1"/>
          <p:nvPr/>
        </p:nvSpPr>
        <p:spPr>
          <a:xfrm>
            <a:off x="10272464" y="6453336"/>
            <a:ext cx="1368152" cy="30355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</a:t>
            </a:r>
            <a:r>
              <a:rPr lang="cs-CZ" sz="1050" b="0" i="0" spc="0" baseline="0" dirty="0" err="1">
                <a:solidFill>
                  <a:schemeClr val="bg1"/>
                </a:solidFill>
                <a:latin typeface="Proxima Nova Th" panose="02000506030000020004" pitchFamily="50" charset="0"/>
              </a:rPr>
              <a:t>Dataligence</a:t>
            </a:r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3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06035D-C777-0840-B1BE-318A4E0E7B1B}"/>
              </a:ext>
            </a:extLst>
          </p:cNvPr>
          <p:cNvSpPr txBox="1"/>
          <p:nvPr/>
        </p:nvSpPr>
        <p:spPr>
          <a:xfrm>
            <a:off x="3791744" y="1844824"/>
            <a:ext cx="4968552" cy="28102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sz="1100" dirty="0">
                <a:solidFill>
                  <a:schemeClr val="bg1"/>
                </a:solidFill>
                <a:latin typeface="Proxima Nova Th" panose="02000506030000020004" pitchFamily="50" charset="0"/>
              </a:rPr>
              <a:t>O</a:t>
            </a:r>
            <a:r>
              <a:rPr lang="cs-CZ" sz="110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bjem poskytnutých nových hypoték za měsíc (mld. Kč)</a:t>
            </a:r>
          </a:p>
        </p:txBody>
      </p:sp>
      <p:sp>
        <p:nvSpPr>
          <p:cNvPr id="7" name="TextovéPole 3">
            <a:extLst>
              <a:ext uri="{FF2B5EF4-FFF2-40B4-BE49-F238E27FC236}">
                <a16:creationId xmlns:a16="http://schemas.microsoft.com/office/drawing/2014/main" id="{36EC3078-DBEC-865E-DD0A-AD4457C2BD85}"/>
              </a:ext>
            </a:extLst>
          </p:cNvPr>
          <p:cNvSpPr txBox="1"/>
          <p:nvPr/>
        </p:nvSpPr>
        <p:spPr>
          <a:xfrm>
            <a:off x="551384" y="2276872"/>
            <a:ext cx="2808312" cy="3589490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/>
          </a:bodyPr>
          <a:lstStyle/>
          <a:p>
            <a:pPr algn="l"/>
            <a:r>
              <a:rPr lang="cs-CZ" b="1" dirty="0">
                <a:solidFill>
                  <a:srgbClr val="94E5E0"/>
                </a:solidFill>
                <a:latin typeface="Proxima Nova Rg" panose="02000506030000020004" pitchFamily="50" charset="0"/>
              </a:rPr>
              <a:t>Hypoteční trh </a:t>
            </a:r>
            <a:r>
              <a:rPr lang="cs-CZ" dirty="0">
                <a:solidFill>
                  <a:srgbClr val="94E5E0"/>
                </a:solidFill>
                <a:latin typeface="Proxima Nova Rg" panose="02000506030000020004" pitchFamily="50" charset="0"/>
              </a:rPr>
              <a:t>dosáhl svého dna v H2 2022 a v průběhu roku 2023 </a:t>
            </a:r>
            <a:r>
              <a:rPr lang="cs-CZ" b="1" dirty="0">
                <a:solidFill>
                  <a:srgbClr val="94E5E0"/>
                </a:solidFill>
                <a:latin typeface="Proxima Nova Rg" panose="02000506030000020004" pitchFamily="50" charset="0"/>
              </a:rPr>
              <a:t>začal mírně ožívat</a:t>
            </a:r>
            <a:r>
              <a:rPr lang="cs-CZ" dirty="0">
                <a:solidFill>
                  <a:srgbClr val="94E5E0"/>
                </a:solidFill>
                <a:latin typeface="Proxima Nova Rg" panose="02000506030000020004" pitchFamily="50" charset="0"/>
              </a:rPr>
              <a:t>.</a:t>
            </a:r>
          </a:p>
          <a:p>
            <a:pPr algn="l"/>
            <a:endParaRPr lang="cs-CZ" dirty="0">
              <a:solidFill>
                <a:srgbClr val="94E5E0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cs-CZ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Srovnání </a:t>
            </a:r>
            <a:r>
              <a:rPr lang="cs-CZ" sz="16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YoY</a:t>
            </a:r>
            <a:r>
              <a:rPr lang="cs-CZ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 ukazuje pokles </a:t>
            </a:r>
          </a:p>
          <a:p>
            <a:pPr algn="l"/>
            <a:r>
              <a:rPr lang="cs-CZ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o cca 25 % z důvodu vysokých realizovaných objemů v H1 2022.</a:t>
            </a:r>
            <a:endParaRPr lang="cs-CZ" sz="1600" b="0" i="0" spc="0" baseline="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algn="l"/>
            <a:endParaRPr lang="cs-CZ" sz="16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cs-CZ" sz="1600" b="0" i="0" spc="0" baseline="0" dirty="0">
                <a:solidFill>
                  <a:schemeClr val="bg1"/>
                </a:solidFill>
                <a:latin typeface="Proxima Nova Rg" panose="02000506030000020004" pitchFamily="50" charset="0"/>
              </a:rPr>
              <a:t>Efekt srovnávací základny </a:t>
            </a:r>
          </a:p>
          <a:p>
            <a:pPr algn="l"/>
            <a:r>
              <a:rPr lang="cs-CZ" sz="1600" b="0" i="0" spc="0" baseline="0" dirty="0">
                <a:solidFill>
                  <a:schemeClr val="bg1"/>
                </a:solidFill>
                <a:latin typeface="Proxima Nova Rg" panose="02000506030000020004" pitchFamily="50" charset="0"/>
              </a:rPr>
              <a:t>v současnosti působí opačným směrem a meziroční růst objemu nově poskytnutých hypoték se nachází poblíž 100 %, což platí </a:t>
            </a:r>
          </a:p>
          <a:p>
            <a:pPr algn="l"/>
            <a:r>
              <a:rPr lang="cs-CZ" sz="1600" b="0" i="0" spc="0" baseline="0" dirty="0">
                <a:solidFill>
                  <a:schemeClr val="bg1"/>
                </a:solidFill>
                <a:latin typeface="Proxima Nova Rg" panose="02000506030000020004" pitchFamily="50" charset="0"/>
              </a:rPr>
              <a:t>i pro lednové údaje 2024. 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7A1A5A-BF60-86E2-C3D1-BF84C1F9D2E8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4400" dirty="0">
                <a:latin typeface="Proxima Nova Rg" panose="02000506030000020004" pitchFamily="50" charset="0"/>
              </a:rPr>
              <a:t>Aktivita </a:t>
            </a:r>
            <a:r>
              <a:rPr lang="cs-CZ" sz="4400" dirty="0">
                <a:solidFill>
                  <a:srgbClr val="46B8B0"/>
                </a:solidFill>
                <a:latin typeface="Proxima Nova Rg" panose="02000506030000020004" pitchFamily="50" charset="0"/>
              </a:rPr>
              <a:t>hypotečního</a:t>
            </a:r>
            <a:r>
              <a:rPr lang="cs-CZ" sz="4400" dirty="0">
                <a:latin typeface="Proxima Nova Rg" panose="02000506030000020004" pitchFamily="50" charset="0"/>
              </a:rPr>
              <a:t> trhu</a:t>
            </a:r>
            <a:br>
              <a:rPr lang="cs-CZ" b="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endParaRPr lang="cs-CZ" dirty="0">
              <a:solidFill>
                <a:srgbClr val="31807A"/>
              </a:solidFill>
              <a:latin typeface="Proxima Nova Rg" panose="02000506030000020004" pitchFamily="50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78354F7-621A-F192-9DA7-EAB0DC7415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0870006"/>
              </p:ext>
            </p:extLst>
          </p:nvPr>
        </p:nvGraphicFramePr>
        <p:xfrm>
          <a:off x="3279637" y="2055647"/>
          <a:ext cx="8135042" cy="4510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6C973B6A-A051-593D-9F36-911E28146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D482DF0-8705-FA3C-FB92-AC20622F2C59}"/>
              </a:ext>
            </a:extLst>
          </p:cNvPr>
          <p:cNvSpPr txBox="1"/>
          <p:nvPr/>
        </p:nvSpPr>
        <p:spPr>
          <a:xfrm>
            <a:off x="9912424" y="6453336"/>
            <a:ext cx="1728192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ČBA </a:t>
            </a:r>
            <a:r>
              <a:rPr lang="cs-CZ" sz="1050" b="0" i="0" spc="0" baseline="0" dirty="0" err="1">
                <a:solidFill>
                  <a:schemeClr val="bg1"/>
                </a:solidFill>
                <a:latin typeface="Proxima Nova Th" panose="02000506030000020004" pitchFamily="50" charset="0"/>
              </a:rPr>
              <a:t>Hypomonitor</a:t>
            </a:r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4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06035D-C777-0840-B1BE-318A4E0E7B1B}"/>
              </a:ext>
            </a:extLst>
          </p:cNvPr>
          <p:cNvSpPr txBox="1"/>
          <p:nvPr/>
        </p:nvSpPr>
        <p:spPr>
          <a:xfrm>
            <a:off x="3791744" y="1844824"/>
            <a:ext cx="4968552" cy="28102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sz="1100" dirty="0">
                <a:solidFill>
                  <a:schemeClr val="bg1"/>
                </a:solidFill>
                <a:latin typeface="Proxima Nova Th" panose="02000506030000020004" pitchFamily="50" charset="0"/>
              </a:rPr>
              <a:t>O</a:t>
            </a:r>
            <a:r>
              <a:rPr lang="cs-CZ" sz="110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bjem poskytnutých hypoték za měsíc po sezónním očištění  (mld. Kč)</a:t>
            </a:r>
          </a:p>
        </p:txBody>
      </p:sp>
      <p:sp>
        <p:nvSpPr>
          <p:cNvPr id="7" name="TextovéPole 3">
            <a:extLst>
              <a:ext uri="{FF2B5EF4-FFF2-40B4-BE49-F238E27FC236}">
                <a16:creationId xmlns:a16="http://schemas.microsoft.com/office/drawing/2014/main" id="{36EC3078-DBEC-865E-DD0A-AD4457C2BD85}"/>
              </a:ext>
            </a:extLst>
          </p:cNvPr>
          <p:cNvSpPr txBox="1"/>
          <p:nvPr/>
        </p:nvSpPr>
        <p:spPr>
          <a:xfrm>
            <a:off x="551384" y="2276872"/>
            <a:ext cx="2808312" cy="358949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dirty="0">
                <a:solidFill>
                  <a:srgbClr val="94E5E0"/>
                </a:solidFill>
                <a:latin typeface="Proxima Nova Rg" panose="02000506030000020004" pitchFamily="50" charset="0"/>
              </a:rPr>
              <a:t>Data po sezónním očištění naznačují, že </a:t>
            </a:r>
            <a:r>
              <a:rPr lang="cs-CZ" b="1" dirty="0">
                <a:solidFill>
                  <a:srgbClr val="94E5E0"/>
                </a:solidFill>
                <a:latin typeface="Proxima Nova Rg" panose="02000506030000020004" pitchFamily="50" charset="0"/>
              </a:rPr>
              <a:t>trh začal mírně ožívat od Q1 2023.</a:t>
            </a:r>
          </a:p>
          <a:p>
            <a:pPr algn="l"/>
            <a:endParaRPr lang="cs-CZ" dirty="0">
              <a:solidFill>
                <a:srgbClr val="94E5E0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cs-CZ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V roce 2024 by měla hypoteční aktivita po dvou letech opět růst, což podpoří kromě odložené poptávky také pokračující pokles hypotečních sazeb. </a:t>
            </a:r>
            <a:r>
              <a:rPr lang="cs-CZ" sz="1600" b="0" i="0" spc="0" baseline="0" dirty="0">
                <a:solidFill>
                  <a:schemeClr val="bg1"/>
                </a:solidFill>
                <a:latin typeface="Proxima Nova Rg" panose="02000506030000020004" pitchFamily="50" charset="0"/>
              </a:rPr>
              <a:t> 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7A1A5A-BF60-86E2-C3D1-BF84C1F9D2E8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4400" dirty="0">
                <a:latin typeface="Proxima Nova Rg" panose="02000506030000020004" pitchFamily="50" charset="0"/>
              </a:rPr>
              <a:t>Aktivita </a:t>
            </a:r>
            <a:r>
              <a:rPr lang="cs-CZ" sz="4400" dirty="0">
                <a:solidFill>
                  <a:srgbClr val="46B8B0"/>
                </a:solidFill>
                <a:latin typeface="Proxima Nova Rg" panose="02000506030000020004" pitchFamily="50" charset="0"/>
              </a:rPr>
              <a:t>hypotečního</a:t>
            </a:r>
            <a:r>
              <a:rPr lang="cs-CZ" sz="4400" dirty="0">
                <a:latin typeface="Proxima Nova Rg" panose="02000506030000020004" pitchFamily="50" charset="0"/>
              </a:rPr>
              <a:t> trhu</a:t>
            </a:r>
            <a:br>
              <a:rPr lang="cs-CZ" b="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endParaRPr lang="cs-CZ" dirty="0">
              <a:solidFill>
                <a:srgbClr val="31807A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C973B6A-A051-593D-9F36-911E28146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graphicFrame>
        <p:nvGraphicFramePr>
          <p:cNvPr id="3" name="Chart 5">
            <a:extLst>
              <a:ext uri="{FF2B5EF4-FFF2-40B4-BE49-F238E27FC236}">
                <a16:creationId xmlns:a16="http://schemas.microsoft.com/office/drawing/2014/main" id="{AE3BF94D-BD23-245E-61A2-F0EE236CA5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2136211"/>
              </p:ext>
            </p:extLst>
          </p:nvPr>
        </p:nvGraphicFramePr>
        <p:xfrm>
          <a:off x="3431704" y="2276872"/>
          <a:ext cx="7605523" cy="3800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4F7F3749-B768-F06C-CF07-058E201B4AC2}"/>
              </a:ext>
            </a:extLst>
          </p:cNvPr>
          <p:cNvSpPr txBox="1"/>
          <p:nvPr/>
        </p:nvSpPr>
        <p:spPr>
          <a:xfrm>
            <a:off x="9912424" y="6453336"/>
            <a:ext cx="1728192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ČBA </a:t>
            </a:r>
            <a:r>
              <a:rPr lang="cs-CZ" sz="1050" b="0" i="0" spc="0" baseline="0" dirty="0" err="1">
                <a:solidFill>
                  <a:schemeClr val="bg1"/>
                </a:solidFill>
                <a:latin typeface="Proxima Nova Th" panose="02000506030000020004" pitchFamily="50" charset="0"/>
              </a:rPr>
              <a:t>Hypomonitor</a:t>
            </a:r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  <p:cxnSp>
        <p:nvCxnSpPr>
          <p:cNvPr id="10" name="Straight Arrow Connector 13">
            <a:extLst>
              <a:ext uri="{FF2B5EF4-FFF2-40B4-BE49-F238E27FC236}">
                <a16:creationId xmlns:a16="http://schemas.microsoft.com/office/drawing/2014/main" id="{42335F1D-38D7-4202-D471-9A054C4EA200}"/>
              </a:ext>
            </a:extLst>
          </p:cNvPr>
          <p:cNvCxnSpPr>
            <a:cxnSpLocks/>
          </p:cNvCxnSpPr>
          <p:nvPr/>
        </p:nvCxnSpPr>
        <p:spPr>
          <a:xfrm flipV="1">
            <a:off x="6744072" y="4176894"/>
            <a:ext cx="2736304" cy="54962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655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092E2485-AC82-F28A-F0BF-3C298A9ED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8000" r="4522" b="2751"/>
          <a:stretch/>
        </p:blipFill>
        <p:spPr>
          <a:xfrm>
            <a:off x="407368" y="548680"/>
            <a:ext cx="11233248" cy="612068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90E844AA-437D-4FF3-A7CF-622A8A1A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45" y="1988840"/>
            <a:ext cx="4155103" cy="890018"/>
          </a:xfrm>
        </p:spPr>
        <p:txBody>
          <a:bodyPr anchor="b">
            <a:normAutofit/>
          </a:bodyPr>
          <a:lstStyle/>
          <a:p>
            <a:r>
              <a:rPr lang="cs-CZ" sz="4400" dirty="0">
                <a:latin typeface="Proxima Nova Rg" panose="02000506030000020004" pitchFamily="50" charset="0"/>
              </a:rPr>
              <a:t>Vývoj aktivity</a:t>
            </a:r>
            <a:br>
              <a:rPr lang="cs-CZ" b="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r>
              <a:rPr lang="cs-CZ" sz="1600" i="1" dirty="0">
                <a:solidFill>
                  <a:srgbClr val="31807A"/>
                </a:solidFill>
                <a:latin typeface="Proxima Nova Rg" panose="02000506030000020004" pitchFamily="50" charset="0"/>
              </a:rPr>
              <a:t>starší bytová zástavba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DFAF24-668E-BCE5-BFD1-771BD30C5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pic>
        <p:nvPicPr>
          <p:cNvPr id="9" name="Obrázek 8" descr="Obsah obrázku text, Písmo, symbol, Grafika&#10;&#10;Popis byl vytvořen automaticky">
            <a:extLst>
              <a:ext uri="{FF2B5EF4-FFF2-40B4-BE49-F238E27FC236}">
                <a16:creationId xmlns:a16="http://schemas.microsoft.com/office/drawing/2014/main" id="{46DDD2D1-CF97-B122-2714-F5E8A7545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731220"/>
            <a:ext cx="2532893" cy="8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01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22B2354D-DE4A-641D-463C-F5F26E4F1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650" r="3932" b="650"/>
          <a:stretch/>
        </p:blipFill>
        <p:spPr>
          <a:xfrm>
            <a:off x="479376" y="44624"/>
            <a:ext cx="11233248" cy="676875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90E844AA-437D-4FF3-A7CF-622A8A1A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82938"/>
            <a:ext cx="11089232" cy="864096"/>
          </a:xfrm>
        </p:spPr>
        <p:txBody>
          <a:bodyPr anchor="t">
            <a:normAutofit fontScale="90000"/>
          </a:bodyPr>
          <a:lstStyle/>
          <a:p>
            <a:pPr algn="r"/>
            <a:r>
              <a:rPr lang="cs-CZ" sz="4400" dirty="0">
                <a:latin typeface="Proxima Nova Rg" panose="02000506030000020004" pitchFamily="50" charset="0"/>
              </a:rPr>
              <a:t>Aktivita trhu</a:t>
            </a:r>
            <a:br>
              <a:rPr lang="cs-CZ" b="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r>
              <a:rPr lang="cs-CZ" sz="2700" dirty="0">
                <a:solidFill>
                  <a:srgbClr val="31807A"/>
                </a:solidFill>
                <a:latin typeface="Proxima Nova Rg" panose="02000506030000020004" pitchFamily="50" charset="0"/>
              </a:rPr>
              <a:t>starší bytová zástavba</a:t>
            </a:r>
            <a:br>
              <a:rPr lang="cs-CZ" sz="270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r>
              <a:rPr lang="cs-CZ" sz="2000" i="1" dirty="0">
                <a:solidFill>
                  <a:srgbClr val="31807A"/>
                </a:solidFill>
                <a:latin typeface="Proxima Nova Rg" panose="02000506030000020004" pitchFamily="50" charset="0"/>
              </a:rPr>
              <a:t>(ks)</a:t>
            </a:r>
            <a:endParaRPr lang="cs-CZ" i="1" dirty="0">
              <a:solidFill>
                <a:srgbClr val="31807A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31B4FC1-A857-6B4D-F93E-F486A66E0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2339189-546B-C7CD-9CE9-B04934302683}"/>
              </a:ext>
            </a:extLst>
          </p:cNvPr>
          <p:cNvSpPr txBox="1"/>
          <p:nvPr/>
        </p:nvSpPr>
        <p:spPr>
          <a:xfrm>
            <a:off x="10272464" y="6453336"/>
            <a:ext cx="1368152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</a:t>
            </a:r>
            <a:r>
              <a:rPr lang="cs-CZ" sz="1050" b="0" i="0" spc="0" baseline="0" dirty="0" err="1">
                <a:solidFill>
                  <a:schemeClr val="bg1"/>
                </a:solidFill>
                <a:latin typeface="Proxima Nova Th" panose="02000506030000020004" pitchFamily="50" charset="0"/>
              </a:rPr>
              <a:t>Dataligence</a:t>
            </a:r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  <p:pic>
        <p:nvPicPr>
          <p:cNvPr id="13" name="Obrázek 12" descr="Obsah obrázku text, Písmo, symbol, Grafika&#10;&#10;Popis byl vytvořen automaticky">
            <a:extLst>
              <a:ext uri="{FF2B5EF4-FFF2-40B4-BE49-F238E27FC236}">
                <a16:creationId xmlns:a16="http://schemas.microsoft.com/office/drawing/2014/main" id="{C82B18C4-43C8-B597-AE71-5A9ED9599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731220"/>
            <a:ext cx="2532893" cy="8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55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diagram, snímek obrazovky, design&#10;&#10;Popis byl vytvořen automaticky">
            <a:extLst>
              <a:ext uri="{FF2B5EF4-FFF2-40B4-BE49-F238E27FC236}">
                <a16:creationId xmlns:a16="http://schemas.microsoft.com/office/drawing/2014/main" id="{D82C996A-046C-EB9A-F13B-32DE2A14CC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1701" r="3932" b="1701"/>
          <a:stretch/>
        </p:blipFill>
        <p:spPr>
          <a:xfrm>
            <a:off x="479376" y="116632"/>
            <a:ext cx="11233248" cy="662473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90E844AA-437D-4FF3-A7CF-622A8A1A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6"/>
            <a:ext cx="11089232" cy="864096"/>
          </a:xfrm>
        </p:spPr>
        <p:txBody>
          <a:bodyPr anchor="t">
            <a:normAutofit fontScale="90000"/>
          </a:bodyPr>
          <a:lstStyle/>
          <a:p>
            <a:pPr algn="r"/>
            <a:r>
              <a:rPr lang="cs-CZ" sz="4400" dirty="0">
                <a:latin typeface="Proxima Nova Rg" panose="02000506030000020004" pitchFamily="50" charset="0"/>
              </a:rPr>
              <a:t>Aktivita trhu</a:t>
            </a:r>
            <a:br>
              <a:rPr lang="cs-CZ" b="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r>
              <a:rPr lang="cs-CZ" sz="2700" dirty="0">
                <a:solidFill>
                  <a:srgbClr val="A48F6B"/>
                </a:solidFill>
                <a:latin typeface="Proxima Nova Rg" panose="02000506030000020004" pitchFamily="50" charset="0"/>
              </a:rPr>
              <a:t>novostavby – prodané</a:t>
            </a:r>
            <a:br>
              <a:rPr lang="cs-CZ" sz="2700" dirty="0">
                <a:solidFill>
                  <a:srgbClr val="A48F6B"/>
                </a:solidFill>
                <a:latin typeface="Proxima Nova Rg" panose="02000506030000020004" pitchFamily="50" charset="0"/>
              </a:rPr>
            </a:br>
            <a:r>
              <a:rPr lang="cs-CZ" sz="2000" i="1" dirty="0">
                <a:solidFill>
                  <a:srgbClr val="A48F6B"/>
                </a:solidFill>
                <a:latin typeface="Proxima Nova Rg" panose="02000506030000020004" pitchFamily="50" charset="0"/>
              </a:rPr>
              <a:t>(ks)</a:t>
            </a:r>
            <a:endParaRPr lang="cs-CZ" i="1" dirty="0">
              <a:solidFill>
                <a:srgbClr val="A48F6B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BB1679E-E017-D1AC-13CC-E910391CF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36F8D73-4FBB-E46D-B9D2-6949B716A3EE}"/>
              </a:ext>
            </a:extLst>
          </p:cNvPr>
          <p:cNvSpPr txBox="1"/>
          <p:nvPr/>
        </p:nvSpPr>
        <p:spPr>
          <a:xfrm>
            <a:off x="9984432" y="6453336"/>
            <a:ext cx="1656184" cy="28803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Dataligence, </a:t>
            </a:r>
            <a:r>
              <a:rPr lang="cs-CZ" sz="1050" b="0" i="0" spc="0" baseline="0" dirty="0" err="1">
                <a:solidFill>
                  <a:schemeClr val="bg1"/>
                </a:solidFill>
                <a:latin typeface="Proxima Nova Th" panose="02000506030000020004" pitchFamily="50" charset="0"/>
              </a:rPr>
              <a:t>Flatzone</a:t>
            </a:r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  <p:pic>
        <p:nvPicPr>
          <p:cNvPr id="13" name="Obrázek 12" descr="Obsah obrázku text, Písmo, symbol, Grafika&#10;&#10;Popis byl vytvořen automaticky">
            <a:extLst>
              <a:ext uri="{FF2B5EF4-FFF2-40B4-BE49-F238E27FC236}">
                <a16:creationId xmlns:a16="http://schemas.microsoft.com/office/drawing/2014/main" id="{8936F1CD-359C-D4C5-0C0A-6A1535130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731220"/>
            <a:ext cx="2532893" cy="8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14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 descr="Obsah obrázku snímek obrazovky, text, mapa&#10;&#10;Popis byl vytvořen automaticky">
            <a:extLst>
              <a:ext uri="{FF2B5EF4-FFF2-40B4-BE49-F238E27FC236}">
                <a16:creationId xmlns:a16="http://schemas.microsoft.com/office/drawing/2014/main" id="{014F99A1-7144-1E33-33E9-015710B7B1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1701" r="4522" b="1701"/>
          <a:stretch/>
        </p:blipFill>
        <p:spPr>
          <a:xfrm>
            <a:off x="479376" y="116632"/>
            <a:ext cx="11161240" cy="662473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90E844AA-437D-4FF3-A7CF-622A8A1A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6"/>
            <a:ext cx="11089232" cy="864096"/>
          </a:xfrm>
        </p:spPr>
        <p:txBody>
          <a:bodyPr anchor="t">
            <a:normAutofit fontScale="90000"/>
          </a:bodyPr>
          <a:lstStyle/>
          <a:p>
            <a:pPr algn="r"/>
            <a:r>
              <a:rPr lang="cs-CZ" sz="4400" dirty="0">
                <a:latin typeface="Proxima Nova Rg" panose="02000506030000020004" pitchFamily="50" charset="0"/>
              </a:rPr>
              <a:t>Aktivita trhu</a:t>
            </a:r>
            <a:br>
              <a:rPr lang="cs-CZ" b="0" dirty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r>
              <a:rPr lang="cs-CZ" sz="2700" dirty="0">
                <a:solidFill>
                  <a:srgbClr val="A48F6B"/>
                </a:solidFill>
                <a:latin typeface="Proxima Nova Rg" panose="02000506030000020004" pitchFamily="50" charset="0"/>
              </a:rPr>
              <a:t>novostavby – volné byty</a:t>
            </a:r>
            <a:br>
              <a:rPr lang="cs-CZ" sz="2700" dirty="0">
                <a:solidFill>
                  <a:srgbClr val="A48F6B"/>
                </a:solidFill>
                <a:latin typeface="Proxima Nova Rg" panose="02000506030000020004" pitchFamily="50" charset="0"/>
              </a:rPr>
            </a:br>
            <a:r>
              <a:rPr lang="cs-CZ" sz="2000" i="1" dirty="0">
                <a:solidFill>
                  <a:srgbClr val="A48F6B"/>
                </a:solidFill>
                <a:latin typeface="Proxima Nova Rg" panose="02000506030000020004" pitchFamily="50" charset="0"/>
              </a:rPr>
              <a:t>(ks)</a:t>
            </a:r>
            <a:endParaRPr lang="cs-CZ" i="1" dirty="0">
              <a:solidFill>
                <a:srgbClr val="A48F6B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DD741B9-2296-2246-66FD-B9D52C94E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113579"/>
            <a:ext cx="2520280" cy="69979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9597253-247D-8D3E-0C82-07D9AF57D580}"/>
              </a:ext>
            </a:extLst>
          </p:cNvPr>
          <p:cNvSpPr txBox="1"/>
          <p:nvPr/>
        </p:nvSpPr>
        <p:spPr>
          <a:xfrm>
            <a:off x="9984432" y="6453336"/>
            <a:ext cx="1656184" cy="28803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050" b="0" i="0" spc="0" baseline="0" dirty="0">
                <a:solidFill>
                  <a:schemeClr val="bg1"/>
                </a:solidFill>
                <a:latin typeface="Proxima Nova Th" panose="02000506030000020004" pitchFamily="50" charset="0"/>
              </a:rPr>
              <a:t>Zdroj: Dataligence, </a:t>
            </a:r>
            <a:r>
              <a:rPr lang="cs-CZ" sz="1050" b="0" i="0" spc="0" baseline="0" dirty="0" err="1">
                <a:solidFill>
                  <a:schemeClr val="bg1"/>
                </a:solidFill>
                <a:latin typeface="Proxima Nova Th" panose="02000506030000020004" pitchFamily="50" charset="0"/>
              </a:rPr>
              <a:t>Flatzone</a:t>
            </a:r>
            <a:endParaRPr lang="cs-CZ" sz="1050" b="0" i="0" spc="0" baseline="0" dirty="0">
              <a:solidFill>
                <a:schemeClr val="bg1"/>
              </a:solidFill>
              <a:latin typeface="Proxima Nova Th" panose="02000506030000020004" pitchFamily="50" charset="0"/>
            </a:endParaRPr>
          </a:p>
        </p:txBody>
      </p:sp>
      <p:pic>
        <p:nvPicPr>
          <p:cNvPr id="11" name="Obrázek 10" descr="Obsah obrázku text, Písmo, symbol, Grafika&#10;&#10;Popis byl vytvořen automaticky">
            <a:extLst>
              <a:ext uri="{FF2B5EF4-FFF2-40B4-BE49-F238E27FC236}">
                <a16:creationId xmlns:a16="http://schemas.microsoft.com/office/drawing/2014/main" id="{4B72EEDF-3029-4C8A-BF52-E7FAAAB60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731220"/>
            <a:ext cx="2532893" cy="8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06750"/>
      </p:ext>
    </p:extLst>
  </p:cSld>
  <p:clrMapOvr>
    <a:masterClrMapping/>
  </p:clrMapOvr>
</p:sld>
</file>

<file path=ppt/theme/theme1.xml><?xml version="1.0" encoding="utf-8"?>
<a:theme xmlns:a="http://schemas.openxmlformats.org/drawingml/2006/main" name="CBA PPT 16:9 B&amp;W">
  <a:themeElements>
    <a:clrScheme name="CBA MS Office výchozí barevnost">
      <a:dk1>
        <a:sysClr val="windowText" lastClr="000000"/>
      </a:dk1>
      <a:lt1>
        <a:sysClr val="window" lastClr="FFFFFF"/>
      </a:lt1>
      <a:dk2>
        <a:srgbClr val="1F576B"/>
      </a:dk2>
      <a:lt2>
        <a:srgbClr val="F8F8F8"/>
      </a:lt2>
      <a:accent1>
        <a:srgbClr val="A9936D"/>
      </a:accent1>
      <a:accent2>
        <a:srgbClr val="317F79"/>
      </a:accent2>
      <a:accent3>
        <a:srgbClr val="1F576B"/>
      </a:accent3>
      <a:accent4>
        <a:srgbClr val="DCDCDC"/>
      </a:accent4>
      <a:accent5>
        <a:srgbClr val="B6B6B6"/>
      </a:accent5>
      <a:accent6>
        <a:srgbClr val="6F6F6F"/>
      </a:accent6>
      <a:hlink>
        <a:srgbClr val="A9936D"/>
      </a:hlink>
      <a:folHlink>
        <a:srgbClr val="968058"/>
      </a:folHlink>
    </a:clrScheme>
    <a:fontScheme name="CBA MS Office výchozí písmo motiv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>
        <a:normAutofit/>
      </a:bodyPr>
      <a:lstStyle>
        <a:defPPr algn="l">
          <a:defRPr sz="1300" b="0" i="0" spc="0" baseline="0" dirty="0" smtClean="0"/>
        </a:defPPr>
      </a:lstStyle>
    </a:txDef>
  </a:objectDefaults>
  <a:extraClrSchemeLst/>
  <a:custClrLst>
    <a:custClr name="Zelená">
      <a:srgbClr val="83DFBE"/>
    </a:custClr>
    <a:custClr name="Světle zelená">
      <a:srgbClr val="ACE2CB"/>
    </a:custClr>
    <a:custClr name="Nejsvětlejší zelená">
      <a:srgbClr val="D1F2E4"/>
    </a:custClr>
    <a:custClr name="Šedá">
      <a:srgbClr val="D7D7D7"/>
    </a:custClr>
    <a:custClr name="Světle šedá">
      <a:srgbClr val="EFEFEF"/>
    </a:custClr>
    <a:custClr name="Oranžová">
      <a:srgbClr val="FFB288"/>
    </a:custClr>
    <a:custClr name="Světle oranžová">
      <a:srgbClr val="FFCE8D"/>
    </a:custClr>
    <a:custClr name="Modrá">
      <a:srgbClr val="60CEF4"/>
    </a:custClr>
    <a:custClr name="Hnědá">
      <a:srgbClr val="C7B299"/>
    </a:custClr>
    <a:custClr name="Tyrkysová">
      <a:srgbClr val="14DBC7"/>
    </a:custClr>
    <a:custClr name="Jarní zelená">
      <a:srgbClr val="C7F779"/>
    </a:custClr>
    <a:custClr name="Růžová">
      <a:srgbClr val="F8C5F9"/>
    </a:custClr>
    <a:custClr name="Tmavě fialová">
      <a:srgbClr val="7468E9"/>
    </a:custClr>
  </a:custClrLst>
  <a:extLst>
    <a:ext uri="{05A4C25C-085E-4340-85A3-A5531E510DB2}">
      <thm15:themeFamily xmlns:thm15="http://schemas.microsoft.com/office/thememl/2012/main" name="INVESTIKA_DYNAMIKA_PPT_16x9_v2.potx" id="{8733E6CE-201E-48DB-87AA-DB80330FF5DB}" vid="{D7849ED6-7B13-4D46-A90C-4F40B8B1D8EC}"/>
    </a:ext>
  </a:extLst>
</a:theme>
</file>

<file path=ppt/theme/theme2.xml><?xml version="1.0" encoding="utf-8"?>
<a:theme xmlns:a="http://schemas.openxmlformats.org/drawingml/2006/main" name="CBA PPT 16:9 G&amp;W">
  <a:themeElements>
    <a:clrScheme name="CBA MS Office výchozí barevnost">
      <a:dk1>
        <a:sysClr val="windowText" lastClr="000000"/>
      </a:dk1>
      <a:lt1>
        <a:sysClr val="window" lastClr="FFFFFF"/>
      </a:lt1>
      <a:dk2>
        <a:srgbClr val="1F576B"/>
      </a:dk2>
      <a:lt2>
        <a:srgbClr val="F8F8F8"/>
      </a:lt2>
      <a:accent1>
        <a:srgbClr val="A9936D"/>
      </a:accent1>
      <a:accent2>
        <a:srgbClr val="317F79"/>
      </a:accent2>
      <a:accent3>
        <a:srgbClr val="1F576B"/>
      </a:accent3>
      <a:accent4>
        <a:srgbClr val="DCDCDC"/>
      </a:accent4>
      <a:accent5>
        <a:srgbClr val="B6B6B6"/>
      </a:accent5>
      <a:accent6>
        <a:srgbClr val="6F6F6F"/>
      </a:accent6>
      <a:hlink>
        <a:srgbClr val="A9936D"/>
      </a:hlink>
      <a:folHlink>
        <a:srgbClr val="968058"/>
      </a:folHlink>
    </a:clrScheme>
    <a:fontScheme name="CBA MS Office výchozí písmo motiv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>
        <a:normAutofit/>
      </a:bodyPr>
      <a:lstStyle>
        <a:defPPr algn="l">
          <a:defRPr sz="1300" b="0" i="0" spc="0" baseline="0" dirty="0" smtClean="0"/>
        </a:defPPr>
      </a:lstStyle>
    </a:txDef>
  </a:objectDefaults>
  <a:extraClrSchemeLst/>
  <a:custClrLst>
    <a:custClr name="Zelená">
      <a:srgbClr val="83DFBE"/>
    </a:custClr>
    <a:custClr name="Světle zelená">
      <a:srgbClr val="ACE2CB"/>
    </a:custClr>
    <a:custClr name="Nejsvětlejší zelená">
      <a:srgbClr val="D1F2E4"/>
    </a:custClr>
    <a:custClr name="Šedá">
      <a:srgbClr val="D7D7D7"/>
    </a:custClr>
    <a:custClr name="Světle šedá">
      <a:srgbClr val="EFEFEF"/>
    </a:custClr>
    <a:custClr name="Oranžová">
      <a:srgbClr val="FFB288"/>
    </a:custClr>
    <a:custClr name="Světle oranžová">
      <a:srgbClr val="FFCE8D"/>
    </a:custClr>
    <a:custClr name="Modrá">
      <a:srgbClr val="60CEF4"/>
    </a:custClr>
    <a:custClr name="Hnědá">
      <a:srgbClr val="C7B299"/>
    </a:custClr>
    <a:custClr name="Tyrkysová">
      <a:srgbClr val="14DBC7"/>
    </a:custClr>
    <a:custClr name="Jarní zelená">
      <a:srgbClr val="C7F779"/>
    </a:custClr>
    <a:custClr name="Růžová">
      <a:srgbClr val="F8C5F9"/>
    </a:custClr>
    <a:custClr name="Tmavě fialová">
      <a:srgbClr val="7468E9"/>
    </a:custClr>
  </a:custClrLst>
  <a:extLst>
    <a:ext uri="{05A4C25C-085E-4340-85A3-A5531E510DB2}">
      <thm15:themeFamily xmlns:thm15="http://schemas.microsoft.com/office/thememl/2012/main" name="INVESTIKA_DYNAMIKA_PPT_16x9_v2.potx" id="{8733E6CE-201E-48DB-87AA-DB80330FF5DB}" vid="{D7849ED6-7B13-4D46-A90C-4F40B8B1D8EC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c8b7dca-eb19-438f-b54c-49a4531f4d8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1BAA8336DC83E42BF3A213203411253" ma:contentTypeVersion="15" ma:contentTypeDescription="Vytvoří nový dokument" ma:contentTypeScope="" ma:versionID="87b3f57c2f1c93c06277a1964457e38d">
  <xsd:schema xmlns:xsd="http://www.w3.org/2001/XMLSchema" xmlns:xs="http://www.w3.org/2001/XMLSchema" xmlns:p="http://schemas.microsoft.com/office/2006/metadata/properties" xmlns:ns3="1c8b7dca-eb19-438f-b54c-49a4531f4d82" xmlns:ns4="9a927ae5-5b7f-4fab-94b4-43a387041ed8" targetNamespace="http://schemas.microsoft.com/office/2006/metadata/properties" ma:root="true" ma:fieldsID="129f7b15a38c7f93790bf4028015f510" ns3:_="" ns4:_="">
    <xsd:import namespace="1c8b7dca-eb19-438f-b54c-49a4531f4d82"/>
    <xsd:import namespace="9a927ae5-5b7f-4fab-94b4-43a387041ed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8b7dca-eb19-438f-b54c-49a4531f4d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27ae5-5b7f-4fab-94b4-43a387041ed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2109D1-82F8-47F1-B049-10AFD73CFAE2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9a927ae5-5b7f-4fab-94b4-43a387041ed8"/>
    <ds:schemaRef ds:uri="1c8b7dca-eb19-438f-b54c-49a4531f4d82"/>
  </ds:schemaRefs>
</ds:datastoreItem>
</file>

<file path=customXml/itemProps2.xml><?xml version="1.0" encoding="utf-8"?>
<ds:datastoreItem xmlns:ds="http://schemas.openxmlformats.org/officeDocument/2006/customXml" ds:itemID="{CD9AB322-FD9D-4745-B8E7-F176F0E9F6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8b7dca-eb19-438f-b54c-49a4531f4d82"/>
    <ds:schemaRef ds:uri="9a927ae5-5b7f-4fab-94b4-43a387041e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3709C2-9DBD-4E5D-A17B-6BCA862131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CBA-MS-Office-Motiv-updated</Template>
  <TotalTime>5366</TotalTime>
  <Words>1060</Words>
  <Application>Microsoft Office PowerPoint</Application>
  <PresentationFormat>Širokoúhlá obrazovka</PresentationFormat>
  <Paragraphs>162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26</vt:i4>
      </vt:variant>
    </vt:vector>
  </HeadingPairs>
  <TitlesOfParts>
    <vt:vector size="33" baseType="lpstr">
      <vt:lpstr>Arial</vt:lpstr>
      <vt:lpstr>Calibri</vt:lpstr>
      <vt:lpstr>Proxima Nova Rg</vt:lpstr>
      <vt:lpstr>Proxima Nova Th</vt:lpstr>
      <vt:lpstr>Times New Roman</vt:lpstr>
      <vt:lpstr>CBA PPT 16:9 B&amp;W</vt:lpstr>
      <vt:lpstr>CBA PPT 16:9 G&amp;W</vt:lpstr>
      <vt:lpstr>Ceny nemovitostí v roce 2023</vt:lpstr>
      <vt:lpstr>Ceny nemovitostí v roce 2023</vt:lpstr>
      <vt:lpstr>Bytový fond změna v roce 2023</vt:lpstr>
      <vt:lpstr>Prezentace aplikace PowerPoint</vt:lpstr>
      <vt:lpstr>Prezentace aplikace PowerPoint</vt:lpstr>
      <vt:lpstr>Vývoj aktivity starší bytová zástavba</vt:lpstr>
      <vt:lpstr>Aktivita trhu starší bytová zástavba (ks)</vt:lpstr>
      <vt:lpstr>Aktivita trhu novostavby – prodané (ks)</vt:lpstr>
      <vt:lpstr>Aktivita trhu novostavby – volné byty (ks)</vt:lpstr>
      <vt:lpstr>Aktivita trhu rodinné domy (ks)</vt:lpstr>
      <vt:lpstr>Vývoj cen starší bytová zástavba</vt:lpstr>
      <vt:lpstr>Vývoj cen starší bytová zástavba</vt:lpstr>
      <vt:lpstr>Vývoj cen novostavby (Kč/m2)</vt:lpstr>
      <vt:lpstr>Vývoj cen rodinné domy (Kč)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Dosažitelnost hypotéky byt v novostavbě (3+kk)</vt:lpstr>
      <vt:lpstr>Dosažitelnost hypotéky byt ve starším panelovém domě (75m2)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Určeno pro zprostředkovatele realitního fondu</dc:title>
  <dc:creator>Kristina Červinková</dc:creator>
  <cp:lastModifiedBy>Bydžovská Marie</cp:lastModifiedBy>
  <cp:revision>84</cp:revision>
  <cp:lastPrinted>2024-02-19T00:32:54Z</cp:lastPrinted>
  <dcterms:created xsi:type="dcterms:W3CDTF">2021-11-05T08:44:25Z</dcterms:created>
  <dcterms:modified xsi:type="dcterms:W3CDTF">2024-02-21T08:06:27Z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0x01010021BAA8336DC83E42BF3A213203411253</vt:lpwstr>
  </property>
</Properties>
</file>