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93" r:id="rId5"/>
    <p:sldId id="428" r:id="rId6"/>
    <p:sldId id="429" r:id="rId7"/>
    <p:sldId id="401" r:id="rId8"/>
    <p:sldId id="430" r:id="rId9"/>
    <p:sldId id="412" r:id="rId10"/>
    <p:sldId id="415" r:id="rId11"/>
    <p:sldId id="435" r:id="rId12"/>
    <p:sldId id="416" r:id="rId13"/>
    <p:sldId id="434" r:id="rId14"/>
    <p:sldId id="417" r:id="rId15"/>
    <p:sldId id="433" r:id="rId16"/>
    <p:sldId id="418" r:id="rId17"/>
    <p:sldId id="407" r:id="rId18"/>
    <p:sldId id="419" r:id="rId19"/>
    <p:sldId id="408" r:id="rId20"/>
    <p:sldId id="420" r:id="rId21"/>
    <p:sldId id="426" r:id="rId22"/>
    <p:sldId id="431" r:id="rId23"/>
    <p:sldId id="432" r:id="rId24"/>
    <p:sldId id="41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8" userDrawn="1">
          <p15:clr>
            <a:srgbClr val="A4A3A4"/>
          </p15:clr>
        </p15:guide>
        <p15:guide id="2" pos="3273" userDrawn="1">
          <p15:clr>
            <a:srgbClr val="A4A3A4"/>
          </p15:clr>
        </p15:guide>
        <p15:guide id="3" orient="horz" pos="3181" userDrawn="1">
          <p15:clr>
            <a:srgbClr val="A4A3A4"/>
          </p15:clr>
        </p15:guide>
        <p15:guide id="4" pos="1958" userDrawn="1">
          <p15:clr>
            <a:srgbClr val="A4A3A4"/>
          </p15:clr>
        </p15:guide>
        <p15:guide id="5" userDrawn="1">
          <p15:clr>
            <a:srgbClr val="A4A3A4"/>
          </p15:clr>
        </p15:guide>
        <p15:guide id="6" orient="horz" pos="2228" userDrawn="1">
          <p15:clr>
            <a:srgbClr val="A4A3A4"/>
          </p15:clr>
        </p15:guide>
        <p15:guide id="7" orient="horz" pos="14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808941-4BAF-41EB-B722-F7878809305C}" v="51" dt="2023-08-08T14:53:55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6" autoAdjust="0"/>
    <p:restoredTop sz="78143" autoAdjust="0"/>
  </p:normalViewPr>
  <p:slideViewPr>
    <p:cSldViewPr snapToGrid="0">
      <p:cViewPr varScale="1">
        <p:scale>
          <a:sx n="87" d="100"/>
          <a:sy n="87" d="100"/>
        </p:scale>
        <p:origin x="1476" y="90"/>
      </p:cViewPr>
      <p:guideLst>
        <p:guide orient="horz" pos="1888"/>
        <p:guide pos="3273"/>
        <p:guide orient="horz" pos="3181"/>
        <p:guide pos="1958"/>
        <p:guide/>
        <p:guide orient="horz" pos="2228"/>
        <p:guide orient="horz" pos="14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9T11:42:43.138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7FA1B-83FF-A3D8-D6B4-B2E4DAEE8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2AAF1-A012-0F28-70EE-554F92CDF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EC32C4-CB69-B017-8B07-F2E30EC2B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3326899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C441-A945-9254-777C-1CAA8C2AE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855BD-BC0E-C452-492D-343040D0C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0AABC-8248-37F6-2563-1798F588C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3478916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20.02.2025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20.02.2025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20.02.2025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32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2024-2026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21 / 2 / 2025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615914" y="1180571"/>
            <a:ext cx="11149366" cy="1192927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letos inflace zopakuje loňský výsledek 2,4%, ale s jiným příběhem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A98A6BF-E3B4-4335-ED80-EE4C7D6E11A8}"/>
              </a:ext>
            </a:extLst>
          </p:cNvPr>
          <p:cNvGrpSpPr/>
          <p:nvPr/>
        </p:nvGrpSpPr>
        <p:grpSpPr>
          <a:xfrm>
            <a:off x="3108325" y="2492375"/>
            <a:ext cx="5988848" cy="3459480"/>
            <a:chOff x="4967605" y="1364615"/>
            <a:chExt cx="5988848" cy="345948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85EC615-A0A9-F100-8D32-B46CB4F6927B}"/>
                </a:ext>
              </a:extLst>
            </p:cNvPr>
            <p:cNvGrpSpPr/>
            <p:nvPr/>
          </p:nvGrpSpPr>
          <p:grpSpPr>
            <a:xfrm>
              <a:off x="4967605" y="1364615"/>
              <a:ext cx="5975485" cy="3459480"/>
              <a:chOff x="4967605" y="1364615"/>
              <a:chExt cx="5975485" cy="3459480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ED41473-C64E-13AD-A800-CCDE25E2CBEA}"/>
                  </a:ext>
                </a:extLst>
              </p:cNvPr>
              <p:cNvGrpSpPr/>
              <p:nvPr/>
            </p:nvGrpSpPr>
            <p:grpSpPr>
              <a:xfrm>
                <a:off x="4967605" y="1364615"/>
                <a:ext cx="5975485" cy="3459480"/>
                <a:chOff x="4967605" y="1364615"/>
                <a:chExt cx="5975485" cy="3459480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4FC08526-9E3C-9108-E4FF-BB14AC3F6116}"/>
                    </a:ext>
                  </a:extLst>
                </p:cNvPr>
                <p:cNvGrpSpPr/>
                <p:nvPr/>
              </p:nvGrpSpPr>
              <p:grpSpPr>
                <a:xfrm>
                  <a:off x="4967605" y="1364615"/>
                  <a:ext cx="5975485" cy="3459480"/>
                  <a:chOff x="4967605" y="1364615"/>
                  <a:chExt cx="5975485" cy="3459480"/>
                </a:xfrm>
              </p:grpSpPr>
              <p:grpSp>
                <p:nvGrpSpPr>
                  <p:cNvPr id="3" name="Group 2">
                    <a:extLst>
                      <a:ext uri="{FF2B5EF4-FFF2-40B4-BE49-F238E27FC236}">
                        <a16:creationId xmlns:a16="http://schemas.microsoft.com/office/drawing/2014/main" id="{2671AFA4-3630-CF1D-07B9-056232660645}"/>
                      </a:ext>
                    </a:extLst>
                  </p:cNvPr>
                  <p:cNvGrpSpPr/>
                  <p:nvPr/>
                </p:nvGrpSpPr>
                <p:grpSpPr>
                  <a:xfrm>
                    <a:off x="4967605" y="1364615"/>
                    <a:ext cx="5975485" cy="3459480"/>
                    <a:chOff x="4967605" y="1364615"/>
                    <a:chExt cx="5975485" cy="3459480"/>
                  </a:xfrm>
                </p:grpSpPr>
                <p:pic>
                  <p:nvPicPr>
                    <p:cNvPr id="9" name="Obrázek 8">
                      <a:extLst>
                        <a:ext uri="{FF2B5EF4-FFF2-40B4-BE49-F238E27FC236}">
                          <a16:creationId xmlns:a16="http://schemas.microsoft.com/office/drawing/2014/main" id="{9370C15B-6A32-4B6E-464D-A052B418D06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rcRect t="6276" b="6836"/>
                    <a:stretch/>
                  </p:blipFill>
                  <p:spPr>
                    <a:xfrm>
                      <a:off x="4967605" y="1364615"/>
                      <a:ext cx="5975485" cy="345948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10" name="Nadpis 3">
                      <a:extLst>
                        <a:ext uri="{FF2B5EF4-FFF2-40B4-BE49-F238E27FC236}">
                          <a16:creationId xmlns:a16="http://schemas.microsoft.com/office/drawing/2014/main" id="{18296647-337F-2953-2C33-2FC8C7A2F81A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637803" y="1564232"/>
                      <a:ext cx="1902246" cy="381600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>
                        <a:lnSpc>
                          <a:spcPct val="170000"/>
                        </a:lnSpc>
                      </a:pPr>
                      <a:r>
                        <a:rPr lang="cs-CZ" sz="23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INFLACE</a:t>
                      </a:r>
                    </a:p>
                  </p:txBody>
                </p:sp>
              </p:grpSp>
              <p:sp>
                <p:nvSpPr>
                  <p:cNvPr id="12" name="Nadpis 3">
                    <a:extLst>
                      <a:ext uri="{FF2B5EF4-FFF2-40B4-BE49-F238E27FC236}">
                        <a16:creationId xmlns:a16="http://schemas.microsoft.com/office/drawing/2014/main" id="{E9A011ED-92B0-AE13-C3E5-1AD857F7282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4967605" y="2708046"/>
                    <a:ext cx="2991082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2,4 %</a:t>
                    </a:r>
                  </a:p>
                </p:txBody>
              </p:sp>
            </p:grpSp>
            <p:sp>
              <p:nvSpPr>
                <p:cNvPr id="13" name="Nadpis 3">
                  <a:extLst>
                    <a:ext uri="{FF2B5EF4-FFF2-40B4-BE49-F238E27FC236}">
                      <a16:creationId xmlns:a16="http://schemas.microsoft.com/office/drawing/2014/main" id="{F029A901-2EFC-315F-8CDE-E6223E49212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952007" y="2663042"/>
                  <a:ext cx="2991082" cy="1262236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72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2,2 %</a:t>
                  </a:r>
                </a:p>
              </p:txBody>
            </p:sp>
          </p:grpSp>
          <p:sp>
            <p:nvSpPr>
              <p:cNvPr id="14" name="Nadpis 3">
                <a:extLst>
                  <a:ext uri="{FF2B5EF4-FFF2-40B4-BE49-F238E27FC236}">
                    <a16:creationId xmlns:a16="http://schemas.microsoft.com/office/drawing/2014/main" id="{AB2B12F1-1470-62FB-EB90-05A5B49FE8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974289" y="2064514"/>
                <a:ext cx="2970899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12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VÝHLED NA ROK 2025</a:t>
                </a:r>
              </a:p>
            </p:txBody>
          </p:sp>
        </p:grpSp>
        <p:sp>
          <p:nvSpPr>
            <p:cNvPr id="15" name="Nadpis 3">
              <a:extLst>
                <a:ext uri="{FF2B5EF4-FFF2-40B4-BE49-F238E27FC236}">
                  <a16:creationId xmlns:a16="http://schemas.microsoft.com/office/drawing/2014/main" id="{CDF81D37-911A-5914-D3A0-59D4D58E1BDC}"/>
                </a:ext>
              </a:extLst>
            </p:cNvPr>
            <p:cNvSpPr txBox="1">
              <a:spLocks/>
            </p:cNvSpPr>
            <p:nvPr/>
          </p:nvSpPr>
          <p:spPr>
            <a:xfrm>
              <a:off x="7965372" y="2072913"/>
              <a:ext cx="2991081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1200" dirty="0">
                  <a:latin typeface="Poppins" panose="00000500000000000000" pitchFamily="2" charset="-18"/>
                  <a:cs typeface="Poppins" panose="00000500000000000000" pitchFamily="2" charset="-18"/>
                </a:rPr>
                <a:t>VÝHLED NA ROK 2026</a:t>
              </a:r>
            </a:p>
          </p:txBody>
        </p:sp>
      </p:grp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454C9C6E-7EA2-BBAF-D6E5-EEFA5FA4C709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191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881" y="407025"/>
            <a:ext cx="5400000" cy="115737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Letos čekáme v průměru stejnou inflaci jako v roce 2024, tedy 2,4 %, a pouze nepatrné zvolnění na 2,2 % v příštím roce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ČNB, ČBA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D23F68A-DD6E-4CCA-FAD7-A967408147E2}"/>
                  </a:ext>
                </a:extLst>
              </p14:cNvPr>
              <p14:cNvContentPartPr/>
              <p14:nvPr/>
            </p14:nvContentPartPr>
            <p14:xfrm>
              <a:off x="7978201" y="4370661"/>
              <a:ext cx="360" cy="3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D23F68A-DD6E-4CCA-FAD7-A967408147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972081" y="4364541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32" name="Picture 31">
            <a:extLst>
              <a:ext uri="{FF2B5EF4-FFF2-40B4-BE49-F238E27FC236}">
                <a16:creationId xmlns:a16="http://schemas.microsoft.com/office/drawing/2014/main" id="{AD25A10A-7F2B-2D59-582E-6656579E7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000" y="2041980"/>
            <a:ext cx="5316126" cy="343313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CF0B32A-F65C-FFDF-54C6-6234C62F4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8674" y="1884073"/>
            <a:ext cx="5375292" cy="3591045"/>
          </a:xfrm>
          <a:prstGeom prst="rect">
            <a:avLst/>
          </a:prstGeom>
        </p:spPr>
      </p:pic>
      <p:sp>
        <p:nvSpPr>
          <p:cNvPr id="48" name="Nadpis 3">
            <a:extLst>
              <a:ext uri="{FF2B5EF4-FFF2-40B4-BE49-F238E27FC236}">
                <a16:creationId xmlns:a16="http://schemas.microsoft.com/office/drawing/2014/main" id="{5E04FF15-7984-63FD-8FDF-B24FD1491A66}"/>
              </a:ext>
            </a:extLst>
          </p:cNvPr>
          <p:cNvSpPr txBox="1">
            <a:spLocks/>
          </p:cNvSpPr>
          <p:nvPr/>
        </p:nvSpPr>
        <p:spPr>
          <a:xfrm>
            <a:off x="6276320" y="407025"/>
            <a:ext cx="5400000" cy="115737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</a:t>
            </a:r>
            <a:r>
              <a:rPr lang="pt-BR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truktura </a:t>
            </a:r>
            <a:r>
              <a:rPr lang="cs-CZ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jejího </a:t>
            </a:r>
            <a:r>
              <a:rPr lang="pt-BR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růstu se změní více</a:t>
            </a:r>
            <a:r>
              <a:rPr lang="cs-CZ" sz="2000" spc="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: potraviny vs. energie; jádrové služby vs. imputované nájemné</a:t>
            </a:r>
          </a:p>
        </p:txBody>
      </p:sp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672AB-0EB7-AEE9-1971-DDFC0BC81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37E043FB-3A2B-5F14-EFA5-FBE1B207D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87BBA9B9-C018-66E0-D061-4ABF010A0BDD}"/>
              </a:ext>
            </a:extLst>
          </p:cNvPr>
          <p:cNvSpPr txBox="1">
            <a:spLocks/>
          </p:cNvSpPr>
          <p:nvPr/>
        </p:nvSpPr>
        <p:spPr>
          <a:xfrm>
            <a:off x="604582" y="1201122"/>
            <a:ext cx="10474898" cy="115636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ČNB bude letos pokračovat v pozvolném snižování 2týdenní </a:t>
            </a:r>
            <a:r>
              <a:rPr lang="cs-CZ" sz="2300" dirty="0" err="1">
                <a:latin typeface="Poppins" panose="00000500000000000000" pitchFamily="2" charset="-18"/>
                <a:cs typeface="Poppins" panose="00000500000000000000" pitchFamily="2" charset="-18"/>
              </a:rPr>
              <a:t>repo</a:t>
            </a: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 sazby na 3,25 %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505BB03-224A-968E-8605-9A20F14F590C}"/>
              </a:ext>
            </a:extLst>
          </p:cNvPr>
          <p:cNvGrpSpPr/>
          <p:nvPr/>
        </p:nvGrpSpPr>
        <p:grpSpPr>
          <a:xfrm>
            <a:off x="3109935" y="2492375"/>
            <a:ext cx="6082527" cy="3429000"/>
            <a:chOff x="5316698" y="1673143"/>
            <a:chExt cx="6082527" cy="342900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31876C7-0929-56B0-24A8-7D3AFCE0052F}"/>
                </a:ext>
              </a:extLst>
            </p:cNvPr>
            <p:cNvGrpSpPr/>
            <p:nvPr/>
          </p:nvGrpSpPr>
          <p:grpSpPr>
            <a:xfrm>
              <a:off x="5316698" y="1673143"/>
              <a:ext cx="6082527" cy="3429000"/>
              <a:chOff x="5316698" y="1673143"/>
              <a:chExt cx="6082527" cy="342900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96FF614A-CEF5-6993-D8EF-FC84869A6235}"/>
                  </a:ext>
                </a:extLst>
              </p:cNvPr>
              <p:cNvGrpSpPr/>
              <p:nvPr/>
            </p:nvGrpSpPr>
            <p:grpSpPr>
              <a:xfrm>
                <a:off x="5316698" y="1673143"/>
                <a:ext cx="6082527" cy="3429000"/>
                <a:chOff x="5316698" y="1673143"/>
                <a:chExt cx="6082527" cy="3429000"/>
              </a:xfrm>
            </p:grpSpPr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56D355D8-15D8-2E16-081F-1DB6B77D51DD}"/>
                    </a:ext>
                  </a:extLst>
                </p:cNvPr>
                <p:cNvGrpSpPr/>
                <p:nvPr/>
              </p:nvGrpSpPr>
              <p:grpSpPr>
                <a:xfrm>
                  <a:off x="5316698" y="1673143"/>
                  <a:ext cx="6082527" cy="3429000"/>
                  <a:chOff x="5316698" y="1673143"/>
                  <a:chExt cx="6082527" cy="3429000"/>
                </a:xfrm>
              </p:grpSpPr>
              <p:grpSp>
                <p:nvGrpSpPr>
                  <p:cNvPr id="5" name="Group 4">
                    <a:extLst>
                      <a:ext uri="{FF2B5EF4-FFF2-40B4-BE49-F238E27FC236}">
                        <a16:creationId xmlns:a16="http://schemas.microsoft.com/office/drawing/2014/main" id="{8454A3E1-500B-A5A5-7927-68993AB53312}"/>
                      </a:ext>
                    </a:extLst>
                  </p:cNvPr>
                  <p:cNvGrpSpPr/>
                  <p:nvPr/>
                </p:nvGrpSpPr>
                <p:grpSpPr>
                  <a:xfrm>
                    <a:off x="5316698" y="1673143"/>
                    <a:ext cx="6082527" cy="3429000"/>
                    <a:chOff x="5316698" y="1673143"/>
                    <a:chExt cx="6082527" cy="3429000"/>
                  </a:xfrm>
                </p:grpSpPr>
                <p:grpSp>
                  <p:nvGrpSpPr>
                    <p:cNvPr id="3" name="Group 2">
                      <a:extLst>
                        <a:ext uri="{FF2B5EF4-FFF2-40B4-BE49-F238E27FC236}">
                          <a16:creationId xmlns:a16="http://schemas.microsoft.com/office/drawing/2014/main" id="{849555DE-1155-0B5A-8AB2-95C612E6638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316700" y="1673143"/>
                      <a:ext cx="6082525" cy="3429000"/>
                      <a:chOff x="5316700" y="1673143"/>
                      <a:chExt cx="6082525" cy="3429000"/>
                    </a:xfrm>
                  </p:grpSpPr>
                  <p:pic>
                    <p:nvPicPr>
                      <p:cNvPr id="60" name="Obrázek 59">
                        <a:extLst>
                          <a:ext uri="{FF2B5EF4-FFF2-40B4-BE49-F238E27FC236}">
                            <a16:creationId xmlns:a16="http://schemas.microsoft.com/office/drawing/2014/main" id="{891AF44C-DE97-8210-5257-8E371CB98D9C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rcRect l="173" t="218" r="-173" b="13660"/>
                      <a:stretch/>
                    </p:blipFill>
                    <p:spPr>
                      <a:xfrm>
                        <a:off x="5318760" y="1673143"/>
                        <a:ext cx="6080465" cy="3429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61" name="Nadpis 3">
                        <a:extLst>
                          <a:ext uri="{FF2B5EF4-FFF2-40B4-BE49-F238E27FC236}">
                            <a16:creationId xmlns:a16="http://schemas.microsoft.com/office/drawing/2014/main" id="{FEA94F9E-796C-4579-C1FB-08B097CBF8F8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316700" y="1868707"/>
                        <a:ext cx="2986063" cy="381600"/>
                      </a:xfrm>
                      <a:prstGeom prst="rect">
                        <a:avLst/>
                      </a:prstGeom>
                    </p:spPr>
                    <p:txBody>
                      <a:bodyPr vert="horz" lIns="0" tIns="0" rIns="0" bIns="0" rtlCol="0" anchor="b" anchorCtr="0">
                        <a:noAutofit/>
                      </a:bodyPr>
                      <a:lstStyle>
                        <a:lvl1pPr algn="l" defTabSz="914400" rtl="0" eaLnBrk="1" latinLnBrk="0" hangingPunct="1">
                          <a:lnSpc>
                            <a:spcPct val="90000"/>
                          </a:lnSpc>
                          <a:spcBef>
                            <a:spcPct val="0"/>
                          </a:spcBef>
                          <a:buNone/>
                          <a:defRPr sz="3200" b="1" kern="1200" spc="150" baseline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ctr">
                          <a:lnSpc>
                            <a:spcPct val="170000"/>
                          </a:lnSpc>
                        </a:pPr>
                        <a:r>
                          <a:rPr lang="cs-CZ" sz="2300" dirty="0">
                            <a:latin typeface="Poppins" panose="00000500000000000000" pitchFamily="2" charset="-18"/>
                            <a:cs typeface="Poppins" panose="00000500000000000000" pitchFamily="2" charset="-18"/>
                          </a:rPr>
                          <a:t>ČNB</a:t>
                        </a:r>
                      </a:p>
                    </p:txBody>
                  </p:sp>
                </p:grpSp>
                <p:sp>
                  <p:nvSpPr>
                    <p:cNvPr id="64" name="Nadpis 3">
                      <a:extLst>
                        <a:ext uri="{FF2B5EF4-FFF2-40B4-BE49-F238E27FC236}">
                          <a16:creationId xmlns:a16="http://schemas.microsoft.com/office/drawing/2014/main" id="{FFC2DCA3-E4AC-0EB2-1DCF-4A1938E4FCFF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5316698" y="2370549"/>
                      <a:ext cx="2986065" cy="381600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 algn="ctr">
                        <a:lnSpc>
                          <a:spcPct val="170000"/>
                        </a:lnSpc>
                      </a:pPr>
                      <a:r>
                        <a:rPr lang="cs-CZ" sz="10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VÝHLED PRO KONEC ROKU 2025</a:t>
                      </a:r>
                    </a:p>
                  </p:txBody>
                </p:sp>
              </p:grpSp>
              <p:sp>
                <p:nvSpPr>
                  <p:cNvPr id="68" name="Nadpis 3">
                    <a:extLst>
                      <a:ext uri="{FF2B5EF4-FFF2-40B4-BE49-F238E27FC236}">
                        <a16:creationId xmlns:a16="http://schemas.microsoft.com/office/drawing/2014/main" id="{53E16936-E203-9524-9245-5A59DB9E7267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302763" y="2351467"/>
                    <a:ext cx="3085963" cy="381600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10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VÝHLED PRO KONEC ROKU 2025</a:t>
                    </a:r>
                  </a:p>
                </p:txBody>
              </p:sp>
            </p:grpSp>
            <p:sp>
              <p:nvSpPr>
                <p:cNvPr id="62" name="Nadpis 3">
                  <a:extLst>
                    <a:ext uri="{FF2B5EF4-FFF2-40B4-BE49-F238E27FC236}">
                      <a16:creationId xmlns:a16="http://schemas.microsoft.com/office/drawing/2014/main" id="{3BBE9E2A-2A45-32EE-F927-198A32F37F6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316699" y="2934955"/>
                  <a:ext cx="2986065" cy="1282126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65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3,25 %</a:t>
                  </a:r>
                </a:p>
              </p:txBody>
            </p:sp>
          </p:grpSp>
          <p:sp>
            <p:nvSpPr>
              <p:cNvPr id="63" name="Nadpis 3">
                <a:extLst>
                  <a:ext uri="{FF2B5EF4-FFF2-40B4-BE49-F238E27FC236}">
                    <a16:creationId xmlns:a16="http://schemas.microsoft.com/office/drawing/2014/main" id="{C18A8A49-D16A-A4F9-9405-72673BFB7E3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02763" y="2880394"/>
                <a:ext cx="3085963" cy="1316083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65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24,9</a:t>
                </a:r>
              </a:p>
            </p:txBody>
          </p:sp>
        </p:grpSp>
        <p:sp>
          <p:nvSpPr>
            <p:cNvPr id="66" name="Nadpis 3">
              <a:extLst>
                <a:ext uri="{FF2B5EF4-FFF2-40B4-BE49-F238E27FC236}">
                  <a16:creationId xmlns:a16="http://schemas.microsoft.com/office/drawing/2014/main" id="{A99734D2-66DA-FCBB-953B-EB65A4EE309F}"/>
                </a:ext>
              </a:extLst>
            </p:cNvPr>
            <p:cNvSpPr txBox="1">
              <a:spLocks/>
            </p:cNvSpPr>
            <p:nvPr/>
          </p:nvSpPr>
          <p:spPr>
            <a:xfrm>
              <a:off x="8302763" y="1875556"/>
              <a:ext cx="3085963" cy="381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2300" dirty="0">
                  <a:latin typeface="Poppins" panose="00000500000000000000" pitchFamily="2" charset="-18"/>
                  <a:cs typeface="Poppins" panose="00000500000000000000" pitchFamily="2" charset="-18"/>
                </a:rPr>
                <a:t>EURCZK</a:t>
              </a:r>
            </a:p>
          </p:txBody>
        </p:sp>
      </p:grpSp>
      <p:cxnSp>
        <p:nvCxnSpPr>
          <p:cNvPr id="67" name="Přímá spojnice 66">
            <a:extLst>
              <a:ext uri="{FF2B5EF4-FFF2-40B4-BE49-F238E27FC236}">
                <a16:creationId xmlns:a16="http://schemas.microsoft.com/office/drawing/2014/main" id="{E50304E5-C7B7-9D40-1BD3-8F7884C110B0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420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02920" y="655195"/>
            <a:ext cx="56616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ČNB bude letos svou úrokovou sazbu pozvolna snižovat na 3,25 % a v příštím roce dále ke 3 % ze současných 3,75 %. Panel ČBA poukazuje na asymetrická rizika s možností mírnějšího poklesu.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164580" y="655195"/>
            <a:ext cx="56616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Kurz koruny by se měl ke konci letošního roku ustálit pod 25 Kč za euro a přidat další posílení na 24,6 na konci roku 2026. Úrokový diferenciál mezi ČNB a ECB zůstává podpůrný, což neplatí u </a:t>
            </a:r>
            <a:r>
              <a:rPr lang="cs-CZ" b="1" dirty="0" err="1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Fedu</a:t>
            </a:r>
            <a:r>
              <a:rPr lang="cs-CZ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.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2429E87-4BDF-A914-A408-BCFE7C39A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022" y="2058610"/>
            <a:ext cx="5729478" cy="3731029"/>
          </a:xfrm>
          <a:prstGeom prst="rect">
            <a:avLst/>
          </a:prstGeom>
        </p:spPr>
      </p:pic>
      <p:pic>
        <p:nvPicPr>
          <p:cNvPr id="1026" name="Picture 3">
            <a:extLst>
              <a:ext uri="{FF2B5EF4-FFF2-40B4-BE49-F238E27FC236}">
                <a16:creationId xmlns:a16="http://schemas.microsoft.com/office/drawing/2014/main" id="{F13A6A60-B9B3-A980-D0A2-ED5BE7886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038" y="2087640"/>
            <a:ext cx="552450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614122"/>
            <a:ext cx="11230486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deficit vládního hospodaření letos zmenší pod 2,5% hranici vůči HDP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914400" y="4698597"/>
            <a:ext cx="1085161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Konsolidační balíček a oživení ekonomiky dostává deficit rozpočtu vůči HDP dále pod žádoucí hranici 3 %. V letošním roce počítáme s jeho dalším mírným zlepšením na -2,4 % a v roce 2026 na -2,2 % HDP. </a:t>
            </a: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Úroveň vládního zadlužení zůstává výrazně níže než v okolních zemích, kde Evropská komise počítá pro rok 2026 se zadlužeností Slovenska, Polska a Německa okolo 62 % HDP, Maďarska okolo 74 % a v případě eurozóny na 90 % HDP.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0F1A3FE-84F5-DDB7-5662-4F9BE37B8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182" y="1093827"/>
            <a:ext cx="9030117" cy="3655639"/>
          </a:xfrm>
          <a:prstGeom prst="rect">
            <a:avLst/>
          </a:prstGeom>
        </p:spPr>
      </p:pic>
      <p:sp>
        <p:nvSpPr>
          <p:cNvPr id="5" name="Nadpis 3">
            <a:extLst>
              <a:ext uri="{FF2B5EF4-FFF2-40B4-BE49-F238E27FC236}">
                <a16:creationId xmlns:a16="http://schemas.microsoft.com/office/drawing/2014/main" id="{A4BB6F25-F759-E0D8-020E-BE92DFDC0D95}"/>
              </a:ext>
            </a:extLst>
          </p:cNvPr>
          <p:cNvSpPr txBox="1">
            <a:spLocks/>
          </p:cNvSpPr>
          <p:nvPr/>
        </p:nvSpPr>
        <p:spPr>
          <a:xfrm>
            <a:off x="604582" y="571591"/>
            <a:ext cx="11230486" cy="53487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VÝVOJ VLÁDNÍHO DEFICITU A ZADLUŽENÍ</a:t>
            </a:r>
          </a:p>
        </p:txBody>
      </p:sp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42683" y="1641518"/>
            <a:ext cx="10947062" cy="140299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hypoteční trh by měl i letos vzrůst </a:t>
            </a:r>
          </a:p>
          <a:p>
            <a:pPr marL="342900" indent="-342900">
              <a:buFontTx/>
              <a:buChar char="-"/>
            </a:pPr>
            <a:endParaRPr lang="cs-CZ" sz="23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42900" indent="-342900">
              <a:buFontTx/>
              <a:buChar char="-"/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nové korporátní úvěry v loňském roce oživily po dvouciferným poklesu v roce 2023, opět s pomocí eurových úvěrů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097018" y="1159459"/>
            <a:ext cx="67239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Loňské údaje potvrdily sílící oživení hypotečního trhu, kde meziroční růst objemu nových hypoték (bez refinancování) dosáhl 90 % na 212 miliard Kč.</a:t>
            </a:r>
          </a:p>
          <a:p>
            <a:endParaRPr lang="cs-CZ" sz="2000" b="1" dirty="0">
              <a:solidFill>
                <a:srgbClr val="0F5969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Rovněž data z ČBA Hypomonitoru naznačují pokračující oživení hypoteční trhu i na počátku roku 2025. </a:t>
            </a:r>
          </a:p>
          <a:p>
            <a:endParaRPr lang="cs-CZ" sz="2000" b="1" dirty="0">
              <a:solidFill>
                <a:srgbClr val="0F5969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cs-CZ" sz="2000" b="1" dirty="0">
              <a:solidFill>
                <a:srgbClr val="0F5969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Přidávají se i zrychlující tempa růstu nových spotřebitelských úvěrů, které v roce 2024 vzrostly o 30 % meziročně na 135 miliard Kč.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715C8B2-EEB1-19AE-988A-99C99DA35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9305" y="5700566"/>
            <a:ext cx="1490810" cy="7352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6F9678C-74C8-F43D-3A79-2F75F4748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62" y="422148"/>
            <a:ext cx="4600956" cy="601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A101D-80EA-3D4C-53FD-98E58497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16AA6329-B718-E109-242A-49A9F9AF5357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0D5DD0D6-0DDF-9808-B7C7-0AFFAE087FEC}"/>
              </a:ext>
            </a:extLst>
          </p:cNvPr>
          <p:cNvSpPr txBox="1"/>
          <p:nvPr/>
        </p:nvSpPr>
        <p:spPr>
          <a:xfrm>
            <a:off x="5108981" y="1474797"/>
            <a:ext cx="651687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Nové úvěry nefinančním podnikům (bez refinancování) zvláště v závěru loňského roku (díky eurovým úvěrům) posílily a v průměru tak vzrostly o 24 % po poklesu v roce 2023 o téměř</a:t>
            </a:r>
            <a:b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třetinu. </a:t>
            </a:r>
          </a:p>
          <a:p>
            <a:endParaRPr lang="cs-CZ" sz="2000" b="1" dirty="0">
              <a:solidFill>
                <a:srgbClr val="0F5969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Podíl eurových úvěrů na celkových nových úvěrech nefinančním podniků mírně klesl na</a:t>
            </a:r>
            <a:b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49 % v roce 2024 z téměř 52 % v roce 2023. </a:t>
            </a:r>
          </a:p>
          <a:p>
            <a:endParaRPr lang="cs-CZ" sz="2000" b="1" dirty="0">
              <a:solidFill>
                <a:srgbClr val="0F5969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endParaRPr lang="cs-CZ" sz="2000" b="1" dirty="0">
              <a:solidFill>
                <a:srgbClr val="0F5969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4F2DEF-30A6-164B-9497-928A81D86AE3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sp>
        <p:nvSpPr>
          <p:cNvPr id="4" name="Zástupný symbol pro datum 4">
            <a:extLst>
              <a:ext uri="{FF2B5EF4-FFF2-40B4-BE49-F238E27FC236}">
                <a16:creationId xmlns:a16="http://schemas.microsoft.com/office/drawing/2014/main" id="{C23CDD26-6ABE-019F-E0D9-E1639D8721F4}"/>
              </a:ext>
            </a:extLst>
          </p:cNvPr>
          <p:cNvSpPr txBox="1">
            <a:spLocks/>
          </p:cNvSpPr>
          <p:nvPr/>
        </p:nvSpPr>
        <p:spPr>
          <a:xfrm>
            <a:off x="468180" y="6021288"/>
            <a:ext cx="2105319" cy="37995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1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F2FC8E-B659-98C1-0EA5-A04675E12E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80" y="373527"/>
            <a:ext cx="4736073" cy="305547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037FCB-12F0-ED28-5813-BA9C1C36FB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40" y="3486150"/>
            <a:ext cx="4600956" cy="2613660"/>
          </a:xfrm>
          <a:prstGeom prst="rect">
            <a:avLst/>
          </a:prstGeom>
        </p:spPr>
      </p:pic>
      <p:pic>
        <p:nvPicPr>
          <p:cNvPr id="3" name="Picture 15">
            <a:extLst>
              <a:ext uri="{FF2B5EF4-FFF2-40B4-BE49-F238E27FC236}">
                <a16:creationId xmlns:a16="http://schemas.microsoft.com/office/drawing/2014/main" id="{A4866EA6-B48B-9ECB-7BF0-6088CEE4F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9305" y="5700566"/>
            <a:ext cx="1490810" cy="73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205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 A DISKUSE</a:t>
            </a:r>
          </a:p>
        </p:txBody>
      </p:sp>
    </p:spTree>
    <p:extLst>
      <p:ext uri="{BB962C8B-B14F-4D97-AF65-F5344CB8AC3E}">
        <p14:creationId xmlns:p14="http://schemas.microsoft.com/office/powerpoint/2010/main" val="296336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1316675" y="4255505"/>
            <a:ext cx="2592288" cy="1016102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Pavel Sobíšek</a:t>
            </a:r>
            <a:b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</a:t>
            </a:r>
            <a:endParaRPr kumimoji="0" lang="cs-CZ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pc="40" dirty="0" err="1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UniCredit</a:t>
            </a:r>
            <a:r>
              <a:rPr lang="cs-CZ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Bank</a:t>
            </a:r>
            <a:endParaRPr kumimoji="0" lang="cs-CZ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TextovéPole 7">
            <a:extLst>
              <a:ext uri="{FF2B5EF4-FFF2-40B4-BE49-F238E27FC236}">
                <a16:creationId xmlns:a16="http://schemas.microsoft.com/office/drawing/2014/main" id="{6506C6D4-D8B7-789C-6179-8B88079F3F21}"/>
              </a:ext>
            </a:extLst>
          </p:cNvPr>
          <p:cNvSpPr txBox="1"/>
          <p:nvPr/>
        </p:nvSpPr>
        <p:spPr>
          <a:xfrm>
            <a:off x="8198911" y="4241091"/>
            <a:ext cx="2602733" cy="1008482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Jan Bureš</a:t>
            </a:r>
            <a:endParaRPr lang="cs-CZ" sz="2000" spc="40" dirty="0">
              <a:solidFill>
                <a:prstClr val="white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i="0" u="none" strike="noStrike" kern="1200" cap="none" spc="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Patria</a:t>
            </a:r>
            <a:r>
              <a:rPr kumimoji="0" lang="cs-CZ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 Finance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5D1F5A84-006A-10D2-0251-E397A5907A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7" t="1205" r="1429" b="1704"/>
          <a:stretch/>
        </p:blipFill>
        <p:spPr>
          <a:xfrm>
            <a:off x="1288952" y="1422399"/>
            <a:ext cx="2635252" cy="270827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D1B38DB7-B856-DCED-E86E-BC27DCE28F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6" t="1235" r="2276" b="1674"/>
          <a:stretch/>
        </p:blipFill>
        <p:spPr>
          <a:xfrm>
            <a:off x="8166195" y="1422399"/>
            <a:ext cx="2635251" cy="2708275"/>
          </a:xfrm>
          <a:prstGeom prst="rect">
            <a:avLst/>
          </a:prstGeom>
        </p:spPr>
      </p:pic>
      <p:pic>
        <p:nvPicPr>
          <p:cNvPr id="20" name="Obrázek 19">
            <a:extLst>
              <a:ext uri="{FF2B5EF4-FFF2-40B4-BE49-F238E27FC236}">
                <a16:creationId xmlns:a16="http://schemas.microsoft.com/office/drawing/2014/main" id="{B5303092-C4C1-D4EC-A4F6-EAA5817B59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58" t="1190" r="1244" b="1435"/>
          <a:stretch/>
        </p:blipFill>
        <p:spPr>
          <a:xfrm>
            <a:off x="4727574" y="1422399"/>
            <a:ext cx="2635251" cy="2708275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76BFED7-5EAF-508E-BD12-D21D466A5BC9}"/>
              </a:ext>
            </a:extLst>
          </p:cNvPr>
          <p:cNvSpPr txBox="1"/>
          <p:nvPr/>
        </p:nvSpPr>
        <p:spPr>
          <a:xfrm>
            <a:off x="4491059" y="4255505"/>
            <a:ext cx="3118441" cy="1016102"/>
          </a:xfrm>
          <a:prstGeom prst="rect">
            <a:avLst/>
          </a:prstGeom>
        </p:spPr>
        <p:txBody>
          <a:bodyPr vert="horz" wrap="non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Jaromír Šindel</a:t>
            </a:r>
            <a:b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Hlavní ekonom</a:t>
            </a:r>
            <a:endParaRPr kumimoji="0" lang="cs-CZ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pc="40" dirty="0">
                <a:solidFill>
                  <a:prstClr val="white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Česká bankovní asociace</a:t>
            </a:r>
            <a:endParaRPr kumimoji="0" lang="cs-CZ" b="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83986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EE472-91D6-0D5E-AD97-618BA6DAA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E4D3302-8665-6838-8651-815BA36AE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4815" y="2654300"/>
            <a:ext cx="2507928" cy="685800"/>
          </a:xfrm>
        </p:spPr>
        <p:txBody>
          <a:bodyPr>
            <a:normAutofit/>
          </a:bodyPr>
          <a:lstStyle/>
          <a:p>
            <a:pPr algn="ctr"/>
            <a:r>
              <a:rPr lang="cs-CZ" sz="22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122F6E5-372E-BE8B-B5B4-30929CA079A4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92AC6A-7EA4-2422-01F1-B4E9BBC4DA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568336"/>
              </p:ext>
            </p:extLst>
          </p:nvPr>
        </p:nvGraphicFramePr>
        <p:xfrm>
          <a:off x="3158170" y="210499"/>
          <a:ext cx="7413831" cy="6437002"/>
        </p:xfrm>
        <a:graphic>
          <a:graphicData uri="http://schemas.openxmlformats.org/drawingml/2006/table">
            <a:tbl>
              <a:tblPr/>
              <a:tblGrid>
                <a:gridCol w="4013635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78234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78234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78234">
                  <a:extLst>
                    <a:ext uri="{9D8B030D-6E8A-4147-A177-3AD203B41FA5}">
                      <a16:colId xmlns:a16="http://schemas.microsoft.com/office/drawing/2014/main" val="457198444"/>
                    </a:ext>
                  </a:extLst>
                </a:gridCol>
                <a:gridCol w="171799">
                  <a:extLst>
                    <a:ext uri="{9D8B030D-6E8A-4147-A177-3AD203B41FA5}">
                      <a16:colId xmlns:a16="http://schemas.microsoft.com/office/drawing/2014/main" val="3751463244"/>
                    </a:ext>
                  </a:extLst>
                </a:gridCol>
                <a:gridCol w="492650">
                  <a:extLst>
                    <a:ext uri="{9D8B030D-6E8A-4147-A177-3AD203B41FA5}">
                      <a16:colId xmlns:a16="http://schemas.microsoft.com/office/drawing/2014/main" val="3672153899"/>
                    </a:ext>
                  </a:extLst>
                </a:gridCol>
                <a:gridCol w="473702">
                  <a:extLst>
                    <a:ext uri="{9D8B030D-6E8A-4147-A177-3AD203B41FA5}">
                      <a16:colId xmlns:a16="http://schemas.microsoft.com/office/drawing/2014/main" val="1132794031"/>
                    </a:ext>
                  </a:extLst>
                </a:gridCol>
                <a:gridCol w="527343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36097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cs-CZ" sz="13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3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200" i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vs. předchozí výhled</a:t>
                      </a: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21583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endParaRPr lang="cs-CZ" sz="13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200" b="1" i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cs-CZ" sz="1200" i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200" b="1" i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cs-CZ" sz="1200" i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1" dirty="0">
                          <a:solidFill>
                            <a:schemeClr val="bg1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cs-CZ" sz="1200" i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5003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(-0,7)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(0,3)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(-0,3)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(0,8)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(-0,5)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(0,4)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(0,3)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(0,3)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-2,8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-2,4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44,3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(-0,3)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3,00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cs-CZ" sz="9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(0,1)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2,15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(-0,25)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(-0,18)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7625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24,7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76256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24,6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(-0,2)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(-2,2)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5,7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5,8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(-0,1)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19759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(0,3)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6,1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6959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7,4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5,9</a:t>
                      </a:r>
                      <a:endParaRPr lang="cs-CZ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4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cs-CZ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 hangingPunct="1">
                        <a:lnSpc>
                          <a:spcPct val="107000"/>
                        </a:lnSpc>
                      </a:pPr>
                      <a:r>
                        <a:rPr lang="cs-CZ" sz="10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(0,2)</a:t>
                      </a:r>
                      <a:endParaRPr lang="cs-CZ" sz="9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900" i="1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(0)</a:t>
                      </a:r>
                      <a:endParaRPr lang="cs-CZ" sz="9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6771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1816284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6272946" y="4301523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Zdroj: ČBA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74405" y="4731471"/>
            <a:ext cx="9451452" cy="1880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Výhled na oživení ekonomiky eurozóny po 0,7% meziročním růstu v loňském roce zůstává křehký. Předpokládáme v letošním a příštím roce pozvolné oživení její ekonomiky o 1 % a 1,2 % meziročně, což je o 0,1-0,2% bodu slabší než v minulém výhledu.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 výhledu se výrazně promítá nejistota z nastolení obchodních válek. Ty podle naší ankety dvě třetiny </a:t>
            </a:r>
            <a:r>
              <a:rPr lang="cs-CZ" sz="1770" dirty="0" err="1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panelistů</a:t>
            </a:r>
            <a:r>
              <a:rPr lang="cs-CZ" sz="1770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nezahrnuly do svých základních prognóz. </a:t>
            </a:r>
            <a:endParaRPr lang="cs-CZ" sz="177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609601" y="586671"/>
            <a:ext cx="393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6187154" y="583839"/>
            <a:ext cx="5802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Anketa: dopad amerických cel na HDP ČR</a:t>
            </a:r>
            <a:endParaRPr lang="cs-CZ" sz="1400" dirty="0">
              <a:solidFill>
                <a:srgbClr val="0F5969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4683EA-4EB4-CE24-8948-D75669D4F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1016043"/>
            <a:ext cx="5183218" cy="3138774"/>
          </a:xfrm>
          <a:prstGeom prst="rect">
            <a:avLst/>
          </a:prstGeom>
        </p:spPr>
      </p:pic>
      <p:sp>
        <p:nvSpPr>
          <p:cNvPr id="15" name="Zástupný symbol pro datum 4">
            <a:extLst>
              <a:ext uri="{FF2B5EF4-FFF2-40B4-BE49-F238E27FC236}">
                <a16:creationId xmlns:a16="http://schemas.microsoft.com/office/drawing/2014/main" id="{400998C5-3E1A-D4CC-AC18-9878279CF5A0}"/>
              </a:ext>
            </a:extLst>
          </p:cNvPr>
          <p:cNvSpPr txBox="1">
            <a:spLocks/>
          </p:cNvSpPr>
          <p:nvPr/>
        </p:nvSpPr>
        <p:spPr>
          <a:xfrm>
            <a:off x="609601" y="4301523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Zdroj: LSEG, ČBA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84238F2-C69B-9227-72AF-303208E91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0081" y="983949"/>
            <a:ext cx="4215732" cy="308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14" name="Nadpis 3">
            <a:extLst>
              <a:ext uri="{FF2B5EF4-FFF2-40B4-BE49-F238E27FC236}">
                <a16:creationId xmlns:a16="http://schemas.microsoft.com/office/drawing/2014/main" id="{9C250995-7CAB-6A04-BA97-2464F3AA0333}"/>
              </a:ext>
            </a:extLst>
          </p:cNvPr>
          <p:cNvSpPr txBox="1">
            <a:spLocks/>
          </p:cNvSpPr>
          <p:nvPr/>
        </p:nvSpPr>
        <p:spPr>
          <a:xfrm>
            <a:off x="663814" y="1372101"/>
            <a:ext cx="10869233" cy="46987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letos tuzemskou ekonomiku čeká posílení růstu na 2,1 %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A81C92D-C5DE-6DB6-32B0-3C7DD1FA5FD4}"/>
              </a:ext>
            </a:extLst>
          </p:cNvPr>
          <p:cNvGrpSpPr/>
          <p:nvPr/>
        </p:nvGrpSpPr>
        <p:grpSpPr>
          <a:xfrm>
            <a:off x="3091904" y="2475413"/>
            <a:ext cx="6008192" cy="3445327"/>
            <a:chOff x="5233124" y="2269673"/>
            <a:chExt cx="6008192" cy="344532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F3FD4BC-5582-0690-B6E6-0390203611CC}"/>
                </a:ext>
              </a:extLst>
            </p:cNvPr>
            <p:cNvGrpSpPr/>
            <p:nvPr/>
          </p:nvGrpSpPr>
          <p:grpSpPr>
            <a:xfrm>
              <a:off x="5233124" y="2269673"/>
              <a:ext cx="6008192" cy="3445327"/>
              <a:chOff x="5169016" y="2269673"/>
              <a:chExt cx="6008192" cy="3445327"/>
            </a:xfrm>
          </p:grpSpPr>
          <p:pic>
            <p:nvPicPr>
              <p:cNvPr id="15" name="Obrázek 20">
                <a:extLst>
                  <a:ext uri="{FF2B5EF4-FFF2-40B4-BE49-F238E27FC236}">
                    <a16:creationId xmlns:a16="http://schemas.microsoft.com/office/drawing/2014/main" id="{3225CB65-8862-CF85-EE35-3EF145F3FA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8116" b="6249"/>
              <a:stretch/>
            </p:blipFill>
            <p:spPr>
              <a:xfrm>
                <a:off x="5169016" y="2269673"/>
                <a:ext cx="6008192" cy="3445327"/>
              </a:xfrm>
              <a:prstGeom prst="rect">
                <a:avLst/>
              </a:prstGeom>
            </p:spPr>
          </p:pic>
          <p:sp>
            <p:nvSpPr>
              <p:cNvPr id="16" name="Nadpis 3">
                <a:extLst>
                  <a:ext uri="{FF2B5EF4-FFF2-40B4-BE49-F238E27FC236}">
                    <a16:creationId xmlns:a16="http://schemas.microsoft.com/office/drawing/2014/main" id="{E314CDB0-379C-810A-9819-BC7210C8982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39215" y="2466062"/>
                <a:ext cx="1016390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70000"/>
                  </a:lnSpc>
                </a:pPr>
                <a:r>
                  <a:rPr lang="cs-CZ" sz="2300" dirty="0"/>
                  <a:t>HDP</a:t>
                </a: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3B9C64E8-B292-AF64-EFF0-16832D88488C}"/>
                </a:ext>
              </a:extLst>
            </p:cNvPr>
            <p:cNvGrpSpPr/>
            <p:nvPr/>
          </p:nvGrpSpPr>
          <p:grpSpPr>
            <a:xfrm>
              <a:off x="5701470" y="3002093"/>
              <a:ext cx="5443031" cy="1859002"/>
              <a:chOff x="5701470" y="3002093"/>
              <a:chExt cx="5443031" cy="1859002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0FEFEFCE-12E1-2F19-51B6-D332FE45695E}"/>
                  </a:ext>
                </a:extLst>
              </p:cNvPr>
              <p:cNvGrpSpPr/>
              <p:nvPr/>
            </p:nvGrpSpPr>
            <p:grpSpPr>
              <a:xfrm>
                <a:off x="5701470" y="3002093"/>
                <a:ext cx="5443031" cy="1859002"/>
                <a:chOff x="5701470" y="3002093"/>
                <a:chExt cx="5443031" cy="1859002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3D1AA039-14C0-BE52-7A61-98B522E23650}"/>
                    </a:ext>
                  </a:extLst>
                </p:cNvPr>
                <p:cNvGrpSpPr/>
                <p:nvPr/>
              </p:nvGrpSpPr>
              <p:grpSpPr>
                <a:xfrm>
                  <a:off x="5701470" y="3553855"/>
                  <a:ext cx="5443031" cy="1307240"/>
                  <a:chOff x="5701470" y="3553855"/>
                  <a:chExt cx="5443031" cy="1307240"/>
                </a:xfrm>
              </p:grpSpPr>
              <p:sp>
                <p:nvSpPr>
                  <p:cNvPr id="24" name="Nadpis 3">
                    <a:extLst>
                      <a:ext uri="{FF2B5EF4-FFF2-40B4-BE49-F238E27FC236}">
                        <a16:creationId xmlns:a16="http://schemas.microsoft.com/office/drawing/2014/main" id="{4F82454E-4FDA-0E48-40D9-0147604DFEB1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701470" y="3598859"/>
                    <a:ext cx="2756087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2,1 %</a:t>
                    </a:r>
                  </a:p>
                </p:txBody>
              </p:sp>
              <p:sp>
                <p:nvSpPr>
                  <p:cNvPr id="25" name="Nadpis 3">
                    <a:extLst>
                      <a:ext uri="{FF2B5EF4-FFF2-40B4-BE49-F238E27FC236}">
                        <a16:creationId xmlns:a16="http://schemas.microsoft.com/office/drawing/2014/main" id="{AF646ED4-977A-907D-5CD1-8870F54C4146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8583775" y="3553855"/>
                    <a:ext cx="2560726" cy="126223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>
                      <a:lnSpc>
                        <a:spcPct val="170000"/>
                      </a:lnSpc>
                    </a:pPr>
                    <a:r>
                      <a:rPr lang="cs-CZ" sz="7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2,4 %</a:t>
                    </a:r>
                  </a:p>
                </p:txBody>
              </p:sp>
            </p:grpSp>
            <p:sp>
              <p:nvSpPr>
                <p:cNvPr id="26" name="Nadpis 3">
                  <a:extLst>
                    <a:ext uri="{FF2B5EF4-FFF2-40B4-BE49-F238E27FC236}">
                      <a16:creationId xmlns:a16="http://schemas.microsoft.com/office/drawing/2014/main" id="{04E7BBCE-0D31-FDC1-8EA6-1A8003D7283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5839215" y="3002093"/>
                  <a:ext cx="2158479" cy="381600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>
                    <a:lnSpc>
                      <a:spcPct val="170000"/>
                    </a:lnSpc>
                  </a:pPr>
                  <a:r>
                    <a:rPr lang="cs-CZ" sz="1200" dirty="0"/>
                    <a:t>VÝHLED NA ROK 2025</a:t>
                  </a:r>
                </a:p>
              </p:txBody>
            </p:sp>
          </p:grpSp>
          <p:sp>
            <p:nvSpPr>
              <p:cNvPr id="27" name="Nadpis 3">
                <a:extLst>
                  <a:ext uri="{FF2B5EF4-FFF2-40B4-BE49-F238E27FC236}">
                    <a16:creationId xmlns:a16="http://schemas.microsoft.com/office/drawing/2014/main" id="{AC1F306E-06D5-82B4-1A8B-038E673F310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627941" y="3002093"/>
                <a:ext cx="2145030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ct val="170000"/>
                  </a:lnSpc>
                </a:pPr>
                <a:r>
                  <a:rPr lang="cs-CZ" sz="1200" dirty="0"/>
                  <a:t>VÝHLED NA ROK 2026</a:t>
                </a:r>
              </a:p>
            </p:txBody>
          </p:sp>
        </p:grpSp>
      </p:grp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09C9A26E-71E9-7009-EA69-E3EECB89F5B2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4297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582" y="1718631"/>
            <a:ext cx="5131986" cy="353641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Tuzemská ekonomika v letošním roce vzroste o 2,1 %. Odhad byl přehodnocen směrem dolů.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Prognóza předjímá pouze mírné zrychlení mezičtvrtletní dynamiky k 0,6 % od jara 2025 po 0,5% růstech v přelomových čtvrtletích loňského a letošního roku. </a:t>
            </a:r>
          </a:p>
          <a:p>
            <a:endParaRPr lang="cs-CZ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>
                <a:latin typeface="Poppins" panose="00000500000000000000" pitchFamily="2" charset="-18"/>
                <a:cs typeface="Poppins" panose="00000500000000000000" pitchFamily="2" charset="-18"/>
              </a:rPr>
              <a:t>Pro příští rok tak prognostický panel odhaduje růst českého HDP o 2,4 %.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E219E94-A8AF-5BC2-C7C1-A538E4B4AB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238422"/>
              </p:ext>
            </p:extLst>
          </p:nvPr>
        </p:nvGraphicFramePr>
        <p:xfrm>
          <a:off x="6349119" y="2147745"/>
          <a:ext cx="5361869" cy="2608527"/>
        </p:xfrm>
        <a:graphic>
          <a:graphicData uri="http://schemas.openxmlformats.org/drawingml/2006/table">
            <a:tbl>
              <a:tblPr/>
              <a:tblGrid>
                <a:gridCol w="2844166">
                  <a:extLst>
                    <a:ext uri="{9D8B030D-6E8A-4147-A177-3AD203B41FA5}">
                      <a16:colId xmlns:a16="http://schemas.microsoft.com/office/drawing/2014/main" val="1474609580"/>
                    </a:ext>
                  </a:extLst>
                </a:gridCol>
                <a:gridCol w="879557">
                  <a:extLst>
                    <a:ext uri="{9D8B030D-6E8A-4147-A177-3AD203B41FA5}">
                      <a16:colId xmlns:a16="http://schemas.microsoft.com/office/drawing/2014/main" val="3923269463"/>
                    </a:ext>
                  </a:extLst>
                </a:gridCol>
                <a:gridCol w="788206">
                  <a:extLst>
                    <a:ext uri="{9D8B030D-6E8A-4147-A177-3AD203B41FA5}">
                      <a16:colId xmlns:a16="http://schemas.microsoft.com/office/drawing/2014/main" val="4255635287"/>
                    </a:ext>
                  </a:extLst>
                </a:gridCol>
                <a:gridCol w="849940">
                  <a:extLst>
                    <a:ext uri="{9D8B030D-6E8A-4147-A177-3AD203B41FA5}">
                      <a16:colId xmlns:a16="http://schemas.microsoft.com/office/drawing/2014/main" val="3917081372"/>
                    </a:ext>
                  </a:extLst>
                </a:gridCol>
              </a:tblGrid>
              <a:tr h="45800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</a:t>
                      </a: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74256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13576B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2358943"/>
                  </a:ext>
                </a:extLst>
              </a:tr>
              <a:tr h="4790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5761217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945229"/>
                  </a:ext>
                </a:extLst>
              </a:tr>
              <a:tr h="43267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681121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1,6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3,8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424915"/>
                  </a:ext>
                </a:extLst>
              </a:tr>
              <a:tr h="27499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cs-CZ" sz="18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 hangingPunct="1">
                        <a:lnSpc>
                          <a:spcPct val="107000"/>
                        </a:lnSpc>
                      </a:pPr>
                      <a:r>
                        <a:rPr lang="cs-CZ" sz="2000" dirty="0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endParaRPr lang="cs-CZ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7795657"/>
                  </a:ext>
                </a:extLst>
              </a:tr>
            </a:tbl>
          </a:graphicData>
        </a:graphic>
      </p:graphicFrame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61954" y="2605697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3">
            <a:extLst>
              <a:ext uri="{FF2B5EF4-FFF2-40B4-BE49-F238E27FC236}">
                <a16:creationId xmlns:a16="http://schemas.microsoft.com/office/drawing/2014/main" id="{32A2790D-8998-232E-F72A-BA47E42C11E5}"/>
              </a:ext>
            </a:extLst>
          </p:cNvPr>
          <p:cNvSpPr txBox="1">
            <a:spLocks/>
          </p:cNvSpPr>
          <p:nvPr/>
        </p:nvSpPr>
        <p:spPr>
          <a:xfrm>
            <a:off x="604582" y="543212"/>
            <a:ext cx="11230486" cy="534873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rgbClr val="1F576B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TUZEMSKÁ EKONOMIKA LETOS MÍRNĚ VZROSTE</a:t>
            </a:r>
          </a:p>
        </p:txBody>
      </p:sp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5259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Letos čekáme další oživení ekonomiky po mírném růstu v loňském roce, i když</a:t>
            </a:r>
            <a:b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0,2 % bodu slabší než v předchozím výhledu 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Slabší růst odráží jak slabší očekávané růsty u exportů a investic, zatímco růst spotřeby je více odolný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94A54C-000B-77C0-E053-9C53B61C7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3486" y="1829181"/>
            <a:ext cx="5582371" cy="375594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8A80D0C-427F-BB24-7CDA-FCA82EAF58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43" y="1829181"/>
            <a:ext cx="5287222" cy="363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826" y="555525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1367" y="1247577"/>
            <a:ext cx="11021802" cy="113272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>
                <a:latin typeface="Poppins" panose="00000500000000000000" pitchFamily="2" charset="-18"/>
                <a:cs typeface="Poppins" panose="00000500000000000000" pitchFamily="2" charset="-18"/>
              </a:rPr>
              <a:t>- mírné ochlazení trhu práce, ale letošní nezaměstnanost vzroste spíše mírně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271E8B7-A15E-E8A1-0FB9-40E6ED856CF2}"/>
              </a:ext>
            </a:extLst>
          </p:cNvPr>
          <p:cNvGrpSpPr/>
          <p:nvPr/>
        </p:nvGrpSpPr>
        <p:grpSpPr>
          <a:xfrm>
            <a:off x="3118716" y="2760356"/>
            <a:ext cx="5989497" cy="3355089"/>
            <a:chOff x="5092296" y="1578262"/>
            <a:chExt cx="5989497" cy="335508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F61CAA9-5D3E-87AE-5160-BCE81EEDBA83}"/>
                </a:ext>
              </a:extLst>
            </p:cNvPr>
            <p:cNvGrpSpPr/>
            <p:nvPr/>
          </p:nvGrpSpPr>
          <p:grpSpPr>
            <a:xfrm>
              <a:off x="5092296" y="1578262"/>
              <a:ext cx="5989497" cy="3355089"/>
              <a:chOff x="5092296" y="1578262"/>
              <a:chExt cx="5989497" cy="3355089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91E23387-282A-5176-7F9D-E7D1088D71C4}"/>
                  </a:ext>
                </a:extLst>
              </p:cNvPr>
              <p:cNvGrpSpPr/>
              <p:nvPr/>
            </p:nvGrpSpPr>
            <p:grpSpPr>
              <a:xfrm>
                <a:off x="5092296" y="1578262"/>
                <a:ext cx="5989497" cy="3355089"/>
                <a:chOff x="5092296" y="1578262"/>
                <a:chExt cx="5989497" cy="3355089"/>
              </a:xfrm>
            </p:grpSpPr>
            <p:grpSp>
              <p:nvGrpSpPr>
                <p:cNvPr id="13" name="Group 12">
                  <a:extLst>
                    <a:ext uri="{FF2B5EF4-FFF2-40B4-BE49-F238E27FC236}">
                      <a16:creationId xmlns:a16="http://schemas.microsoft.com/office/drawing/2014/main" id="{E4F7DB45-6009-6843-999A-FD37323E6F30}"/>
                    </a:ext>
                  </a:extLst>
                </p:cNvPr>
                <p:cNvGrpSpPr/>
                <p:nvPr/>
              </p:nvGrpSpPr>
              <p:grpSpPr>
                <a:xfrm>
                  <a:off x="5092296" y="1578262"/>
                  <a:ext cx="5989497" cy="3355089"/>
                  <a:chOff x="5092296" y="1578262"/>
                  <a:chExt cx="5989497" cy="3355089"/>
                </a:xfrm>
              </p:grpSpPr>
              <p:grpSp>
                <p:nvGrpSpPr>
                  <p:cNvPr id="10" name="Group 9">
                    <a:extLst>
                      <a:ext uri="{FF2B5EF4-FFF2-40B4-BE49-F238E27FC236}">
                        <a16:creationId xmlns:a16="http://schemas.microsoft.com/office/drawing/2014/main" id="{489B0A2B-999F-BD57-B05E-4C5EEAAA48F6}"/>
                      </a:ext>
                    </a:extLst>
                  </p:cNvPr>
                  <p:cNvGrpSpPr/>
                  <p:nvPr/>
                </p:nvGrpSpPr>
                <p:grpSpPr>
                  <a:xfrm>
                    <a:off x="5092296" y="1578262"/>
                    <a:ext cx="5989497" cy="3355089"/>
                    <a:chOff x="5092296" y="1578262"/>
                    <a:chExt cx="5989497" cy="3355089"/>
                  </a:xfrm>
                </p:grpSpPr>
                <p:grpSp>
                  <p:nvGrpSpPr>
                    <p:cNvPr id="9" name="Group 8">
                      <a:extLst>
                        <a:ext uri="{FF2B5EF4-FFF2-40B4-BE49-F238E27FC236}">
                          <a16:creationId xmlns:a16="http://schemas.microsoft.com/office/drawing/2014/main" id="{C491D41B-68B4-3D50-8A26-787FC177414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92296" y="1578262"/>
                      <a:ext cx="5987436" cy="3355089"/>
                      <a:chOff x="5092296" y="1578262"/>
                      <a:chExt cx="5987436" cy="3355089"/>
                    </a:xfrm>
                  </p:grpSpPr>
                  <p:grpSp>
                    <p:nvGrpSpPr>
                      <p:cNvPr id="7" name="Group 6">
                        <a:extLst>
                          <a:ext uri="{FF2B5EF4-FFF2-40B4-BE49-F238E27FC236}">
                            <a16:creationId xmlns:a16="http://schemas.microsoft.com/office/drawing/2014/main" id="{C6B13617-708E-BA64-CCE9-A9251741F41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5103075" y="1578262"/>
                        <a:ext cx="5976657" cy="3355089"/>
                        <a:chOff x="5103075" y="1578262"/>
                        <a:chExt cx="5976657" cy="3355089"/>
                      </a:xfrm>
                    </p:grpSpPr>
                    <p:pic>
                      <p:nvPicPr>
                        <p:cNvPr id="47" name="Obrázek 46">
                          <a:extLst>
                            <a:ext uri="{FF2B5EF4-FFF2-40B4-BE49-F238E27FC236}">
                              <a16:creationId xmlns:a16="http://schemas.microsoft.com/office/drawing/2014/main" id="{A22051FB-FFEA-3156-1919-229F3CBB9131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/>
                        <a:srcRect t="8088" b="7645"/>
                        <a:stretch/>
                      </p:blipFill>
                      <p:spPr>
                        <a:xfrm>
                          <a:off x="5104247" y="1578262"/>
                          <a:ext cx="5975485" cy="3355089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23" name="Nadpis 3">
                          <a:extLst>
                            <a:ext uri="{FF2B5EF4-FFF2-40B4-BE49-F238E27FC236}">
                              <a16:creationId xmlns:a16="http://schemas.microsoft.com/office/drawing/2014/main" id="{98628FAB-76D3-E372-DF33-C5D3862B3A9F}"/>
                            </a:ext>
                          </a:extLst>
                        </p:cNvPr>
                        <p:cNvSpPr txBox="1">
                          <a:spLocks/>
                        </p:cNvSpPr>
                        <p:nvPr/>
                      </p:nvSpPr>
                      <p:spPr>
                        <a:xfrm>
                          <a:off x="5103075" y="1725486"/>
                          <a:ext cx="2969567" cy="381600"/>
                        </a:xfrm>
                        <a:prstGeom prst="rect">
                          <a:avLst/>
                        </a:prstGeom>
                      </p:spPr>
                      <p:txBody>
                        <a:bodyPr vert="horz" lIns="0" tIns="0" rIns="0" bIns="0" rtlCol="0" anchor="b" anchorCtr="0">
                          <a:noAutofit/>
                        </a:bodyPr>
                        <a:lstStyle>
                          <a:lvl1pPr algn="l" defTabSz="914400" rtl="0" eaLnBrk="1" latinLnBrk="0" hangingPunct="1">
                            <a:lnSpc>
                              <a:spcPct val="90000"/>
                            </a:lnSpc>
                            <a:spcBef>
                              <a:spcPct val="0"/>
                            </a:spcBef>
                            <a:buNone/>
                            <a:defRPr sz="3200" b="1" kern="1200" spc="150" baseline="0">
                              <a:solidFill>
                                <a:schemeClr val="bg1"/>
                              </a:solidFill>
                              <a:latin typeface="Arial" panose="020B0604020202020204" pitchFamily="34" charset="0"/>
                              <a:ea typeface="+mj-ea"/>
                              <a:cs typeface="+mj-cs"/>
                            </a:defRPr>
                          </a:lvl1pPr>
                        </a:lstStyle>
                        <a:p>
                          <a:pPr algn="ctr">
                            <a:lnSpc>
                              <a:spcPct val="170000"/>
                            </a:lnSpc>
                          </a:pPr>
                          <a:r>
                            <a:rPr lang="cs-CZ" sz="1800" dirty="0">
                              <a:latin typeface="Poppins" panose="00000500000000000000" pitchFamily="2" charset="-18"/>
                              <a:cs typeface="Poppins" panose="00000500000000000000" pitchFamily="2" charset="-18"/>
                            </a:rPr>
                            <a:t>NEZAMĚSTNANOST</a:t>
                          </a:r>
                        </a:p>
                      </p:txBody>
                    </p:sp>
                  </p:grpSp>
                  <p:sp>
                    <p:nvSpPr>
                      <p:cNvPr id="43" name="Nadpis 3">
                        <a:extLst>
                          <a:ext uri="{FF2B5EF4-FFF2-40B4-BE49-F238E27FC236}">
                            <a16:creationId xmlns:a16="http://schemas.microsoft.com/office/drawing/2014/main" id="{ADABB732-81D4-AB40-21B2-B89B68336A4C}"/>
                          </a:ext>
                        </a:extLst>
                      </p:cNvPr>
                      <p:cNvSpPr txBox="1">
                        <a:spLocks/>
                      </p:cNvSpPr>
                      <p:nvPr/>
                    </p:nvSpPr>
                    <p:spPr>
                      <a:xfrm>
                        <a:off x="5092296" y="2449523"/>
                        <a:ext cx="2977113" cy="1768994"/>
                      </a:xfrm>
                      <a:prstGeom prst="rect">
                        <a:avLst/>
                      </a:prstGeom>
                    </p:spPr>
                    <p:txBody>
                      <a:bodyPr vert="horz" lIns="0" tIns="0" rIns="0" bIns="0" rtlCol="0" anchor="b" anchorCtr="0">
                        <a:noAutofit/>
                      </a:bodyPr>
                      <a:lstStyle>
                        <a:lvl1pPr algn="l" defTabSz="914400" rtl="0" eaLnBrk="1" latinLnBrk="0" hangingPunct="1">
                          <a:lnSpc>
                            <a:spcPct val="90000"/>
                          </a:lnSpc>
                          <a:spcBef>
                            <a:spcPct val="0"/>
                          </a:spcBef>
                          <a:buNone/>
                          <a:defRPr sz="3200" b="1" kern="1200" spc="150" baseline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ea typeface="+mj-ea"/>
                            <a:cs typeface="+mj-cs"/>
                          </a:defRPr>
                        </a:lvl1pPr>
                      </a:lstStyle>
                      <a:p>
                        <a:pPr algn="ctr">
                          <a:lnSpc>
                            <a:spcPct val="170000"/>
                          </a:lnSpc>
                        </a:pPr>
                        <a:r>
                          <a:rPr lang="cs-CZ" sz="7200" dirty="0">
                            <a:latin typeface="Poppins" panose="00000500000000000000" pitchFamily="2" charset="-18"/>
                            <a:cs typeface="Poppins" panose="00000500000000000000" pitchFamily="2" charset="-18"/>
                          </a:rPr>
                          <a:t>4,1 %</a:t>
                        </a:r>
                      </a:p>
                    </p:txBody>
                  </p:sp>
                </p:grpSp>
                <p:sp>
                  <p:nvSpPr>
                    <p:cNvPr id="44" name="Nadpis 3">
                      <a:extLst>
                        <a:ext uri="{FF2B5EF4-FFF2-40B4-BE49-F238E27FC236}">
                          <a16:creationId xmlns:a16="http://schemas.microsoft.com/office/drawing/2014/main" id="{D112AE44-71F2-D9BB-852F-8AD72887DBD9}"/>
                        </a:ext>
                      </a:extLst>
                    </p:cNvPr>
                    <p:cNvSpPr txBox="1">
                      <a:spLocks/>
                    </p:cNvSpPr>
                    <p:nvPr/>
                  </p:nvSpPr>
                  <p:spPr>
                    <a:xfrm>
                      <a:off x="8072642" y="2404519"/>
                      <a:ext cx="3009151" cy="1813998"/>
                    </a:xfrm>
                    <a:prstGeom prst="rect">
                      <a:avLst/>
                    </a:prstGeom>
                  </p:spPr>
                  <p:txBody>
                    <a:bodyPr vert="horz" lIns="0" tIns="0" rIns="0" bIns="0" rtlCol="0" anchor="b" anchorCtr="0">
                      <a:noAutofit/>
                    </a:bodyPr>
                    <a:lstStyle>
                      <a:lvl1pPr algn="l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3200" b="1" kern="1200" spc="150" baseline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j-ea"/>
                          <a:cs typeface="+mj-cs"/>
                        </a:defRPr>
                      </a:lvl1pPr>
                    </a:lstStyle>
                    <a:p>
                      <a:pPr algn="ctr">
                        <a:lnSpc>
                          <a:spcPct val="170000"/>
                        </a:lnSpc>
                      </a:pPr>
                      <a:r>
                        <a:rPr lang="cs-CZ" sz="7200" dirty="0">
                          <a:latin typeface="Poppins" panose="00000500000000000000" pitchFamily="2" charset="-18"/>
                          <a:cs typeface="Poppins" panose="00000500000000000000" pitchFamily="2" charset="-18"/>
                        </a:rPr>
                        <a:t>5,8 %</a:t>
                      </a:r>
                    </a:p>
                  </p:txBody>
                </p:sp>
              </p:grpSp>
              <p:sp>
                <p:nvSpPr>
                  <p:cNvPr id="45" name="Nadpis 3">
                    <a:extLst>
                      <a:ext uri="{FF2B5EF4-FFF2-40B4-BE49-F238E27FC236}">
                        <a16:creationId xmlns:a16="http://schemas.microsoft.com/office/drawing/2014/main" id="{899583A2-863F-4DF7-D820-2CAD292CB44F}"/>
                      </a:ext>
                    </a:extLst>
                  </p:cNvPr>
                  <p:cNvSpPr txBox="1">
                    <a:spLocks/>
                  </p:cNvSpPr>
                  <p:nvPr/>
                </p:nvSpPr>
                <p:spPr>
                  <a:xfrm>
                    <a:off x="5122296" y="2426019"/>
                    <a:ext cx="2962297" cy="305856"/>
                  </a:xfrm>
                  <a:prstGeom prst="rect">
                    <a:avLst/>
                  </a:prstGeom>
                </p:spPr>
                <p:txBody>
                  <a:bodyPr vert="horz" lIns="0" tIns="0" rIns="0" bIns="0" rtlCol="0" anchor="b" anchorCtr="0">
                    <a:noAutofit/>
                  </a:bodyPr>
                  <a:lstStyle>
                    <a:lvl1pPr algn="l" defTabSz="914400" rtl="0" eaLnBrk="1" latinLnBrk="0" hangingPunct="1">
                      <a:lnSpc>
                        <a:spcPct val="90000"/>
                      </a:lnSpc>
                      <a:spcBef>
                        <a:spcPct val="0"/>
                      </a:spcBef>
                      <a:buNone/>
                      <a:defRPr sz="3200" b="1" kern="1200" spc="150" baseline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j-ea"/>
                        <a:cs typeface="+mj-cs"/>
                      </a:defRPr>
                    </a:lvl1pPr>
                  </a:lstStyle>
                  <a:p>
                    <a:pPr algn="ctr">
                      <a:lnSpc>
                        <a:spcPct val="170000"/>
                      </a:lnSpc>
                    </a:pPr>
                    <a:r>
                      <a:rPr lang="cs-CZ" sz="1200" dirty="0">
                        <a:latin typeface="Poppins" panose="00000500000000000000" pitchFamily="2" charset="-18"/>
                        <a:cs typeface="Poppins" panose="00000500000000000000" pitchFamily="2" charset="-18"/>
                      </a:rPr>
                      <a:t>VÝHLED NA ROK 2025</a:t>
                    </a:r>
                  </a:p>
                </p:txBody>
              </p:sp>
            </p:grpSp>
            <p:sp>
              <p:nvSpPr>
                <p:cNvPr id="46" name="Nadpis 3">
                  <a:extLst>
                    <a:ext uri="{FF2B5EF4-FFF2-40B4-BE49-F238E27FC236}">
                      <a16:creationId xmlns:a16="http://schemas.microsoft.com/office/drawing/2014/main" id="{48DCC677-7C11-9A54-178B-FED4F40BBF8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106932" y="2348515"/>
                  <a:ext cx="2962297" cy="381600"/>
                </a:xfrm>
                <a:prstGeom prst="rect">
                  <a:avLst/>
                </a:prstGeom>
              </p:spPr>
              <p:txBody>
                <a:bodyPr vert="horz" lIns="0" tIns="0" rIns="0" bIns="0" rtlCol="0" anchor="b" anchorCtr="0">
                  <a:noAutofit/>
                </a:bodyPr>
                <a:lstStyle>
                  <a:lvl1pPr algn="l" defTabSz="914400" rtl="0" eaLnBrk="1" latinLnBrk="0" hangingPunct="1">
                    <a:lnSpc>
                      <a:spcPct val="90000"/>
                    </a:lnSpc>
                    <a:spcBef>
                      <a:spcPct val="0"/>
                    </a:spcBef>
                    <a:buNone/>
                    <a:defRPr sz="3200" b="1" kern="1200" spc="150" baseline="0">
                      <a:solidFill>
                        <a:schemeClr val="bg1"/>
                      </a:solidFill>
                      <a:latin typeface="Arial" panose="020B0604020202020204" pitchFamily="34" charset="0"/>
                      <a:ea typeface="+mj-ea"/>
                      <a:cs typeface="+mj-cs"/>
                    </a:defRPr>
                  </a:lvl1pPr>
                </a:lstStyle>
                <a:p>
                  <a:pPr algn="ctr">
                    <a:lnSpc>
                      <a:spcPct val="170000"/>
                    </a:lnSpc>
                  </a:pPr>
                  <a:r>
                    <a:rPr lang="cs-CZ" sz="1200" dirty="0">
                      <a:latin typeface="Poppins" panose="00000500000000000000" pitchFamily="2" charset="-18"/>
                      <a:cs typeface="Poppins" panose="00000500000000000000" pitchFamily="2" charset="-18"/>
                    </a:rPr>
                    <a:t>VÝHLED NA ROK 2026</a:t>
                  </a:r>
                </a:p>
              </p:txBody>
            </p:sp>
          </p:grpSp>
          <p:sp>
            <p:nvSpPr>
              <p:cNvPr id="48" name="Nadpis 3">
                <a:extLst>
                  <a:ext uri="{FF2B5EF4-FFF2-40B4-BE49-F238E27FC236}">
                    <a16:creationId xmlns:a16="http://schemas.microsoft.com/office/drawing/2014/main" id="{FA058DDD-7283-A77D-7DB4-0C7DDFD526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084593" y="1732335"/>
                <a:ext cx="2993968" cy="381600"/>
              </a:xfrm>
              <a:prstGeom prst="rect">
                <a:avLst/>
              </a:prstGeom>
            </p:spPr>
            <p:txBody>
              <a:bodyPr vert="horz" lIns="0" tIns="0" rIns="0" bIns="0" rtlCol="0" anchor="b" anchorCtr="0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200" b="1" kern="1200" spc="150" baseline="0">
                    <a:solidFill>
                      <a:schemeClr val="bg1"/>
                    </a:solidFill>
                    <a:latin typeface="Arial" panose="020B0604020202020204" pitchFamily="34" charset="0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170000"/>
                  </a:lnSpc>
                </a:pPr>
                <a:r>
                  <a:rPr lang="cs-CZ" sz="1800" dirty="0">
                    <a:latin typeface="Poppins" panose="00000500000000000000" pitchFamily="2" charset="-18"/>
                    <a:cs typeface="Poppins" panose="00000500000000000000" pitchFamily="2" charset="-18"/>
                  </a:rPr>
                  <a:t>NOMINÁLNÍ MZDY</a:t>
                </a:r>
              </a:p>
            </p:txBody>
          </p:sp>
        </p:grpSp>
        <p:sp>
          <p:nvSpPr>
            <p:cNvPr id="3" name="Nadpis 3">
              <a:extLst>
                <a:ext uri="{FF2B5EF4-FFF2-40B4-BE49-F238E27FC236}">
                  <a16:creationId xmlns:a16="http://schemas.microsoft.com/office/drawing/2014/main" id="{DAAC2DA3-7DED-1CA4-6085-EF8EBE34AB91}"/>
                </a:ext>
              </a:extLst>
            </p:cNvPr>
            <p:cNvSpPr txBox="1">
              <a:spLocks/>
            </p:cNvSpPr>
            <p:nvPr/>
          </p:nvSpPr>
          <p:spPr>
            <a:xfrm>
              <a:off x="5123410" y="2059437"/>
              <a:ext cx="2962297" cy="228600"/>
            </a:xfrm>
            <a:prstGeom prst="rect">
              <a:avLst/>
            </a:prstGeom>
          </p:spPr>
          <p:txBody>
            <a:bodyPr vert="horz" lIns="0" tIns="0" rIns="0" bIns="0" rtlCol="0" anchor="b" anchorCtr="0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 spc="150" baseline="0">
                  <a:solidFill>
                    <a:schemeClr val="bg1"/>
                  </a:solidFill>
                  <a:latin typeface="Arial" panose="020B0604020202020204" pitchFamily="34" charset="0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70000"/>
                </a:lnSpc>
              </a:pPr>
              <a:r>
                <a:rPr lang="cs-CZ" sz="1200" dirty="0">
                  <a:latin typeface="Poppins" panose="00000500000000000000" pitchFamily="2" charset="-18"/>
                  <a:cs typeface="Poppins" panose="00000500000000000000" pitchFamily="2" charset="-18"/>
                </a:rPr>
                <a:t>(registrovaná)</a:t>
              </a:r>
            </a:p>
          </p:txBody>
        </p:sp>
      </p:grp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C362EFBB-1463-2FB9-6B3C-CEE7FA1BBE35}"/>
              </a:ext>
            </a:extLst>
          </p:cNvPr>
          <p:cNvCxnSpPr/>
          <p:nvPr/>
        </p:nvCxnSpPr>
        <p:spPr>
          <a:xfrm>
            <a:off x="6094587" y="3414583"/>
            <a:ext cx="0" cy="210327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735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20.02.2025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485088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Ani při realizaci negativních rizik spojených s obchodními válkami nečekáme příliš viditelné uvolnění trhu práce s citelným dopadem do spotřeby domácností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900" b="1" dirty="0">
                <a:solidFill>
                  <a:srgbClr val="0F5969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Růst nominální průměrné mzdy letos zvolní z loňských téměř 7 % k 5,8 % a ustálí se na 5% růstu v roce 2026, což navrátí index reálných mezd na úroveň roku 2019 až v roce 2026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LSEG, ČBA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64FBE43-7307-2E72-9A2E-B3D9AD755A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80" y="2027688"/>
            <a:ext cx="5529481" cy="38324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25A2C4D-8B6A-EB0A-8FC0-E7375BB1F4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057778"/>
            <a:ext cx="5561337" cy="38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2181</TotalTime>
  <Words>1401</Words>
  <Application>Microsoft Office PowerPoint</Application>
  <PresentationFormat>Širokoúhlá obrazovka</PresentationFormat>
  <Paragraphs>350</Paragraphs>
  <Slides>21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Poppins</vt:lpstr>
      <vt:lpstr>CBA PPT 16:9 B&amp;W</vt:lpstr>
      <vt:lpstr>MAKROEKONOMICKÁ PROGNÓZA ČBA  aneb k vývoji českého hospodářství v letech 2024-2026 z pohledu bankovního sektoru </vt:lpstr>
      <vt:lpstr>MAKROEKONOMICKÁ PROGNÓZA ČBA</vt:lpstr>
      <vt:lpstr>ÚVODNÍ SLOVO</vt:lpstr>
      <vt:lpstr>Prezentace aplikace PowerPoint</vt:lpstr>
      <vt:lpstr>PROGNÓZY RŮSTU REÁLNÉHO HDP ČR</vt:lpstr>
      <vt:lpstr>Prezentace aplikace PowerPoint</vt:lpstr>
      <vt:lpstr>Prezentace aplikace PowerPoint</vt:lpstr>
      <vt:lpstr>TRH PRÁCE</vt:lpstr>
      <vt:lpstr>Prezentace aplikace PowerPoint</vt:lpstr>
      <vt:lpstr>INFLACE</vt:lpstr>
      <vt:lpstr>Letos čekáme v průměru stejnou inflaci jako v roce 2024, tedy 2,4 %, a pouze nepatrné zvolnění na 2,2 % v příštím roce</vt:lpstr>
      <vt:lpstr>MĚNOVÁ POLITIKA A MĚNOVÝ KURZ</vt:lpstr>
      <vt:lpstr>Prezentace aplikace PowerPoint</vt:lpstr>
      <vt:lpstr>FISKÁLNÍ POLITIKA</vt:lpstr>
      <vt:lpstr>Prezentace aplikace PowerPoint</vt:lpstr>
      <vt:lpstr>VÝVOJ VKLADŮ A ÚVĚROVÉ EMISE</vt:lpstr>
      <vt:lpstr>Prezentace aplikace PowerPoint</vt:lpstr>
      <vt:lpstr>Prezentace aplikace PowerPoint</vt:lpstr>
      <vt:lpstr>ZÁVĚREČNÉ SHRNUTÍ A DISKUSE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Možná, Radana (ČBA)</cp:lastModifiedBy>
  <cp:revision>67</cp:revision>
  <dcterms:created xsi:type="dcterms:W3CDTF">2021-11-05T08:44:25Z</dcterms:created>
  <dcterms:modified xsi:type="dcterms:W3CDTF">2025-02-20T07:50:10Z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