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93" r:id="rId5"/>
    <p:sldId id="427" r:id="rId6"/>
    <p:sldId id="401" r:id="rId7"/>
    <p:sldId id="402" r:id="rId8"/>
    <p:sldId id="403" r:id="rId9"/>
    <p:sldId id="428" r:id="rId10"/>
    <p:sldId id="415" r:id="rId11"/>
    <p:sldId id="404" r:id="rId12"/>
    <p:sldId id="416" r:id="rId13"/>
    <p:sldId id="405" r:id="rId14"/>
    <p:sldId id="417" r:id="rId15"/>
    <p:sldId id="406" r:id="rId16"/>
    <p:sldId id="418" r:id="rId17"/>
    <p:sldId id="407" r:id="rId18"/>
    <p:sldId id="419" r:id="rId19"/>
    <p:sldId id="408" r:id="rId20"/>
    <p:sldId id="420" r:id="rId21"/>
    <p:sldId id="426" r:id="rId22"/>
    <p:sldId id="409" r:id="rId23"/>
    <p:sldId id="421" r:id="rId24"/>
    <p:sldId id="410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70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EF1E1B-9872-5D47-C14B-43EEC0D2B29F}" name="Vejmelek Jan" initials="VJ" userId="S::jvejmele@ds.kb.cz::70093f2c-68c5-42b9-90c5-0df0514fffad" providerId="AD"/>
  <p188:author id="{C75C483C-F463-5579-2AA5-32E512A52917}" name="Marketa Dvorackova" initials="MD" userId="ce8ff92b56f8c3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0F0F0"/>
    <a:srgbClr val="E79419"/>
    <a:srgbClr val="1F576B"/>
    <a:srgbClr val="ECE8E4"/>
    <a:srgbClr val="DFDBD4"/>
    <a:srgbClr val="AFB1B2"/>
    <a:srgbClr val="606467"/>
    <a:srgbClr val="B98EFF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>
        <p:guide orient="horz" pos="4020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cbaonlinecz-my.sharepoint.com/personal/jakub_seidler_cbaonline_cz/Documents/__DATA/Prumyslova_produkce/_EUROSTAT/_IndProd_Eurostat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192.168.0.15\sdileny\Public\Progn&#243;za%20&#268;BA\Progn&#243;za\2024\Grafy_prognoz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192.168.0.15\sdileny\Public\Progn&#243;za%20&#268;BA\Progn&#243;za\2024\Grafy_prognoz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192.168.0.15\sdileny\Public\Progn&#243;za%20&#268;BA\Progn&#243;za\2024\Grafy_prognoz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192.168.0.15\sdileny\Public\Progn&#243;za%20&#268;BA\Progn&#243;za\2024\Grafy_prognoz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192.168.0.15\sdileny\Public\Progn&#243;za%20&#268;BA\Progn&#243;za\2024\Grafy_prognoz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192.168.0.15\sdileny\Public\Progn&#243;za%20&#268;BA\Progn&#243;za\2024\Grafy_prognoz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192.168.0.15\sdileny\Public\Progn&#243;za%20&#268;BA\Progn&#243;za\2024\Grafy_prognoz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A8A8A8"/>
            </a:solidFill>
            <a:ln w="25400"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89-4F35-B3B8-91EFA46E0743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89-4F35-B3B8-91EFA46E0743}"/>
              </c:ext>
            </c:extLst>
          </c:dPt>
          <c:dPt>
            <c:idx val="26"/>
            <c:invertIfNegative val="0"/>
            <c:bubble3D val="0"/>
            <c:spPr>
              <a:solidFill>
                <a:srgbClr val="FFCE8D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F89-4F35-B3B8-91EFA46E0743}"/>
              </c:ext>
            </c:extLst>
          </c:dPt>
          <c:dLbls>
            <c:dLbl>
              <c:idx val="2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89-4F35-B3B8-91EFA46E0743}"/>
                </c:ext>
              </c:extLst>
            </c:dLbl>
            <c:dLbl>
              <c:idx val="2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89-4F35-B3B8-91EFA46E07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ALL!$JD$273:$JD$299</c:f>
              <c:strCache>
                <c:ptCount val="27"/>
                <c:pt idx="0">
                  <c:v>IE</c:v>
                </c:pt>
                <c:pt idx="1">
                  <c:v>DK</c:v>
                </c:pt>
                <c:pt idx="2">
                  <c:v>LT</c:v>
                </c:pt>
                <c:pt idx="3">
                  <c:v>PL</c:v>
                </c:pt>
                <c:pt idx="4">
                  <c:v>MT</c:v>
                </c:pt>
                <c:pt idx="5">
                  <c:v>BE</c:v>
                </c:pt>
                <c:pt idx="6">
                  <c:v>CY</c:v>
                </c:pt>
                <c:pt idx="7">
                  <c:v>AT</c:v>
                </c:pt>
                <c:pt idx="8">
                  <c:v>SE</c:v>
                </c:pt>
                <c:pt idx="9">
                  <c:v>BG</c:v>
                </c:pt>
                <c:pt idx="10">
                  <c:v>FI</c:v>
                </c:pt>
                <c:pt idx="11">
                  <c:v>HR</c:v>
                </c:pt>
                <c:pt idx="12">
                  <c:v>NL</c:v>
                </c:pt>
                <c:pt idx="13">
                  <c:v>EU</c:v>
                </c:pt>
                <c:pt idx="14">
                  <c:v>HU</c:v>
                </c:pt>
                <c:pt idx="15">
                  <c:v>CZ</c:v>
                </c:pt>
                <c:pt idx="16">
                  <c:v>ES</c:v>
                </c:pt>
                <c:pt idx="17">
                  <c:v>LV</c:v>
                </c:pt>
                <c:pt idx="18">
                  <c:v>SI</c:v>
                </c:pt>
                <c:pt idx="19">
                  <c:v>SK</c:v>
                </c:pt>
                <c:pt idx="20">
                  <c:v>EA</c:v>
                </c:pt>
                <c:pt idx="21">
                  <c:v>IT</c:v>
                </c:pt>
                <c:pt idx="22">
                  <c:v>FR</c:v>
                </c:pt>
                <c:pt idx="23">
                  <c:v>PT</c:v>
                </c:pt>
                <c:pt idx="24">
                  <c:v>RO</c:v>
                </c:pt>
                <c:pt idx="25">
                  <c:v>EE</c:v>
                </c:pt>
                <c:pt idx="26">
                  <c:v>DE</c:v>
                </c:pt>
              </c:strCache>
            </c:strRef>
          </c:cat>
          <c:val>
            <c:numRef>
              <c:f>ALL!$JE$273:$JE$299</c:f>
              <c:numCache>
                <c:formatCode>0.0</c:formatCode>
                <c:ptCount val="27"/>
                <c:pt idx="0">
                  <c:v>52.523738130934518</c:v>
                </c:pt>
                <c:pt idx="1">
                  <c:v>37.502876869965498</c:v>
                </c:pt>
                <c:pt idx="2">
                  <c:v>26.7095736122285</c:v>
                </c:pt>
                <c:pt idx="3">
                  <c:v>24.189087251697238</c:v>
                </c:pt>
                <c:pt idx="4">
                  <c:v>10.672070246538334</c:v>
                </c:pt>
                <c:pt idx="5">
                  <c:v>9.5263580412095159</c:v>
                </c:pt>
                <c:pt idx="6">
                  <c:v>6.6447007138934477</c:v>
                </c:pt>
                <c:pt idx="7">
                  <c:v>6.4710657543778138</c:v>
                </c:pt>
                <c:pt idx="8">
                  <c:v>3.066304593799507</c:v>
                </c:pt>
                <c:pt idx="9">
                  <c:v>2.5775547445255231</c:v>
                </c:pt>
                <c:pt idx="10">
                  <c:v>1.5775341239650853</c:v>
                </c:pt>
                <c:pt idx="11">
                  <c:v>1.1658475254314737</c:v>
                </c:pt>
                <c:pt idx="12">
                  <c:v>1.1594202898550732</c:v>
                </c:pt>
                <c:pt idx="13">
                  <c:v>-0.38196776359974427</c:v>
                </c:pt>
                <c:pt idx="14">
                  <c:v>-0.61440436909772078</c:v>
                </c:pt>
                <c:pt idx="15">
                  <c:v>-1.2542633953130045</c:v>
                </c:pt>
                <c:pt idx="16">
                  <c:v>-1.5421372719374382</c:v>
                </c:pt>
                <c:pt idx="17">
                  <c:v>-1.6494366360785273</c:v>
                </c:pt>
                <c:pt idx="18">
                  <c:v>-1.9383869851159696</c:v>
                </c:pt>
                <c:pt idx="19">
                  <c:v>-2.3967307267506066</c:v>
                </c:pt>
                <c:pt idx="20">
                  <c:v>-2.6242633159123563</c:v>
                </c:pt>
                <c:pt idx="21">
                  <c:v>-5.7461122752840099</c:v>
                </c:pt>
                <c:pt idx="22">
                  <c:v>-6.1565614617940074</c:v>
                </c:pt>
                <c:pt idx="23">
                  <c:v>-6.3288455422452872</c:v>
                </c:pt>
                <c:pt idx="24">
                  <c:v>-6.5817353533213492</c:v>
                </c:pt>
                <c:pt idx="25">
                  <c:v>-7.3849878934624584</c:v>
                </c:pt>
                <c:pt idx="26">
                  <c:v>-11.95001575133886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89-4F35-B3B8-91EFA46E0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780043888"/>
        <c:axId val="770561632"/>
      </c:barChart>
      <c:catAx>
        <c:axId val="780043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770561632"/>
        <c:crosses val="autoZero"/>
        <c:auto val="1"/>
        <c:lblAlgn val="ctr"/>
        <c:lblOffset val="100"/>
        <c:noMultiLvlLbl val="0"/>
      </c:catAx>
      <c:valAx>
        <c:axId val="77056163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cs-CZ"/>
          </a:p>
        </c:txPr>
        <c:crossAx val="78004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700" b="0" i="0">
          <a:solidFill>
            <a:srgbClr val="000000"/>
          </a:solidFill>
          <a:latin typeface="+mj-lt"/>
        </a:defRPr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CD6-4F04-89DD-7CDDB06B0902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CD6-4F04-89DD-7CDDB06B090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CD6-4F04-89DD-7CDDB06B0902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CD6-4F04-89DD-7CDDB06B0902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CD6-4F04-89DD-7CDDB06B0902}"/>
              </c:ext>
            </c:extLst>
          </c:dPt>
          <c:dLbls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D6-4F04-89DD-7CDDB06B0902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D6-4F04-89DD-7CDDB06B0902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D6-4F04-89DD-7CDDB06B0902}"/>
                </c:ext>
              </c:extLst>
            </c:dLbl>
            <c:dLbl>
              <c:idx val="1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D6-4F04-89DD-7CDDB06B0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ING Me" panose="02000506040000020004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Grafy!$A$7:$A$23</c:f>
              <c:numCache>
                <c:formatCode>yyyy</c:formatCode>
                <c:ptCount val="17"/>
                <c:pt idx="0">
                  <c:v>40178</c:v>
                </c:pt>
                <c:pt idx="1">
                  <c:v>40543</c:v>
                </c:pt>
                <c:pt idx="2">
                  <c:v>40908</c:v>
                </c:pt>
                <c:pt idx="3">
                  <c:v>41274</c:v>
                </c:pt>
                <c:pt idx="4">
                  <c:v>41639</c:v>
                </c:pt>
                <c:pt idx="5">
                  <c:v>42004</c:v>
                </c:pt>
                <c:pt idx="6">
                  <c:v>42369</c:v>
                </c:pt>
                <c:pt idx="7">
                  <c:v>42735</c:v>
                </c:pt>
                <c:pt idx="8">
                  <c:v>43100</c:v>
                </c:pt>
                <c:pt idx="9">
                  <c:v>43465</c:v>
                </c:pt>
                <c:pt idx="10">
                  <c:v>43830</c:v>
                </c:pt>
                <c:pt idx="11">
                  <c:v>44196</c:v>
                </c:pt>
                <c:pt idx="12">
                  <c:v>44561</c:v>
                </c:pt>
                <c:pt idx="13">
                  <c:v>44926</c:v>
                </c:pt>
                <c:pt idx="14">
                  <c:v>45291</c:v>
                </c:pt>
                <c:pt idx="15">
                  <c:v>45657</c:v>
                </c:pt>
                <c:pt idx="16">
                  <c:v>45658</c:v>
                </c:pt>
              </c:numCache>
            </c:numRef>
          </c:cat>
          <c:val>
            <c:numRef>
              <c:f>Grafy!$B$7:$B$23</c:f>
              <c:numCache>
                <c:formatCode>0.0</c:formatCode>
                <c:ptCount val="17"/>
                <c:pt idx="0">
                  <c:v>-4.5075127895244149</c:v>
                </c:pt>
                <c:pt idx="1">
                  <c:v>2.2709200465407475</c:v>
                </c:pt>
                <c:pt idx="2">
                  <c:v>1.7611604978027939</c:v>
                </c:pt>
                <c:pt idx="3">
                  <c:v>-0.70475446711530942</c:v>
                </c:pt>
                <c:pt idx="4">
                  <c:v>-4.3704562747026721E-2</c:v>
                </c:pt>
                <c:pt idx="5">
                  <c:v>2.2617677508552481</c:v>
                </c:pt>
                <c:pt idx="6">
                  <c:v>5.469906840260963</c:v>
                </c:pt>
                <c:pt idx="7">
                  <c:v>2.4389189787242804</c:v>
                </c:pt>
                <c:pt idx="8">
                  <c:v>5.373687265952376</c:v>
                </c:pt>
                <c:pt idx="9">
                  <c:v>3.1794951460664356</c:v>
                </c:pt>
                <c:pt idx="10">
                  <c:v>2.9563353091258238</c:v>
                </c:pt>
                <c:pt idx="11">
                  <c:v>-5.8059094821161006</c:v>
                </c:pt>
                <c:pt idx="12">
                  <c:v>3.9712053308011299</c:v>
                </c:pt>
                <c:pt idx="13">
                  <c:v>2.8507356609465999</c:v>
                </c:pt>
                <c:pt idx="14">
                  <c:v>3.4374431069483798E-2</c:v>
                </c:pt>
                <c:pt idx="15">
                  <c:v>1</c:v>
                </c:pt>
                <c:pt idx="16">
                  <c:v>2.2795876233834056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CD6-4F04-89DD-7CDDB06B0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ING Me" panose="02000506040000020004"/>
        </a:defRPr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F4-4D7A-A925-B16A37B4CF0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F4-4D7A-A925-B16A37B4CF0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F4-4D7A-A925-B16A37B4CF0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DF4-4D7A-A925-B16A37B4CF0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DF4-4D7A-A925-B16A37B4CF0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DF4-4D7A-A925-B16A37B4CF0E}"/>
              </c:ext>
            </c:extLst>
          </c:dPt>
          <c:dLbls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F4-4D7A-A925-B16A37B4CF0E}"/>
                </c:ext>
              </c:extLst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F4-4D7A-A925-B16A37B4CF0E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F4-4D7A-A925-B16A37B4CF0E}"/>
                </c:ext>
              </c:extLst>
            </c:dLbl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F4-4D7A-A925-B16A37B4CF0E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F4-4D7A-A925-B16A37B4CF0E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F4-4D7A-A925-B16A37B4CF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Grafy!$X$6:$X$17</c:f>
              <c:numCache>
                <c:formatCode>yyyy</c:formatCode>
                <c:ptCount val="12"/>
                <c:pt idx="0">
                  <c:v>42004</c:v>
                </c:pt>
                <c:pt idx="1">
                  <c:v>42369</c:v>
                </c:pt>
                <c:pt idx="2">
                  <c:v>42735</c:v>
                </c:pt>
                <c:pt idx="3">
                  <c:v>43100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44926</c:v>
                </c:pt>
                <c:pt idx="9">
                  <c:v>45291</c:v>
                </c:pt>
                <c:pt idx="10">
                  <c:v>45657</c:v>
                </c:pt>
                <c:pt idx="11">
                  <c:v>46022</c:v>
                </c:pt>
              </c:numCache>
            </c:numRef>
          </c:cat>
          <c:val>
            <c:numRef>
              <c:f>Grafy!$Y$6:$Y$17</c:f>
              <c:numCache>
                <c:formatCode>0.0</c:formatCode>
                <c:ptCount val="12"/>
                <c:pt idx="0">
                  <c:v>7.674999999999998</c:v>
                </c:pt>
                <c:pt idx="1">
                  <c:v>6.5169652991469889</c:v>
                </c:pt>
                <c:pt idx="2">
                  <c:v>5.5089288826072105</c:v>
                </c:pt>
                <c:pt idx="3">
                  <c:v>4.2015751076431593</c:v>
                </c:pt>
                <c:pt idx="4">
                  <c:v>3.1730509199679098</c:v>
                </c:pt>
                <c:pt idx="5">
                  <c:v>2.7952243551147364</c:v>
                </c:pt>
                <c:pt idx="6">
                  <c:v>3.5615068377416144</c:v>
                </c:pt>
                <c:pt idx="7">
                  <c:v>3.7937059849013401</c:v>
                </c:pt>
                <c:pt idx="8">
                  <c:v>3.42284825259105</c:v>
                </c:pt>
                <c:pt idx="9">
                  <c:v>3.6085465668927599</c:v>
                </c:pt>
                <c:pt idx="10">
                  <c:v>3.8</c:v>
                </c:pt>
                <c:pt idx="11">
                  <c:v>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DF4-4D7A-A925-B16A37B4C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55-498D-8819-AD36B75A81F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55-498D-8819-AD36B75A81F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55-498D-8819-AD36B75A81FB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55-498D-8819-AD36B75A81F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55-498D-8819-AD36B75A81FB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A55-498D-8819-AD36B75A81FB}"/>
              </c:ext>
            </c:extLst>
          </c:dPt>
          <c:dLbls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55-498D-8819-AD36B75A81FB}"/>
                </c:ext>
              </c:extLst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55-498D-8819-AD36B75A81FB}"/>
                </c:ext>
              </c:extLst>
            </c:dLbl>
            <c:dLbl>
              <c:idx val="1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55-498D-8819-AD36B75A81FB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55-498D-8819-AD36B75A81FB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A55-498D-8819-AD36B75A81FB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55-498D-8819-AD36B75A81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Grafy!$AI$6:$AI$17</c:f>
              <c:numCache>
                <c:formatCode>yyyy</c:formatCode>
                <c:ptCount val="12"/>
                <c:pt idx="0">
                  <c:v>42004</c:v>
                </c:pt>
                <c:pt idx="1">
                  <c:v>42369</c:v>
                </c:pt>
                <c:pt idx="2">
                  <c:v>42735</c:v>
                </c:pt>
                <c:pt idx="3">
                  <c:v>43100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44926</c:v>
                </c:pt>
                <c:pt idx="9">
                  <c:v>45291</c:v>
                </c:pt>
                <c:pt idx="10">
                  <c:v>45657</c:v>
                </c:pt>
                <c:pt idx="11">
                  <c:v>46022</c:v>
                </c:pt>
              </c:numCache>
            </c:numRef>
          </c:cat>
          <c:val>
            <c:numRef>
              <c:f>Grafy!$AJ$6:$AJ$17</c:f>
              <c:numCache>
                <c:formatCode>0.0</c:formatCode>
                <c:ptCount val="12"/>
                <c:pt idx="0">
                  <c:v>2.9259616869052651</c:v>
                </c:pt>
                <c:pt idx="1">
                  <c:v>3.1973143601764731</c:v>
                </c:pt>
                <c:pt idx="2">
                  <c:v>4.4096248682670369</c:v>
                </c:pt>
                <c:pt idx="3">
                  <c:v>6.7513456862777987</c:v>
                </c:pt>
                <c:pt idx="4">
                  <c:v>8.1389138169073227</c:v>
                </c:pt>
                <c:pt idx="5">
                  <c:v>7.8841196027212623</c:v>
                </c:pt>
                <c:pt idx="6">
                  <c:v>3.1369269121074961</c:v>
                </c:pt>
                <c:pt idx="7">
                  <c:v>5.7828794150777796</c:v>
                </c:pt>
                <c:pt idx="8">
                  <c:v>4.3182575406184096</c:v>
                </c:pt>
                <c:pt idx="9">
                  <c:v>8.0034568921787805</c:v>
                </c:pt>
                <c:pt idx="10">
                  <c:v>6.6</c:v>
                </c:pt>
                <c:pt idx="11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A55-498D-8819-AD36B75A8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2CD-46E9-85C0-3EA6AA72843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2CD-46E9-85C0-3EA6AA728437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CD-46E9-85C0-3EA6AA728437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CD-46E9-85C0-3EA6AA728437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CD-46E9-85C0-3EA6AA728437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2CD-46E9-85C0-3EA6AA728437}"/>
              </c:ext>
            </c:extLst>
          </c:dPt>
          <c:dLbls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CD-46E9-85C0-3EA6AA728437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CD-46E9-85C0-3EA6AA728437}"/>
                </c:ext>
              </c:extLst>
            </c:dLbl>
            <c:dLbl>
              <c:idx val="1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CD-46E9-85C0-3EA6AA728437}"/>
                </c:ext>
              </c:extLst>
            </c:dLbl>
            <c:dLbl>
              <c:idx val="1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CD-46E9-85C0-3EA6AA728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Grafy!$AS$6:$AS$21</c:f>
              <c:numCache>
                <c:formatCode>yyyy</c:formatCode>
                <c:ptCount val="16"/>
                <c:pt idx="0">
                  <c:v>40543</c:v>
                </c:pt>
                <c:pt idx="1">
                  <c:v>40908</c:v>
                </c:pt>
                <c:pt idx="2">
                  <c:v>41274</c:v>
                </c:pt>
                <c:pt idx="3">
                  <c:v>41639</c:v>
                </c:pt>
                <c:pt idx="4">
                  <c:v>42004</c:v>
                </c:pt>
                <c:pt idx="5">
                  <c:v>42369</c:v>
                </c:pt>
                <c:pt idx="6">
                  <c:v>42735</c:v>
                </c:pt>
                <c:pt idx="7">
                  <c:v>43100</c:v>
                </c:pt>
                <c:pt idx="8">
                  <c:v>43465</c:v>
                </c:pt>
                <c:pt idx="9">
                  <c:v>43830</c:v>
                </c:pt>
                <c:pt idx="10">
                  <c:v>44196</c:v>
                </c:pt>
                <c:pt idx="11">
                  <c:v>44561</c:v>
                </c:pt>
                <c:pt idx="12">
                  <c:v>44926</c:v>
                </c:pt>
                <c:pt idx="13">
                  <c:v>45291</c:v>
                </c:pt>
                <c:pt idx="14">
                  <c:v>45657</c:v>
                </c:pt>
                <c:pt idx="15">
                  <c:v>46022</c:v>
                </c:pt>
              </c:numCache>
            </c:numRef>
          </c:cat>
          <c:val>
            <c:numRef>
              <c:f>Grafy!$AT$6:$AT$21</c:f>
              <c:numCache>
                <c:formatCode>0.0</c:formatCode>
                <c:ptCount val="16"/>
                <c:pt idx="0">
                  <c:v>1.4666666666666675</c:v>
                </c:pt>
                <c:pt idx="1">
                  <c:v>1.9166666666666667</c:v>
                </c:pt>
                <c:pt idx="2">
                  <c:v>3.2916666666666679</c:v>
                </c:pt>
                <c:pt idx="3">
                  <c:v>1.4166666666666679</c:v>
                </c:pt>
                <c:pt idx="4">
                  <c:v>0.35833333333333311</c:v>
                </c:pt>
                <c:pt idx="5">
                  <c:v>0.33333333333333215</c:v>
                </c:pt>
                <c:pt idx="6">
                  <c:v>0.67499999999999716</c:v>
                </c:pt>
                <c:pt idx="7">
                  <c:v>2.4666666666666672</c:v>
                </c:pt>
                <c:pt idx="8">
                  <c:v>2.1416666666666671</c:v>
                </c:pt>
                <c:pt idx="9">
                  <c:v>2.8416666666666686</c:v>
                </c:pt>
                <c:pt idx="10">
                  <c:v>3.158333333333335</c:v>
                </c:pt>
                <c:pt idx="11">
                  <c:v>3.8</c:v>
                </c:pt>
                <c:pt idx="12">
                  <c:v>15.1</c:v>
                </c:pt>
                <c:pt idx="13">
                  <c:v>10.7</c:v>
                </c:pt>
                <c:pt idx="14">
                  <c:v>2.4</c:v>
                </c:pt>
                <c:pt idx="15">
                  <c:v>2.4947099597988798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CD-46E9-85C0-3EA6AA728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5785693659591"/>
          <c:y val="4.7355396762927451E-2"/>
          <c:w val="0.85729154931694895"/>
          <c:h val="0.7837725419412214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Grafy!$BE$2</c:f>
              <c:strCache>
                <c:ptCount val="1"/>
                <c:pt idx="0">
                  <c:v>celoroční průměr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F4-4DBA-B33F-A68DE43489F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F4-4DBA-B33F-A68DE43489F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F4-4DBA-B33F-A68DE43489F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F4-4DBA-B33F-A68DE43489FC}"/>
              </c:ext>
            </c:extLst>
          </c:dPt>
          <c:dLbls>
            <c:dLbl>
              <c:idx val="8"/>
              <c:layout>
                <c:manualLayout>
                  <c:x val="-3.5747807341753022E-3"/>
                  <c:y val="-6.72344380600097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000000"/>
                      </a:solidFill>
                      <a:latin typeface="ING Me" panose="02000506040000020004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71364463525379"/>
                      <c:h val="6.16213670745568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4F4-4DBA-B33F-A68DE43489FC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F4-4DBA-B33F-A68DE43489FC}"/>
                </c:ext>
              </c:extLst>
            </c:dLbl>
            <c:dLbl>
              <c:idx val="1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F4-4DBA-B33F-A68DE43489FC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F4-4DBA-B33F-A68DE4348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ING Me" panose="02000506040000020004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Grafy!$BC$6:$BC$17</c:f>
              <c:numCache>
                <c:formatCode>yyyy</c:formatCode>
                <c:ptCount val="12"/>
                <c:pt idx="0">
                  <c:v>42004</c:v>
                </c:pt>
                <c:pt idx="1">
                  <c:v>42369</c:v>
                </c:pt>
                <c:pt idx="2">
                  <c:v>42735</c:v>
                </c:pt>
                <c:pt idx="3">
                  <c:v>43100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44926</c:v>
                </c:pt>
                <c:pt idx="9">
                  <c:v>45291</c:v>
                </c:pt>
                <c:pt idx="10">
                  <c:v>45657</c:v>
                </c:pt>
                <c:pt idx="11">
                  <c:v>46022</c:v>
                </c:pt>
              </c:numCache>
            </c:numRef>
          </c:cat>
          <c:val>
            <c:numRef>
              <c:f>Grafy!$BE$6:$BE$17</c:f>
              <c:numCache>
                <c:formatCode>0.0</c:formatCode>
                <c:ptCount val="12"/>
                <c:pt idx="0">
                  <c:v>27.531810000000004</c:v>
                </c:pt>
                <c:pt idx="1">
                  <c:v>27.298209166666663</c:v>
                </c:pt>
                <c:pt idx="2">
                  <c:v>27.035876666666667</c:v>
                </c:pt>
                <c:pt idx="3">
                  <c:v>26.355931666666663</c:v>
                </c:pt>
                <c:pt idx="4">
                  <c:v>25.648583333333331</c:v>
                </c:pt>
                <c:pt idx="5">
                  <c:v>25.675136666666663</c:v>
                </c:pt>
                <c:pt idx="6">
                  <c:v>26.458079166666668</c:v>
                </c:pt>
                <c:pt idx="7">
                  <c:v>25.67</c:v>
                </c:pt>
                <c:pt idx="8">
                  <c:v>24.57</c:v>
                </c:pt>
                <c:pt idx="9">
                  <c:v>24</c:v>
                </c:pt>
                <c:pt idx="10">
                  <c:v>25.1</c:v>
                </c:pt>
                <c:pt idx="11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F4-4DBA-B33F-A68DE4348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544881135"/>
        <c:axId val="544881967"/>
      </c:barChart>
      <c:lineChart>
        <c:grouping val="stacked"/>
        <c:varyColors val="0"/>
        <c:ser>
          <c:idx val="0"/>
          <c:order val="0"/>
          <c:tx>
            <c:strRef>
              <c:f>Grafy!$BD$2</c:f>
              <c:strCache>
                <c:ptCount val="1"/>
                <c:pt idx="0">
                  <c:v>konec roku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8"/>
            <c:marker>
              <c:symbol val="circle"/>
              <c:size val="7"/>
              <c:spPr>
                <a:solidFill>
                  <a:schemeClr val="accent4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54F4-4DBA-B33F-A68DE43489FC}"/>
              </c:ext>
            </c:extLst>
          </c:dPt>
          <c:dPt>
            <c:idx val="9"/>
            <c:marker>
              <c:symbol val="circle"/>
              <c:size val="7"/>
              <c:spPr>
                <a:solidFill>
                  <a:schemeClr val="accent4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54F4-4DBA-B33F-A68DE43489FC}"/>
              </c:ext>
            </c:extLst>
          </c:dPt>
          <c:dPt>
            <c:idx val="10"/>
            <c:marker>
              <c:symbol val="circle"/>
              <c:size val="7"/>
              <c:spPr>
                <a:solidFill>
                  <a:schemeClr val="accent4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54F4-4DBA-B33F-A68DE43489FC}"/>
              </c:ext>
            </c:extLst>
          </c:dPt>
          <c:dPt>
            <c:idx val="11"/>
            <c:marker>
              <c:symbol val="circle"/>
              <c:size val="7"/>
              <c:spPr>
                <a:solidFill>
                  <a:schemeClr val="accent4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54F4-4DBA-B33F-A68DE43489FC}"/>
              </c:ext>
            </c:extLst>
          </c:dPt>
          <c:dPt>
            <c:idx val="14"/>
            <c:marker>
              <c:symbol val="circle"/>
              <c:size val="7"/>
              <c:spPr>
                <a:solidFill>
                  <a:schemeClr val="accent4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54F4-4DBA-B33F-A68DE43489FC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chemeClr val="accent4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54F4-4DBA-B33F-A68DE43489FC}"/>
              </c:ext>
            </c:extLst>
          </c:dPt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F4-4DBA-B33F-A68DE43489FC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4F4-4DBA-B33F-A68DE4348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ING Me" panose="02000506040000020004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Grafy!$BC$6:$BC$17</c:f>
              <c:numCache>
                <c:formatCode>yyyy</c:formatCode>
                <c:ptCount val="12"/>
                <c:pt idx="0">
                  <c:v>42004</c:v>
                </c:pt>
                <c:pt idx="1">
                  <c:v>42369</c:v>
                </c:pt>
                <c:pt idx="2">
                  <c:v>42735</c:v>
                </c:pt>
                <c:pt idx="3">
                  <c:v>43100</c:v>
                </c:pt>
                <c:pt idx="4">
                  <c:v>43465</c:v>
                </c:pt>
                <c:pt idx="5">
                  <c:v>43830</c:v>
                </c:pt>
                <c:pt idx="6">
                  <c:v>44196</c:v>
                </c:pt>
                <c:pt idx="7">
                  <c:v>44561</c:v>
                </c:pt>
                <c:pt idx="8">
                  <c:v>44926</c:v>
                </c:pt>
                <c:pt idx="9">
                  <c:v>45291</c:v>
                </c:pt>
                <c:pt idx="10">
                  <c:v>45657</c:v>
                </c:pt>
                <c:pt idx="11">
                  <c:v>46022</c:v>
                </c:pt>
              </c:numCache>
            </c:numRef>
          </c:cat>
          <c:val>
            <c:numRef>
              <c:f>Grafy!$BD$6:$BD$17</c:f>
              <c:numCache>
                <c:formatCode>0.0</c:formatCode>
                <c:ptCount val="12"/>
                <c:pt idx="0">
                  <c:v>27.659479999999999</c:v>
                </c:pt>
                <c:pt idx="1">
                  <c:v>27.024989999999999</c:v>
                </c:pt>
                <c:pt idx="2">
                  <c:v>26.997990000000001</c:v>
                </c:pt>
                <c:pt idx="3">
                  <c:v>25.54749</c:v>
                </c:pt>
                <c:pt idx="4">
                  <c:v>25.716999999999999</c:v>
                </c:pt>
                <c:pt idx="5">
                  <c:v>25.413989999999998</c:v>
                </c:pt>
                <c:pt idx="6">
                  <c:v>26.225490000000001</c:v>
                </c:pt>
                <c:pt idx="7">
                  <c:v>24.89</c:v>
                </c:pt>
                <c:pt idx="8">
                  <c:v>24.279969999999999</c:v>
                </c:pt>
                <c:pt idx="9">
                  <c:v>24.7</c:v>
                </c:pt>
                <c:pt idx="10">
                  <c:v>25.150000000000002</c:v>
                </c:pt>
                <c:pt idx="11">
                  <c:v>24.7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4F4-4DBA-B33F-A68DE4348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4881135"/>
        <c:axId val="544881967"/>
      </c:lineChart>
      <c:dateAx>
        <c:axId val="544881135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967"/>
        <c:crosses val="autoZero"/>
        <c:auto val="1"/>
        <c:lblOffset val="100"/>
        <c:baseTimeUnit val="years"/>
      </c:dateAx>
      <c:valAx>
        <c:axId val="54488196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ING Me" panose="02000506040000020004"/>
                <a:ea typeface="+mn-ea"/>
                <a:cs typeface="+mn-cs"/>
              </a:defRPr>
            </a:pPr>
            <a:endParaRPr lang="cs-CZ"/>
          </a:p>
        </c:txPr>
        <c:crossAx val="54488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952251832038114"/>
          <c:y val="4.8376596351487347E-2"/>
          <c:w val="0.31449515440132086"/>
          <c:h val="0.157873951140693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000000"/>
              </a:solidFill>
              <a:latin typeface="ING Me" panose="02000506040000020004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ING Me" panose="02000506040000020004"/>
        </a:defRPr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1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8EEF-4E34-A0DE-0D913ABF7C96}"/>
              </c:ext>
            </c:extLst>
          </c:dPt>
          <c:dPt>
            <c:idx val="2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8EEF-4E34-A0DE-0D913ABF7C96}"/>
              </c:ext>
            </c:extLst>
          </c:dPt>
          <c:dPt>
            <c:idx val="222"/>
            <c:marker>
              <c:symbol val="none"/>
            </c:marker>
            <c:bubble3D val="0"/>
            <c:spPr>
              <a:ln w="28575" cap="rnd" cmpd="thickThin">
                <a:solidFill>
                  <a:schemeClr val="tx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EF-4E34-A0DE-0D913ABF7C96}"/>
              </c:ext>
            </c:extLst>
          </c:dPt>
          <c:dPt>
            <c:idx val="23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8EEF-4E34-A0DE-0D913ABF7C96}"/>
              </c:ext>
            </c:extLst>
          </c:dPt>
          <c:dPt>
            <c:idx val="250"/>
            <c:marker>
              <c:symbol val="diamond"/>
              <c:size val="8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chemeClr val="accent6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8EEF-4E34-A0DE-0D913ABF7C96}"/>
              </c:ext>
            </c:extLst>
          </c:dPt>
          <c:dPt>
            <c:idx val="25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8EEF-4E34-A0DE-0D913ABF7C96}"/>
              </c:ext>
            </c:extLst>
          </c:dPt>
          <c:dPt>
            <c:idx val="262"/>
            <c:marker>
              <c:symbol val="diamond"/>
              <c:size val="8"/>
              <c:spPr>
                <a:solidFill>
                  <a:schemeClr val="accent2"/>
                </a:solidFill>
                <a:ln w="2857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EEF-4E34-A0DE-0D913ABF7C96}"/>
              </c:ext>
            </c:extLst>
          </c:dPt>
          <c:dPt>
            <c:idx val="274"/>
            <c:marker>
              <c:symbol val="diamond"/>
              <c:size val="8"/>
              <c:spPr>
                <a:solidFill>
                  <a:schemeClr val="accent1"/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8EEF-4E34-A0DE-0D913ABF7C96}"/>
              </c:ext>
            </c:extLst>
          </c:dPt>
          <c:dLbls>
            <c:dLbl>
              <c:idx val="250"/>
              <c:layout>
                <c:manualLayout>
                  <c:x val="-1.2609479551802144E-2"/>
                  <c:y val="-3.1094902944569618E-2"/>
                </c:manualLayout>
              </c:layout>
              <c:tx>
                <c:rich>
                  <a:bodyPr/>
                  <a:lstStyle/>
                  <a:p>
                    <a:fld id="{7407119E-09D9-4CD1-8EB4-981769178D8D}" type="VALUE">
                      <a:rPr lang="en-US">
                        <a:solidFill>
                          <a:schemeClr val="accent6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EEF-4E34-A0DE-0D913ABF7C96}"/>
                </c:ext>
              </c:extLst>
            </c:dLbl>
            <c:dLbl>
              <c:idx val="262"/>
              <c:layout>
                <c:manualLayout>
                  <c:x val="-2.8097890716979063E-2"/>
                  <c:y val="-4.6242496441098097E-2"/>
                </c:manualLayout>
              </c:layout>
              <c:tx>
                <c:rich>
                  <a:bodyPr/>
                  <a:lstStyle/>
                  <a:p>
                    <a:fld id="{5AAA1EA4-FEB6-4CB9-96C5-83BEC0471662}" type="VALUE">
                      <a:rPr lang="en-US">
                        <a:solidFill>
                          <a:schemeClr val="accent2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EEF-4E34-A0DE-0D913ABF7C96}"/>
                </c:ext>
              </c:extLst>
            </c:dLbl>
            <c:dLbl>
              <c:idx val="274"/>
              <c:layout>
                <c:manualLayout>
                  <c:x val="0"/>
                  <c:y val="5.015076255672981E-2"/>
                </c:manualLayout>
              </c:layout>
              <c:tx>
                <c:rich>
                  <a:bodyPr/>
                  <a:lstStyle/>
                  <a:p>
                    <a:fld id="{4DDEFF66-45E9-447C-9989-B2EE852E1088}" type="VALUE">
                      <a:rPr lang="en-US">
                        <a:solidFill>
                          <a:schemeClr val="accent5"/>
                        </a:solidFill>
                      </a:rPr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EEF-4E34-A0DE-0D913ABF7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Grafy!$BM$15:$BM$291</c:f>
              <c:numCache>
                <c:formatCode>mm/yy</c:formatCode>
                <c:ptCount val="275"/>
                <c:pt idx="0">
                  <c:v>37621</c:v>
                </c:pt>
                <c:pt idx="1">
                  <c:v>37652</c:v>
                </c:pt>
                <c:pt idx="2">
                  <c:v>37680</c:v>
                </c:pt>
                <c:pt idx="3">
                  <c:v>37711</c:v>
                </c:pt>
                <c:pt idx="4">
                  <c:v>37741</c:v>
                </c:pt>
                <c:pt idx="5">
                  <c:v>37772</c:v>
                </c:pt>
                <c:pt idx="6">
                  <c:v>37802</c:v>
                </c:pt>
                <c:pt idx="7">
                  <c:v>37833</c:v>
                </c:pt>
                <c:pt idx="8">
                  <c:v>37864</c:v>
                </c:pt>
                <c:pt idx="9">
                  <c:v>37894</c:v>
                </c:pt>
                <c:pt idx="10">
                  <c:v>37925</c:v>
                </c:pt>
                <c:pt idx="11">
                  <c:v>37955</c:v>
                </c:pt>
                <c:pt idx="12">
                  <c:v>37986</c:v>
                </c:pt>
                <c:pt idx="13">
                  <c:v>38017</c:v>
                </c:pt>
                <c:pt idx="14">
                  <c:v>38046</c:v>
                </c:pt>
                <c:pt idx="15">
                  <c:v>38077</c:v>
                </c:pt>
                <c:pt idx="16">
                  <c:v>38107</c:v>
                </c:pt>
                <c:pt idx="17">
                  <c:v>38138</c:v>
                </c:pt>
                <c:pt idx="18">
                  <c:v>38168</c:v>
                </c:pt>
                <c:pt idx="19">
                  <c:v>38199</c:v>
                </c:pt>
                <c:pt idx="20">
                  <c:v>38230</c:v>
                </c:pt>
                <c:pt idx="21">
                  <c:v>38260</c:v>
                </c:pt>
                <c:pt idx="22">
                  <c:v>38291</c:v>
                </c:pt>
                <c:pt idx="23">
                  <c:v>38321</c:v>
                </c:pt>
                <c:pt idx="24">
                  <c:v>38352</c:v>
                </c:pt>
                <c:pt idx="25">
                  <c:v>38383</c:v>
                </c:pt>
                <c:pt idx="26">
                  <c:v>38411</c:v>
                </c:pt>
                <c:pt idx="27">
                  <c:v>38442</c:v>
                </c:pt>
                <c:pt idx="28">
                  <c:v>38472</c:v>
                </c:pt>
                <c:pt idx="29">
                  <c:v>38503</c:v>
                </c:pt>
                <c:pt idx="30">
                  <c:v>38533</c:v>
                </c:pt>
                <c:pt idx="31">
                  <c:v>38564</c:v>
                </c:pt>
                <c:pt idx="32">
                  <c:v>38595</c:v>
                </c:pt>
                <c:pt idx="33">
                  <c:v>38625</c:v>
                </c:pt>
                <c:pt idx="34">
                  <c:v>38656</c:v>
                </c:pt>
                <c:pt idx="35">
                  <c:v>38686</c:v>
                </c:pt>
                <c:pt idx="36">
                  <c:v>38717</c:v>
                </c:pt>
                <c:pt idx="37">
                  <c:v>38748</c:v>
                </c:pt>
                <c:pt idx="38">
                  <c:v>38776</c:v>
                </c:pt>
                <c:pt idx="39">
                  <c:v>38807</c:v>
                </c:pt>
                <c:pt idx="40">
                  <c:v>38837</c:v>
                </c:pt>
                <c:pt idx="41">
                  <c:v>38868</c:v>
                </c:pt>
                <c:pt idx="42">
                  <c:v>38898</c:v>
                </c:pt>
                <c:pt idx="43">
                  <c:v>38929</c:v>
                </c:pt>
                <c:pt idx="44">
                  <c:v>38960</c:v>
                </c:pt>
                <c:pt idx="45">
                  <c:v>38990</c:v>
                </c:pt>
                <c:pt idx="46">
                  <c:v>39021</c:v>
                </c:pt>
                <c:pt idx="47">
                  <c:v>39051</c:v>
                </c:pt>
                <c:pt idx="48">
                  <c:v>39082</c:v>
                </c:pt>
                <c:pt idx="49">
                  <c:v>39113</c:v>
                </c:pt>
                <c:pt idx="50">
                  <c:v>39141</c:v>
                </c:pt>
                <c:pt idx="51">
                  <c:v>39172</c:v>
                </c:pt>
                <c:pt idx="52">
                  <c:v>39202</c:v>
                </c:pt>
                <c:pt idx="53">
                  <c:v>39233</c:v>
                </c:pt>
                <c:pt idx="54">
                  <c:v>39263</c:v>
                </c:pt>
                <c:pt idx="55">
                  <c:v>39294</c:v>
                </c:pt>
                <c:pt idx="56">
                  <c:v>39325</c:v>
                </c:pt>
                <c:pt idx="57">
                  <c:v>39355</c:v>
                </c:pt>
                <c:pt idx="58">
                  <c:v>39386</c:v>
                </c:pt>
                <c:pt idx="59">
                  <c:v>39416</c:v>
                </c:pt>
                <c:pt idx="60">
                  <c:v>39447</c:v>
                </c:pt>
                <c:pt idx="61">
                  <c:v>39478</c:v>
                </c:pt>
                <c:pt idx="62">
                  <c:v>39507</c:v>
                </c:pt>
                <c:pt idx="63">
                  <c:v>39538</c:v>
                </c:pt>
                <c:pt idx="64">
                  <c:v>39629</c:v>
                </c:pt>
                <c:pt idx="65">
                  <c:v>39660</c:v>
                </c:pt>
                <c:pt idx="66">
                  <c:v>39691</c:v>
                </c:pt>
                <c:pt idx="67">
                  <c:v>39721</c:v>
                </c:pt>
                <c:pt idx="68">
                  <c:v>39752</c:v>
                </c:pt>
                <c:pt idx="69">
                  <c:v>39782</c:v>
                </c:pt>
                <c:pt idx="70">
                  <c:v>39813</c:v>
                </c:pt>
                <c:pt idx="71">
                  <c:v>39844</c:v>
                </c:pt>
                <c:pt idx="72">
                  <c:v>39872</c:v>
                </c:pt>
                <c:pt idx="73">
                  <c:v>39903</c:v>
                </c:pt>
                <c:pt idx="74">
                  <c:v>39933</c:v>
                </c:pt>
                <c:pt idx="75">
                  <c:v>39964</c:v>
                </c:pt>
                <c:pt idx="76">
                  <c:v>39994</c:v>
                </c:pt>
                <c:pt idx="77">
                  <c:v>40025</c:v>
                </c:pt>
                <c:pt idx="78">
                  <c:v>40056</c:v>
                </c:pt>
                <c:pt idx="79">
                  <c:v>40086</c:v>
                </c:pt>
                <c:pt idx="80">
                  <c:v>40117</c:v>
                </c:pt>
                <c:pt idx="81">
                  <c:v>40147</c:v>
                </c:pt>
                <c:pt idx="82">
                  <c:v>40178</c:v>
                </c:pt>
                <c:pt idx="83">
                  <c:v>40209</c:v>
                </c:pt>
                <c:pt idx="84">
                  <c:v>40237</c:v>
                </c:pt>
                <c:pt idx="85">
                  <c:v>40268</c:v>
                </c:pt>
                <c:pt idx="86">
                  <c:v>40298</c:v>
                </c:pt>
                <c:pt idx="87">
                  <c:v>40329</c:v>
                </c:pt>
                <c:pt idx="88">
                  <c:v>40359</c:v>
                </c:pt>
                <c:pt idx="89">
                  <c:v>40390</c:v>
                </c:pt>
                <c:pt idx="90">
                  <c:v>40421</c:v>
                </c:pt>
                <c:pt idx="91">
                  <c:v>40451</c:v>
                </c:pt>
                <c:pt idx="92">
                  <c:v>40482</c:v>
                </c:pt>
                <c:pt idx="93">
                  <c:v>40512</c:v>
                </c:pt>
                <c:pt idx="94">
                  <c:v>40543</c:v>
                </c:pt>
                <c:pt idx="95">
                  <c:v>40574</c:v>
                </c:pt>
                <c:pt idx="96">
                  <c:v>40602</c:v>
                </c:pt>
                <c:pt idx="97">
                  <c:v>40633</c:v>
                </c:pt>
                <c:pt idx="98">
                  <c:v>40663</c:v>
                </c:pt>
                <c:pt idx="99">
                  <c:v>40694</c:v>
                </c:pt>
                <c:pt idx="100">
                  <c:v>40724</c:v>
                </c:pt>
                <c:pt idx="101">
                  <c:v>40755</c:v>
                </c:pt>
                <c:pt idx="102">
                  <c:v>40786</c:v>
                </c:pt>
                <c:pt idx="103">
                  <c:v>40816</c:v>
                </c:pt>
                <c:pt idx="104">
                  <c:v>40847</c:v>
                </c:pt>
                <c:pt idx="105">
                  <c:v>40877</c:v>
                </c:pt>
                <c:pt idx="106">
                  <c:v>40908</c:v>
                </c:pt>
                <c:pt idx="107">
                  <c:v>40939</c:v>
                </c:pt>
                <c:pt idx="108">
                  <c:v>40968</c:v>
                </c:pt>
                <c:pt idx="109">
                  <c:v>40999</c:v>
                </c:pt>
                <c:pt idx="110">
                  <c:v>41029</c:v>
                </c:pt>
                <c:pt idx="111">
                  <c:v>41060</c:v>
                </c:pt>
                <c:pt idx="112">
                  <c:v>41090</c:v>
                </c:pt>
                <c:pt idx="113">
                  <c:v>41121</c:v>
                </c:pt>
                <c:pt idx="114">
                  <c:v>41152</c:v>
                </c:pt>
                <c:pt idx="115">
                  <c:v>41182</c:v>
                </c:pt>
                <c:pt idx="116">
                  <c:v>41213</c:v>
                </c:pt>
                <c:pt idx="117">
                  <c:v>41243</c:v>
                </c:pt>
                <c:pt idx="118">
                  <c:v>41274</c:v>
                </c:pt>
                <c:pt idx="119">
                  <c:v>41305</c:v>
                </c:pt>
                <c:pt idx="120">
                  <c:v>41333</c:v>
                </c:pt>
                <c:pt idx="121">
                  <c:v>41364</c:v>
                </c:pt>
                <c:pt idx="122">
                  <c:v>41394</c:v>
                </c:pt>
                <c:pt idx="123">
                  <c:v>41425</c:v>
                </c:pt>
                <c:pt idx="124">
                  <c:v>41455</c:v>
                </c:pt>
                <c:pt idx="125">
                  <c:v>41486</c:v>
                </c:pt>
                <c:pt idx="126">
                  <c:v>41517</c:v>
                </c:pt>
                <c:pt idx="127">
                  <c:v>41547</c:v>
                </c:pt>
                <c:pt idx="128">
                  <c:v>41578</c:v>
                </c:pt>
                <c:pt idx="129">
                  <c:v>41608</c:v>
                </c:pt>
                <c:pt idx="130">
                  <c:v>41639</c:v>
                </c:pt>
                <c:pt idx="131">
                  <c:v>41670</c:v>
                </c:pt>
                <c:pt idx="132">
                  <c:v>41698</c:v>
                </c:pt>
                <c:pt idx="133">
                  <c:v>41729</c:v>
                </c:pt>
                <c:pt idx="134">
                  <c:v>41759</c:v>
                </c:pt>
                <c:pt idx="135">
                  <c:v>41790</c:v>
                </c:pt>
                <c:pt idx="136">
                  <c:v>41820</c:v>
                </c:pt>
                <c:pt idx="137">
                  <c:v>41851</c:v>
                </c:pt>
                <c:pt idx="138">
                  <c:v>41882</c:v>
                </c:pt>
                <c:pt idx="139">
                  <c:v>41912</c:v>
                </c:pt>
                <c:pt idx="140">
                  <c:v>41943</c:v>
                </c:pt>
                <c:pt idx="141">
                  <c:v>41973</c:v>
                </c:pt>
                <c:pt idx="142">
                  <c:v>42004</c:v>
                </c:pt>
                <c:pt idx="143">
                  <c:v>42035</c:v>
                </c:pt>
                <c:pt idx="144">
                  <c:v>42063</c:v>
                </c:pt>
                <c:pt idx="145">
                  <c:v>42094</c:v>
                </c:pt>
                <c:pt idx="146">
                  <c:v>42124</c:v>
                </c:pt>
                <c:pt idx="147">
                  <c:v>42155</c:v>
                </c:pt>
                <c:pt idx="148">
                  <c:v>42185</c:v>
                </c:pt>
                <c:pt idx="149">
                  <c:v>42216</c:v>
                </c:pt>
                <c:pt idx="150">
                  <c:v>42247</c:v>
                </c:pt>
                <c:pt idx="151">
                  <c:v>42277</c:v>
                </c:pt>
                <c:pt idx="152">
                  <c:v>42308</c:v>
                </c:pt>
                <c:pt idx="153">
                  <c:v>42338</c:v>
                </c:pt>
                <c:pt idx="154">
                  <c:v>42369</c:v>
                </c:pt>
                <c:pt idx="155">
                  <c:v>42400</c:v>
                </c:pt>
                <c:pt idx="156">
                  <c:v>42429</c:v>
                </c:pt>
                <c:pt idx="157">
                  <c:v>42460</c:v>
                </c:pt>
                <c:pt idx="158">
                  <c:v>42490</c:v>
                </c:pt>
                <c:pt idx="159">
                  <c:v>42521</c:v>
                </c:pt>
                <c:pt idx="160">
                  <c:v>42551</c:v>
                </c:pt>
                <c:pt idx="161">
                  <c:v>42582</c:v>
                </c:pt>
                <c:pt idx="162">
                  <c:v>42613</c:v>
                </c:pt>
                <c:pt idx="163">
                  <c:v>42643</c:v>
                </c:pt>
                <c:pt idx="164">
                  <c:v>42674</c:v>
                </c:pt>
                <c:pt idx="165">
                  <c:v>42704</c:v>
                </c:pt>
                <c:pt idx="166">
                  <c:v>42735</c:v>
                </c:pt>
                <c:pt idx="167">
                  <c:v>42766</c:v>
                </c:pt>
                <c:pt idx="168">
                  <c:v>42794</c:v>
                </c:pt>
                <c:pt idx="169">
                  <c:v>42825</c:v>
                </c:pt>
                <c:pt idx="170">
                  <c:v>42855</c:v>
                </c:pt>
                <c:pt idx="171">
                  <c:v>42886</c:v>
                </c:pt>
                <c:pt idx="172">
                  <c:v>42916</c:v>
                </c:pt>
                <c:pt idx="173">
                  <c:v>42947</c:v>
                </c:pt>
                <c:pt idx="174">
                  <c:v>42978</c:v>
                </c:pt>
                <c:pt idx="175">
                  <c:v>43008</c:v>
                </c:pt>
                <c:pt idx="176">
                  <c:v>43039</c:v>
                </c:pt>
                <c:pt idx="177">
                  <c:v>43069</c:v>
                </c:pt>
                <c:pt idx="178">
                  <c:v>43100</c:v>
                </c:pt>
                <c:pt idx="179">
                  <c:v>43131</c:v>
                </c:pt>
                <c:pt idx="180">
                  <c:v>43159</c:v>
                </c:pt>
                <c:pt idx="181">
                  <c:v>43190</c:v>
                </c:pt>
                <c:pt idx="182">
                  <c:v>43220</c:v>
                </c:pt>
                <c:pt idx="183">
                  <c:v>43251</c:v>
                </c:pt>
                <c:pt idx="184">
                  <c:v>43281</c:v>
                </c:pt>
                <c:pt idx="185">
                  <c:v>43312</c:v>
                </c:pt>
                <c:pt idx="186">
                  <c:v>43343</c:v>
                </c:pt>
                <c:pt idx="187">
                  <c:v>43373</c:v>
                </c:pt>
                <c:pt idx="188">
                  <c:v>43404</c:v>
                </c:pt>
                <c:pt idx="189">
                  <c:v>43434</c:v>
                </c:pt>
                <c:pt idx="190">
                  <c:v>43465</c:v>
                </c:pt>
                <c:pt idx="191">
                  <c:v>43496</c:v>
                </c:pt>
                <c:pt idx="192">
                  <c:v>43524</c:v>
                </c:pt>
                <c:pt idx="193">
                  <c:v>43555</c:v>
                </c:pt>
                <c:pt idx="194">
                  <c:v>43585</c:v>
                </c:pt>
                <c:pt idx="195">
                  <c:v>43616</c:v>
                </c:pt>
                <c:pt idx="196">
                  <c:v>43646</c:v>
                </c:pt>
                <c:pt idx="197">
                  <c:v>43677</c:v>
                </c:pt>
                <c:pt idx="198">
                  <c:v>43708</c:v>
                </c:pt>
                <c:pt idx="199">
                  <c:v>43738</c:v>
                </c:pt>
                <c:pt idx="200">
                  <c:v>43769</c:v>
                </c:pt>
                <c:pt idx="201">
                  <c:v>43799</c:v>
                </c:pt>
                <c:pt idx="202">
                  <c:v>43830</c:v>
                </c:pt>
                <c:pt idx="203">
                  <c:v>43861</c:v>
                </c:pt>
                <c:pt idx="204">
                  <c:v>43890</c:v>
                </c:pt>
                <c:pt idx="205">
                  <c:v>43921</c:v>
                </c:pt>
                <c:pt idx="206">
                  <c:v>43951</c:v>
                </c:pt>
                <c:pt idx="207">
                  <c:v>43982</c:v>
                </c:pt>
                <c:pt idx="208">
                  <c:v>44012</c:v>
                </c:pt>
                <c:pt idx="209">
                  <c:v>44043</c:v>
                </c:pt>
                <c:pt idx="210">
                  <c:v>44074</c:v>
                </c:pt>
                <c:pt idx="211">
                  <c:v>44104</c:v>
                </c:pt>
                <c:pt idx="212">
                  <c:v>44135</c:v>
                </c:pt>
                <c:pt idx="213">
                  <c:v>44165</c:v>
                </c:pt>
                <c:pt idx="214">
                  <c:v>44196</c:v>
                </c:pt>
                <c:pt idx="215">
                  <c:v>44227</c:v>
                </c:pt>
                <c:pt idx="216">
                  <c:v>44255</c:v>
                </c:pt>
                <c:pt idx="217">
                  <c:v>44286</c:v>
                </c:pt>
                <c:pt idx="218">
                  <c:v>44316</c:v>
                </c:pt>
                <c:pt idx="219">
                  <c:v>44347</c:v>
                </c:pt>
                <c:pt idx="220">
                  <c:v>44377</c:v>
                </c:pt>
                <c:pt idx="221">
                  <c:v>44408</c:v>
                </c:pt>
                <c:pt idx="222">
                  <c:v>44439</c:v>
                </c:pt>
                <c:pt idx="223">
                  <c:v>44469</c:v>
                </c:pt>
                <c:pt idx="224">
                  <c:v>44500</c:v>
                </c:pt>
                <c:pt idx="225">
                  <c:v>44530</c:v>
                </c:pt>
                <c:pt idx="226">
                  <c:v>44561</c:v>
                </c:pt>
                <c:pt idx="227">
                  <c:v>44592</c:v>
                </c:pt>
                <c:pt idx="228">
                  <c:v>44620</c:v>
                </c:pt>
                <c:pt idx="229">
                  <c:v>44651</c:v>
                </c:pt>
                <c:pt idx="230">
                  <c:v>44681</c:v>
                </c:pt>
                <c:pt idx="231">
                  <c:v>44712</c:v>
                </c:pt>
                <c:pt idx="232">
                  <c:v>44742</c:v>
                </c:pt>
                <c:pt idx="233">
                  <c:v>44773</c:v>
                </c:pt>
                <c:pt idx="234">
                  <c:v>44804</c:v>
                </c:pt>
                <c:pt idx="235">
                  <c:v>44834</c:v>
                </c:pt>
                <c:pt idx="236">
                  <c:v>44865</c:v>
                </c:pt>
                <c:pt idx="237">
                  <c:v>44895</c:v>
                </c:pt>
                <c:pt idx="238">
                  <c:v>44926</c:v>
                </c:pt>
                <c:pt idx="239">
                  <c:v>44957</c:v>
                </c:pt>
                <c:pt idx="240">
                  <c:v>44985</c:v>
                </c:pt>
                <c:pt idx="241">
                  <c:v>45016</c:v>
                </c:pt>
                <c:pt idx="242">
                  <c:v>45046</c:v>
                </c:pt>
                <c:pt idx="243">
                  <c:v>45077</c:v>
                </c:pt>
                <c:pt idx="244">
                  <c:v>45107</c:v>
                </c:pt>
                <c:pt idx="245">
                  <c:v>45138</c:v>
                </c:pt>
                <c:pt idx="246">
                  <c:v>45169</c:v>
                </c:pt>
                <c:pt idx="247">
                  <c:v>45199</c:v>
                </c:pt>
                <c:pt idx="248">
                  <c:v>45230</c:v>
                </c:pt>
                <c:pt idx="249">
                  <c:v>45260</c:v>
                </c:pt>
                <c:pt idx="250">
                  <c:v>45291</c:v>
                </c:pt>
                <c:pt idx="251">
                  <c:v>45322</c:v>
                </c:pt>
                <c:pt idx="252">
                  <c:v>45351</c:v>
                </c:pt>
                <c:pt idx="253">
                  <c:v>45382</c:v>
                </c:pt>
                <c:pt idx="254">
                  <c:v>45412</c:v>
                </c:pt>
                <c:pt idx="255">
                  <c:v>45443</c:v>
                </c:pt>
                <c:pt idx="256">
                  <c:v>45473</c:v>
                </c:pt>
                <c:pt idx="257">
                  <c:v>45504</c:v>
                </c:pt>
                <c:pt idx="258">
                  <c:v>45535</c:v>
                </c:pt>
                <c:pt idx="259">
                  <c:v>45565</c:v>
                </c:pt>
                <c:pt idx="260">
                  <c:v>45596</c:v>
                </c:pt>
                <c:pt idx="261">
                  <c:v>45626</c:v>
                </c:pt>
                <c:pt idx="262">
                  <c:v>45657</c:v>
                </c:pt>
                <c:pt idx="263">
                  <c:v>45688</c:v>
                </c:pt>
                <c:pt idx="264">
                  <c:v>45716</c:v>
                </c:pt>
                <c:pt idx="265">
                  <c:v>45747</c:v>
                </c:pt>
                <c:pt idx="266">
                  <c:v>45777</c:v>
                </c:pt>
                <c:pt idx="267">
                  <c:v>45808</c:v>
                </c:pt>
                <c:pt idx="268">
                  <c:v>45838</c:v>
                </c:pt>
                <c:pt idx="269">
                  <c:v>45869</c:v>
                </c:pt>
                <c:pt idx="270">
                  <c:v>45900</c:v>
                </c:pt>
                <c:pt idx="271">
                  <c:v>45930</c:v>
                </c:pt>
                <c:pt idx="272">
                  <c:v>45961</c:v>
                </c:pt>
                <c:pt idx="273">
                  <c:v>45991</c:v>
                </c:pt>
                <c:pt idx="274">
                  <c:v>46022</c:v>
                </c:pt>
              </c:numCache>
            </c:numRef>
          </c:cat>
          <c:val>
            <c:numRef>
              <c:f>Grafy!$BN$15:$BN$291</c:f>
              <c:numCache>
                <c:formatCode>General</c:formatCode>
                <c:ptCount val="275"/>
                <c:pt idx="0">
                  <c:v>2.75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2.25</c:v>
                </c:pt>
                <c:pt idx="7">
                  <c:v>2.25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2.25</c:v>
                </c:pt>
                <c:pt idx="19">
                  <c:v>2.25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2.25</c:v>
                </c:pt>
                <c:pt idx="26">
                  <c:v>2.25</c:v>
                </c:pt>
                <c:pt idx="27">
                  <c:v>2.25</c:v>
                </c:pt>
                <c:pt idx="28">
                  <c:v>1.75</c:v>
                </c:pt>
                <c:pt idx="29">
                  <c:v>1.75</c:v>
                </c:pt>
                <c:pt idx="30">
                  <c:v>1.75</c:v>
                </c:pt>
                <c:pt idx="31">
                  <c:v>1.75</c:v>
                </c:pt>
                <c:pt idx="32">
                  <c:v>1.75</c:v>
                </c:pt>
                <c:pt idx="33">
                  <c:v>1.75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2.25</c:v>
                </c:pt>
                <c:pt idx="44">
                  <c:v>2.25</c:v>
                </c:pt>
                <c:pt idx="45">
                  <c:v>2.5</c:v>
                </c:pt>
                <c:pt idx="46">
                  <c:v>2.5</c:v>
                </c:pt>
                <c:pt idx="47">
                  <c:v>2.5</c:v>
                </c:pt>
                <c:pt idx="48">
                  <c:v>2.5</c:v>
                </c:pt>
                <c:pt idx="49">
                  <c:v>2.5</c:v>
                </c:pt>
                <c:pt idx="50">
                  <c:v>2.5</c:v>
                </c:pt>
                <c:pt idx="51">
                  <c:v>2.5</c:v>
                </c:pt>
                <c:pt idx="52">
                  <c:v>2.5</c:v>
                </c:pt>
                <c:pt idx="53">
                  <c:v>2.5</c:v>
                </c:pt>
                <c:pt idx="54">
                  <c:v>2.75</c:v>
                </c:pt>
                <c:pt idx="55">
                  <c:v>3</c:v>
                </c:pt>
                <c:pt idx="56">
                  <c:v>3.25</c:v>
                </c:pt>
                <c:pt idx="57">
                  <c:v>3.25</c:v>
                </c:pt>
                <c:pt idx="58">
                  <c:v>3.25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3.75</c:v>
                </c:pt>
                <c:pt idx="63">
                  <c:v>3.75</c:v>
                </c:pt>
                <c:pt idx="64">
                  <c:v>3.75</c:v>
                </c:pt>
                <c:pt idx="65">
                  <c:v>3.75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2.75</c:v>
                </c:pt>
                <c:pt idx="70">
                  <c:v>2.25</c:v>
                </c:pt>
                <c:pt idx="71">
                  <c:v>2.25</c:v>
                </c:pt>
                <c:pt idx="72">
                  <c:v>1.75</c:v>
                </c:pt>
                <c:pt idx="73">
                  <c:v>1.75</c:v>
                </c:pt>
                <c:pt idx="74">
                  <c:v>1.75</c:v>
                </c:pt>
                <c:pt idx="75">
                  <c:v>1.5</c:v>
                </c:pt>
                <c:pt idx="76">
                  <c:v>1.5</c:v>
                </c:pt>
                <c:pt idx="77">
                  <c:v>1.5</c:v>
                </c:pt>
                <c:pt idx="78">
                  <c:v>1.25</c:v>
                </c:pt>
                <c:pt idx="79">
                  <c:v>1.25</c:v>
                </c:pt>
                <c:pt idx="80">
                  <c:v>1.25</c:v>
                </c:pt>
                <c:pt idx="81">
                  <c:v>1.25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0.75</c:v>
                </c:pt>
                <c:pt idx="88">
                  <c:v>0.75</c:v>
                </c:pt>
                <c:pt idx="89">
                  <c:v>0.75</c:v>
                </c:pt>
                <c:pt idx="90">
                  <c:v>0.75</c:v>
                </c:pt>
                <c:pt idx="91">
                  <c:v>0.75</c:v>
                </c:pt>
                <c:pt idx="92">
                  <c:v>0.75</c:v>
                </c:pt>
                <c:pt idx="93">
                  <c:v>0.75</c:v>
                </c:pt>
                <c:pt idx="94">
                  <c:v>0.75</c:v>
                </c:pt>
                <c:pt idx="95">
                  <c:v>0.75</c:v>
                </c:pt>
                <c:pt idx="96">
                  <c:v>0.75</c:v>
                </c:pt>
                <c:pt idx="97">
                  <c:v>0.75</c:v>
                </c:pt>
                <c:pt idx="98">
                  <c:v>0.75</c:v>
                </c:pt>
                <c:pt idx="99">
                  <c:v>0.75</c:v>
                </c:pt>
                <c:pt idx="100">
                  <c:v>0.75</c:v>
                </c:pt>
                <c:pt idx="101">
                  <c:v>0.75</c:v>
                </c:pt>
                <c:pt idx="102">
                  <c:v>0.75</c:v>
                </c:pt>
                <c:pt idx="103">
                  <c:v>0.75</c:v>
                </c:pt>
                <c:pt idx="104">
                  <c:v>0.75</c:v>
                </c:pt>
                <c:pt idx="105">
                  <c:v>0.75</c:v>
                </c:pt>
                <c:pt idx="106">
                  <c:v>0.75</c:v>
                </c:pt>
                <c:pt idx="107">
                  <c:v>0.75</c:v>
                </c:pt>
                <c:pt idx="108">
                  <c:v>0.75</c:v>
                </c:pt>
                <c:pt idx="109">
                  <c:v>0.75</c:v>
                </c:pt>
                <c:pt idx="110">
                  <c:v>0.75</c:v>
                </c:pt>
                <c:pt idx="111">
                  <c:v>0.75</c:v>
                </c:pt>
                <c:pt idx="112">
                  <c:v>0.5</c:v>
                </c:pt>
                <c:pt idx="113">
                  <c:v>0.5</c:v>
                </c:pt>
                <c:pt idx="114">
                  <c:v>0.5</c:v>
                </c:pt>
                <c:pt idx="115">
                  <c:v>0.5</c:v>
                </c:pt>
                <c:pt idx="116">
                  <c:v>0.25</c:v>
                </c:pt>
                <c:pt idx="117">
                  <c:v>0.05</c:v>
                </c:pt>
                <c:pt idx="118">
                  <c:v>0.05</c:v>
                </c:pt>
                <c:pt idx="119">
                  <c:v>0.05</c:v>
                </c:pt>
                <c:pt idx="120">
                  <c:v>0.05</c:v>
                </c:pt>
                <c:pt idx="121">
                  <c:v>0.05</c:v>
                </c:pt>
                <c:pt idx="122">
                  <c:v>0.05</c:v>
                </c:pt>
                <c:pt idx="123">
                  <c:v>0.05</c:v>
                </c:pt>
                <c:pt idx="124">
                  <c:v>0.05</c:v>
                </c:pt>
                <c:pt idx="125">
                  <c:v>0.05</c:v>
                </c:pt>
                <c:pt idx="126">
                  <c:v>0.05</c:v>
                </c:pt>
                <c:pt idx="127">
                  <c:v>0.05</c:v>
                </c:pt>
                <c:pt idx="128">
                  <c:v>0.05</c:v>
                </c:pt>
                <c:pt idx="129">
                  <c:v>0.05</c:v>
                </c:pt>
                <c:pt idx="130">
                  <c:v>0.05</c:v>
                </c:pt>
                <c:pt idx="131">
                  <c:v>0.05</c:v>
                </c:pt>
                <c:pt idx="132">
                  <c:v>0.05</c:v>
                </c:pt>
                <c:pt idx="133">
                  <c:v>0.05</c:v>
                </c:pt>
                <c:pt idx="134">
                  <c:v>0.05</c:v>
                </c:pt>
                <c:pt idx="135">
                  <c:v>0.05</c:v>
                </c:pt>
                <c:pt idx="136">
                  <c:v>0.05</c:v>
                </c:pt>
                <c:pt idx="137">
                  <c:v>0.05</c:v>
                </c:pt>
                <c:pt idx="138">
                  <c:v>0.05</c:v>
                </c:pt>
                <c:pt idx="139">
                  <c:v>0.05</c:v>
                </c:pt>
                <c:pt idx="140">
                  <c:v>0.05</c:v>
                </c:pt>
                <c:pt idx="141">
                  <c:v>0.05</c:v>
                </c:pt>
                <c:pt idx="142">
                  <c:v>0.05</c:v>
                </c:pt>
                <c:pt idx="143">
                  <c:v>0.05</c:v>
                </c:pt>
                <c:pt idx="144">
                  <c:v>0.05</c:v>
                </c:pt>
                <c:pt idx="145">
                  <c:v>0.05</c:v>
                </c:pt>
                <c:pt idx="146">
                  <c:v>0.05</c:v>
                </c:pt>
                <c:pt idx="147">
                  <c:v>0.05</c:v>
                </c:pt>
                <c:pt idx="148">
                  <c:v>0.05</c:v>
                </c:pt>
                <c:pt idx="149">
                  <c:v>0.05</c:v>
                </c:pt>
                <c:pt idx="150">
                  <c:v>0.05</c:v>
                </c:pt>
                <c:pt idx="151">
                  <c:v>0.05</c:v>
                </c:pt>
                <c:pt idx="152">
                  <c:v>0.05</c:v>
                </c:pt>
                <c:pt idx="153">
                  <c:v>0.05</c:v>
                </c:pt>
                <c:pt idx="154">
                  <c:v>0.05</c:v>
                </c:pt>
                <c:pt idx="155">
                  <c:v>0.05</c:v>
                </c:pt>
                <c:pt idx="156">
                  <c:v>0.05</c:v>
                </c:pt>
                <c:pt idx="157">
                  <c:v>0.05</c:v>
                </c:pt>
                <c:pt idx="158">
                  <c:v>0.05</c:v>
                </c:pt>
                <c:pt idx="159">
                  <c:v>0.05</c:v>
                </c:pt>
                <c:pt idx="160">
                  <c:v>0.05</c:v>
                </c:pt>
                <c:pt idx="161">
                  <c:v>0.05</c:v>
                </c:pt>
                <c:pt idx="162">
                  <c:v>0.05</c:v>
                </c:pt>
                <c:pt idx="163">
                  <c:v>0.05</c:v>
                </c:pt>
                <c:pt idx="164">
                  <c:v>0.05</c:v>
                </c:pt>
                <c:pt idx="165">
                  <c:v>0.05</c:v>
                </c:pt>
                <c:pt idx="166">
                  <c:v>0.05</c:v>
                </c:pt>
                <c:pt idx="167">
                  <c:v>0.05</c:v>
                </c:pt>
                <c:pt idx="168">
                  <c:v>0.05</c:v>
                </c:pt>
                <c:pt idx="169">
                  <c:v>0.05</c:v>
                </c:pt>
                <c:pt idx="170">
                  <c:v>0.05</c:v>
                </c:pt>
                <c:pt idx="171">
                  <c:v>0.05</c:v>
                </c:pt>
                <c:pt idx="172">
                  <c:v>0.05</c:v>
                </c:pt>
                <c:pt idx="173">
                  <c:v>0.05</c:v>
                </c:pt>
                <c:pt idx="174">
                  <c:v>0.25</c:v>
                </c:pt>
                <c:pt idx="175">
                  <c:v>0.25</c:v>
                </c:pt>
                <c:pt idx="176">
                  <c:v>0.25</c:v>
                </c:pt>
                <c:pt idx="177">
                  <c:v>0.5</c:v>
                </c:pt>
                <c:pt idx="178">
                  <c:v>0.5</c:v>
                </c:pt>
                <c:pt idx="179">
                  <c:v>0.5</c:v>
                </c:pt>
                <c:pt idx="180">
                  <c:v>0.75</c:v>
                </c:pt>
                <c:pt idx="181">
                  <c:v>0.75</c:v>
                </c:pt>
                <c:pt idx="182">
                  <c:v>0.75</c:v>
                </c:pt>
                <c:pt idx="183">
                  <c:v>0.75</c:v>
                </c:pt>
                <c:pt idx="184">
                  <c:v>1</c:v>
                </c:pt>
                <c:pt idx="185">
                  <c:v>1</c:v>
                </c:pt>
                <c:pt idx="186">
                  <c:v>1.25</c:v>
                </c:pt>
                <c:pt idx="187">
                  <c:v>1.5</c:v>
                </c:pt>
                <c:pt idx="188">
                  <c:v>1.5</c:v>
                </c:pt>
                <c:pt idx="189">
                  <c:v>1.75</c:v>
                </c:pt>
                <c:pt idx="190">
                  <c:v>1.75</c:v>
                </c:pt>
                <c:pt idx="191">
                  <c:v>1.75</c:v>
                </c:pt>
                <c:pt idx="192">
                  <c:v>1.75</c:v>
                </c:pt>
                <c:pt idx="193">
                  <c:v>1.75</c:v>
                </c:pt>
                <c:pt idx="194">
                  <c:v>1.75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2.25</c:v>
                </c:pt>
                <c:pt idx="205">
                  <c:v>1</c:v>
                </c:pt>
                <c:pt idx="206">
                  <c:v>1</c:v>
                </c:pt>
                <c:pt idx="207">
                  <c:v>0.25</c:v>
                </c:pt>
                <c:pt idx="208">
                  <c:v>0.25</c:v>
                </c:pt>
                <c:pt idx="209">
                  <c:v>0.25</c:v>
                </c:pt>
                <c:pt idx="210">
                  <c:v>0.25</c:v>
                </c:pt>
                <c:pt idx="211">
                  <c:v>0.25</c:v>
                </c:pt>
                <c:pt idx="212">
                  <c:v>0.25</c:v>
                </c:pt>
                <c:pt idx="213">
                  <c:v>0.25</c:v>
                </c:pt>
                <c:pt idx="214">
                  <c:v>0.25</c:v>
                </c:pt>
                <c:pt idx="215">
                  <c:v>0.25</c:v>
                </c:pt>
                <c:pt idx="216">
                  <c:v>0.25</c:v>
                </c:pt>
                <c:pt idx="217">
                  <c:v>0.25</c:v>
                </c:pt>
                <c:pt idx="218">
                  <c:v>0.25</c:v>
                </c:pt>
                <c:pt idx="219">
                  <c:v>0.25</c:v>
                </c:pt>
                <c:pt idx="220">
                  <c:v>0.5</c:v>
                </c:pt>
                <c:pt idx="221">
                  <c:v>0.5</c:v>
                </c:pt>
                <c:pt idx="222">
                  <c:v>0.75</c:v>
                </c:pt>
                <c:pt idx="223">
                  <c:v>0.75</c:v>
                </c:pt>
                <c:pt idx="224">
                  <c:v>1.5</c:v>
                </c:pt>
                <c:pt idx="225">
                  <c:v>2.75</c:v>
                </c:pt>
                <c:pt idx="226">
                  <c:v>3.75</c:v>
                </c:pt>
                <c:pt idx="227">
                  <c:v>3.75</c:v>
                </c:pt>
                <c:pt idx="228">
                  <c:v>4.5</c:v>
                </c:pt>
                <c:pt idx="229">
                  <c:v>4.5</c:v>
                </c:pt>
                <c:pt idx="230">
                  <c:v>5</c:v>
                </c:pt>
                <c:pt idx="231">
                  <c:v>5.75</c:v>
                </c:pt>
                <c:pt idx="232">
                  <c:v>7</c:v>
                </c:pt>
                <c:pt idx="233">
                  <c:v>7</c:v>
                </c:pt>
                <c:pt idx="234">
                  <c:v>7</c:v>
                </c:pt>
                <c:pt idx="235">
                  <c:v>7</c:v>
                </c:pt>
                <c:pt idx="236">
                  <c:v>7</c:v>
                </c:pt>
                <c:pt idx="237">
                  <c:v>7</c:v>
                </c:pt>
                <c:pt idx="238">
                  <c:v>7</c:v>
                </c:pt>
                <c:pt idx="239">
                  <c:v>7</c:v>
                </c:pt>
                <c:pt idx="240">
                  <c:v>7</c:v>
                </c:pt>
                <c:pt idx="241">
                  <c:v>7</c:v>
                </c:pt>
                <c:pt idx="242">
                  <c:v>7</c:v>
                </c:pt>
                <c:pt idx="243">
                  <c:v>7</c:v>
                </c:pt>
                <c:pt idx="244">
                  <c:v>7</c:v>
                </c:pt>
                <c:pt idx="245">
                  <c:v>7</c:v>
                </c:pt>
                <c:pt idx="246">
                  <c:v>7</c:v>
                </c:pt>
                <c:pt idx="247">
                  <c:v>7</c:v>
                </c:pt>
                <c:pt idx="248">
                  <c:v>7</c:v>
                </c:pt>
                <c:pt idx="249">
                  <c:v>7</c:v>
                </c:pt>
                <c:pt idx="250" formatCode="0.00">
                  <c:v>6.75</c:v>
                </c:pt>
                <c:pt idx="251">
                  <c:v>6.75</c:v>
                </c:pt>
                <c:pt idx="252">
                  <c:v>6.25</c:v>
                </c:pt>
                <c:pt idx="253">
                  <c:v>5.75</c:v>
                </c:pt>
                <c:pt idx="254">
                  <c:v>5.75</c:v>
                </c:pt>
                <c:pt idx="255">
                  <c:v>5.25</c:v>
                </c:pt>
                <c:pt idx="256">
                  <c:v>4.75</c:v>
                </c:pt>
                <c:pt idx="257">
                  <c:v>4.75</c:v>
                </c:pt>
                <c:pt idx="258">
                  <c:v>4.5</c:v>
                </c:pt>
                <c:pt idx="262" formatCode="0.00">
                  <c:v>4</c:v>
                </c:pt>
                <c:pt idx="274" formatCode="0.00">
                  <c:v>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EEF-4E34-A0DE-0D913ABF7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640048"/>
        <c:axId val="1217645872"/>
      </c:lineChart>
      <c:dateAx>
        <c:axId val="1217640048"/>
        <c:scaling>
          <c:orientation val="minMax"/>
        </c:scaling>
        <c:delete val="0"/>
        <c:axPos val="b"/>
        <c:numFmt formatCode="mm/yy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76767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7645872"/>
        <c:crosses val="autoZero"/>
        <c:auto val="1"/>
        <c:lblOffset val="100"/>
        <c:baseTimeUnit val="months"/>
        <c:majorUnit val="24"/>
        <c:majorTimeUnit val="months"/>
      </c:dateAx>
      <c:valAx>
        <c:axId val="121764587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17640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5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Grafy!$BZ$2</c:f>
              <c:strCache>
                <c:ptCount val="1"/>
                <c:pt idx="0">
                  <c:v>Dluh sektoru vládních institucí (% HDP)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  <a:effectLst/>
          </c:spPr>
          <c:invertIfNegative val="0"/>
          <c:dPt>
            <c:idx val="24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15-46F1-AA1F-8477D78A3F38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15-46F1-AA1F-8477D78A3F38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15-46F1-AA1F-8477D78A3F38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15-46F1-AA1F-8477D78A3F38}"/>
              </c:ext>
            </c:extLst>
          </c:dPt>
          <c:dLbls>
            <c:dLbl>
              <c:idx val="25"/>
              <c:layout>
                <c:manualLayout>
                  <c:x val="-5.8172104231585435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15-46F1-AA1F-8477D78A3F38}"/>
                </c:ext>
              </c:extLst>
            </c:dLbl>
            <c:dLbl>
              <c:idx val="26"/>
              <c:layout>
                <c:manualLayout>
                  <c:x val="3.878140282105696E-3"/>
                  <c:y val="5.6573028652679913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45,0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615-46F1-AA1F-8477D78A3F38}"/>
                </c:ext>
              </c:extLst>
            </c:dLbl>
            <c:dLbl>
              <c:idx val="27"/>
              <c:layout>
                <c:manualLayout>
                  <c:x val="1.4240587721389499E-2"/>
                  <c:y val="1.1472468784948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15-46F1-AA1F-8477D78A3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Grafy!$BY$6:$BY$33</c:f>
              <c:numCache>
                <c:formatCode>yyyy</c:formatCode>
                <c:ptCount val="28"/>
                <c:pt idx="0">
                  <c:v>36160</c:v>
                </c:pt>
                <c:pt idx="1">
                  <c:v>36525</c:v>
                </c:pt>
                <c:pt idx="2">
                  <c:v>36891</c:v>
                </c:pt>
                <c:pt idx="3">
                  <c:v>37256</c:v>
                </c:pt>
                <c:pt idx="4">
                  <c:v>37621</c:v>
                </c:pt>
                <c:pt idx="5">
                  <c:v>37986</c:v>
                </c:pt>
                <c:pt idx="6">
                  <c:v>38352</c:v>
                </c:pt>
                <c:pt idx="7">
                  <c:v>38717</c:v>
                </c:pt>
                <c:pt idx="8">
                  <c:v>39082</c:v>
                </c:pt>
                <c:pt idx="9">
                  <c:v>39447</c:v>
                </c:pt>
                <c:pt idx="10">
                  <c:v>39813</c:v>
                </c:pt>
                <c:pt idx="11">
                  <c:v>40178</c:v>
                </c:pt>
                <c:pt idx="12">
                  <c:v>40543</c:v>
                </c:pt>
                <c:pt idx="13">
                  <c:v>40908</c:v>
                </c:pt>
                <c:pt idx="14">
                  <c:v>41274</c:v>
                </c:pt>
                <c:pt idx="15">
                  <c:v>41639</c:v>
                </c:pt>
                <c:pt idx="16">
                  <c:v>42004</c:v>
                </c:pt>
                <c:pt idx="17">
                  <c:v>42369</c:v>
                </c:pt>
                <c:pt idx="18">
                  <c:v>42735</c:v>
                </c:pt>
                <c:pt idx="19">
                  <c:v>43100</c:v>
                </c:pt>
                <c:pt idx="20">
                  <c:v>43465</c:v>
                </c:pt>
                <c:pt idx="21">
                  <c:v>43830</c:v>
                </c:pt>
                <c:pt idx="22">
                  <c:v>44196</c:v>
                </c:pt>
                <c:pt idx="23">
                  <c:v>44561</c:v>
                </c:pt>
                <c:pt idx="24">
                  <c:v>44926</c:v>
                </c:pt>
                <c:pt idx="25">
                  <c:v>45291</c:v>
                </c:pt>
                <c:pt idx="26">
                  <c:v>45657</c:v>
                </c:pt>
                <c:pt idx="27">
                  <c:v>46022</c:v>
                </c:pt>
              </c:numCache>
            </c:numRef>
          </c:cat>
          <c:val>
            <c:numRef>
              <c:f>Grafy!$BZ$6:$BZ$33</c:f>
              <c:numCache>
                <c:formatCode>0.0</c:formatCode>
                <c:ptCount val="28"/>
                <c:pt idx="0">
                  <c:v>13.955886607957623</c:v>
                </c:pt>
                <c:pt idx="1">
                  <c:v>15.183558863959471</c:v>
                </c:pt>
                <c:pt idx="2">
                  <c:v>16.98947612799623</c:v>
                </c:pt>
                <c:pt idx="3">
                  <c:v>22.705947673746842</c:v>
                </c:pt>
                <c:pt idx="4">
                  <c:v>25.831945364183039</c:v>
                </c:pt>
                <c:pt idx="5">
                  <c:v>28.158438677193733</c:v>
                </c:pt>
                <c:pt idx="6">
                  <c:v>28.367466039145796</c:v>
                </c:pt>
                <c:pt idx="7">
                  <c:v>27.702176862010937</c:v>
                </c:pt>
                <c:pt idx="8">
                  <c:v>27.559892276176967</c:v>
                </c:pt>
                <c:pt idx="9">
                  <c:v>27.806871879908734</c:v>
                </c:pt>
                <c:pt idx="10">
                  <c:v>28.658227709392914</c:v>
                </c:pt>
                <c:pt idx="11">
                  <c:v>34.0575706169599</c:v>
                </c:pt>
                <c:pt idx="12">
                  <c:v>37.354661140139072</c:v>
                </c:pt>
                <c:pt idx="13">
                  <c:v>39.722346056677402</c:v>
                </c:pt>
                <c:pt idx="14">
                  <c:v>44.151280340589402</c:v>
                </c:pt>
                <c:pt idx="15">
                  <c:v>44.420249922094001</c:v>
                </c:pt>
                <c:pt idx="16">
                  <c:v>41.854255383285697</c:v>
                </c:pt>
                <c:pt idx="17">
                  <c:v>39.6950692462324</c:v>
                </c:pt>
                <c:pt idx="18">
                  <c:v>36.580851734035903</c:v>
                </c:pt>
                <c:pt idx="19">
                  <c:v>34.235276553722201</c:v>
                </c:pt>
                <c:pt idx="20">
                  <c:v>32.058374043872902</c:v>
                </c:pt>
                <c:pt idx="21">
                  <c:v>30.048581558691701</c:v>
                </c:pt>
                <c:pt idx="22">
                  <c:v>37.655853403959398</c:v>
                </c:pt>
                <c:pt idx="23">
                  <c:v>42.017513661215602</c:v>
                </c:pt>
                <c:pt idx="24">
                  <c:v>42.520133698881303</c:v>
                </c:pt>
                <c:pt idx="25">
                  <c:v>42.375071814780704</c:v>
                </c:pt>
                <c:pt idx="26">
                  <c:v>43.485800096566685</c:v>
                </c:pt>
                <c:pt idx="27">
                  <c:v>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15-46F1-AA1F-8477D78A3F38}"/>
            </c:ext>
          </c:extLst>
        </c:ser>
        <c:ser>
          <c:idx val="1"/>
          <c:order val="1"/>
          <c:tx>
            <c:strRef>
              <c:f>Grafy!$CA$2</c:f>
              <c:strCache>
                <c:ptCount val="1"/>
                <c:pt idx="0">
                  <c:v>Saldo sektoru vládních institucí (% HDP)</c:v>
                </c:pt>
              </c:strCache>
            </c:strRef>
          </c:tx>
          <c:spPr>
            <a:noFill/>
            <a:ln w="25400">
              <a:solidFill>
                <a:schemeClr val="accent1"/>
              </a:solidFill>
            </a:ln>
            <a:effectLst/>
          </c:spPr>
          <c:invertIfNegative val="0"/>
          <c:dPt>
            <c:idx val="24"/>
            <c:invertIfNegative val="0"/>
            <c:bubble3D val="0"/>
            <c:spPr>
              <a:noFill/>
              <a:ln w="2540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615-46F1-AA1F-8477D78A3F38}"/>
              </c:ext>
            </c:extLst>
          </c:dPt>
          <c:dPt>
            <c:idx val="25"/>
            <c:invertIfNegative val="0"/>
            <c:bubble3D val="0"/>
            <c:spPr>
              <a:noFill/>
              <a:ln w="25400"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615-46F1-AA1F-8477D78A3F38}"/>
              </c:ext>
            </c:extLst>
          </c:dPt>
          <c:dPt>
            <c:idx val="26"/>
            <c:invertIfNegative val="0"/>
            <c:bubble3D val="0"/>
            <c:spPr>
              <a:noFill/>
              <a:ln w="254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C615-46F1-AA1F-8477D78A3F38}"/>
              </c:ext>
            </c:extLst>
          </c:dPt>
          <c:dPt>
            <c:idx val="27"/>
            <c:invertIfNegative val="0"/>
            <c:bubble3D val="0"/>
            <c:spPr>
              <a:noFill/>
              <a:ln w="25400"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C615-46F1-AA1F-8477D78A3F38}"/>
              </c:ext>
            </c:extLst>
          </c:dPt>
          <c:dLbls>
            <c:dLbl>
              <c:idx val="25"/>
              <c:layout>
                <c:manualLayout>
                  <c:x val="-7.7562805642115342E-3"/>
                  <c:y val="1.6971908595803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15-46F1-AA1F-8477D78A3F38}"/>
                </c:ext>
              </c:extLst>
            </c:dLbl>
            <c:dLbl>
              <c:idx val="26"/>
              <c:layout>
                <c:manualLayout>
                  <c:x val="0"/>
                  <c:y val="5.65730286526809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15-46F1-AA1F-8477D78A3F38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615-46F1-AA1F-8477D78A3F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Grafy!$BY$6:$BY$33</c:f>
              <c:numCache>
                <c:formatCode>yyyy</c:formatCode>
                <c:ptCount val="28"/>
                <c:pt idx="0">
                  <c:v>36160</c:v>
                </c:pt>
                <c:pt idx="1">
                  <c:v>36525</c:v>
                </c:pt>
                <c:pt idx="2">
                  <c:v>36891</c:v>
                </c:pt>
                <c:pt idx="3">
                  <c:v>37256</c:v>
                </c:pt>
                <c:pt idx="4">
                  <c:v>37621</c:v>
                </c:pt>
                <c:pt idx="5">
                  <c:v>37986</c:v>
                </c:pt>
                <c:pt idx="6">
                  <c:v>38352</c:v>
                </c:pt>
                <c:pt idx="7">
                  <c:v>38717</c:v>
                </c:pt>
                <c:pt idx="8">
                  <c:v>39082</c:v>
                </c:pt>
                <c:pt idx="9">
                  <c:v>39447</c:v>
                </c:pt>
                <c:pt idx="10">
                  <c:v>39813</c:v>
                </c:pt>
                <c:pt idx="11">
                  <c:v>40178</c:v>
                </c:pt>
                <c:pt idx="12">
                  <c:v>40543</c:v>
                </c:pt>
                <c:pt idx="13">
                  <c:v>40908</c:v>
                </c:pt>
                <c:pt idx="14">
                  <c:v>41274</c:v>
                </c:pt>
                <c:pt idx="15">
                  <c:v>41639</c:v>
                </c:pt>
                <c:pt idx="16">
                  <c:v>42004</c:v>
                </c:pt>
                <c:pt idx="17">
                  <c:v>42369</c:v>
                </c:pt>
                <c:pt idx="18">
                  <c:v>42735</c:v>
                </c:pt>
                <c:pt idx="19">
                  <c:v>43100</c:v>
                </c:pt>
                <c:pt idx="20">
                  <c:v>43465</c:v>
                </c:pt>
                <c:pt idx="21">
                  <c:v>43830</c:v>
                </c:pt>
                <c:pt idx="22">
                  <c:v>44196</c:v>
                </c:pt>
                <c:pt idx="23">
                  <c:v>44561</c:v>
                </c:pt>
                <c:pt idx="24">
                  <c:v>44926</c:v>
                </c:pt>
                <c:pt idx="25">
                  <c:v>45291</c:v>
                </c:pt>
                <c:pt idx="26">
                  <c:v>45657</c:v>
                </c:pt>
                <c:pt idx="27">
                  <c:v>46022</c:v>
                </c:pt>
              </c:numCache>
            </c:numRef>
          </c:cat>
          <c:val>
            <c:numRef>
              <c:f>Grafy!$CA$6:$CA$33</c:f>
              <c:numCache>
                <c:formatCode>0.0</c:formatCode>
                <c:ptCount val="28"/>
                <c:pt idx="0">
                  <c:v>-4.2</c:v>
                </c:pt>
                <c:pt idx="1">
                  <c:v>-3.1</c:v>
                </c:pt>
                <c:pt idx="2">
                  <c:v>-3.6</c:v>
                </c:pt>
                <c:pt idx="3">
                  <c:v>-5.8</c:v>
                </c:pt>
                <c:pt idx="4">
                  <c:v>-6.4</c:v>
                </c:pt>
                <c:pt idx="5">
                  <c:v>-6.9</c:v>
                </c:pt>
                <c:pt idx="6">
                  <c:v>-2.4</c:v>
                </c:pt>
                <c:pt idx="7">
                  <c:v>-3</c:v>
                </c:pt>
                <c:pt idx="8">
                  <c:v>-2.2000000000000002</c:v>
                </c:pt>
                <c:pt idx="9">
                  <c:v>-0.69426556943321172</c:v>
                </c:pt>
                <c:pt idx="10">
                  <c:v>-2.107165858185073</c:v>
                </c:pt>
                <c:pt idx="11">
                  <c:v>-5.513731227818055</c:v>
                </c:pt>
                <c:pt idx="12">
                  <c:v>-4.189741534560314</c:v>
                </c:pt>
                <c:pt idx="13">
                  <c:v>-2.7003514983914401</c:v>
                </c:pt>
                <c:pt idx="14">
                  <c:v>-3.8971002555202898</c:v>
                </c:pt>
                <c:pt idx="15">
                  <c:v>-1.28388671363478</c:v>
                </c:pt>
                <c:pt idx="16">
                  <c:v>-2.0754914093395702</c:v>
                </c:pt>
                <c:pt idx="17">
                  <c:v>-0.64381765122764001</c:v>
                </c:pt>
                <c:pt idx="18">
                  <c:v>0.71177619253209301</c:v>
                </c:pt>
                <c:pt idx="19">
                  <c:v>1.50140595995533</c:v>
                </c:pt>
                <c:pt idx="20">
                  <c:v>0.89251770684382503</c:v>
                </c:pt>
                <c:pt idx="21">
                  <c:v>0.28850912147427099</c:v>
                </c:pt>
                <c:pt idx="22">
                  <c:v>-5.7664817990688997</c:v>
                </c:pt>
                <c:pt idx="23">
                  <c:v>-5.0849957527906398</c:v>
                </c:pt>
                <c:pt idx="24">
                  <c:v>-3.6421680855074898</c:v>
                </c:pt>
                <c:pt idx="25">
                  <c:v>-3.5229899835362501</c:v>
                </c:pt>
                <c:pt idx="26">
                  <c:v>-2.7</c:v>
                </c:pt>
                <c:pt idx="27">
                  <c:v>-2.2999999999999998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615-46F1-AA1F-8477D78A3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4"/>
        <c:axId val="1309908256"/>
        <c:axId val="1309906176"/>
      </c:barChart>
      <c:dateAx>
        <c:axId val="1309908256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low"/>
        <c:spPr>
          <a:noFill/>
          <a:ln w="3175" cap="flat" cmpd="sng" algn="ctr">
            <a:solidFill>
              <a:schemeClr val="accent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9906176"/>
        <c:crosses val="autoZero"/>
        <c:auto val="1"/>
        <c:lblOffset val="100"/>
        <c:baseTimeUnit val="years"/>
      </c:dateAx>
      <c:valAx>
        <c:axId val="13099061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rgbClr val="DCDCDC"/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0990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 cap="flat" cmpd="sng" algn="ctr">
      <a:noFill/>
      <a:round/>
    </a:ln>
    <a:effectLst/>
  </c:spPr>
  <c:txPr>
    <a:bodyPr/>
    <a:lstStyle/>
    <a:p>
      <a:pPr>
        <a:defRPr sz="1200" b="0" i="0">
          <a:solidFill>
            <a:srgbClr val="000000"/>
          </a:solidFill>
          <a:latin typeface="+mn-lt"/>
        </a:defRPr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125F4CA-4F90-49BE-8120-5405ADA3B3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9C7697-4B99-4296-8501-298E0C9D56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E98D0-8791-4AE9-B692-A38A764BA783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9ED4061-3537-4C5C-9178-4CDA856A7E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87ED2A-7083-408C-BA92-4B87F2C128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E66C4-CBB9-47DA-8485-4BFD8AAE7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889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6E2D-EB57-4CCA-BDDB-BB68906C4234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406D6-4A6A-49DA-A8F7-80B8C14ABC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853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zahajuje </a:t>
            </a:r>
            <a:r>
              <a:rPr lang="cs-CZ" dirty="0" err="1"/>
              <a:t>JaSe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452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22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3299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3606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823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897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679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762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249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8C441-A945-9254-777C-1CAA8C2AE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1855BD-BC0E-C452-492D-343040D0C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B0AABC-8248-37F6-2563-1798F588C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8916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59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představuje </a:t>
            </a:r>
            <a:r>
              <a:rPr lang="cs-CZ" dirty="0" err="1"/>
              <a:t>JaSe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22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29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595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PeS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4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460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840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30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PeS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76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C35B3E87-FA47-4136-AB1B-7CA3834A4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&quot;2 čáry&quot;  + nazev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bílé překrytí">
            <a:extLst>
              <a:ext uri="{FF2B5EF4-FFF2-40B4-BE49-F238E27FC236}">
                <a16:creationId xmlns:a16="http://schemas.microsoft.com/office/drawing/2014/main" id="{A61C9E90-0F66-4FDB-ABAC-090B346615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A0FFE07-3664-4A99-9762-420EE73DF38A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EEFE5DD7-B50D-4410-86DD-291B2CEB6791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7BE201DF-1F93-45D8-B770-20493C009F23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6" name="Grafický objekt 5" hidden="1">
            <a:extLst>
              <a:ext uri="{FF2B5EF4-FFF2-40B4-BE49-F238E27FC236}">
                <a16:creationId xmlns:a16="http://schemas.microsoft.com/office/drawing/2014/main" id="{76AE7DB7-E729-4245-A465-31A25E1C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144" y="342438"/>
            <a:ext cx="11527712" cy="617312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B9F5A5DC-6C48-4FB4-9B42-B2AE669C4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437184"/>
            <a:ext cx="9073008" cy="185944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cs-CZ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/>
              <a:t>Kliknutím lze upravit styl.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8DDFB05-B3BC-4551-8F47-69B1C394C0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3" y="709450"/>
            <a:ext cx="2566270" cy="9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5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14.11.2024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7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E4F3F63-67C6-433B-8DBD-2DA7D70FC5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 hidden="1">
            <a:extLst>
              <a:ext uri="{FF2B5EF4-FFF2-40B4-BE49-F238E27FC236}">
                <a16:creationId xmlns:a16="http://schemas.microsoft.com/office/drawing/2014/main" id="{AC4DED3D-8667-47BB-BFFD-032E010E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8328" y="6381750"/>
            <a:ext cx="2649537" cy="379950"/>
          </a:xfrm>
          <a:prstGeom prst="rect">
            <a:avLst/>
          </a:prstGeom>
        </p:spPr>
        <p:txBody>
          <a:bodyPr/>
          <a:lstStyle/>
          <a:p>
            <a:fld id="{B56CF1AF-B49F-403B-9406-AA1E1F85DD42}" type="datetime1">
              <a:rPr lang="cs-CZ" smtClean="0"/>
              <a:t>14.11.2024</a:t>
            </a:fld>
            <a:endParaRPr lang="cs-CZ"/>
          </a:p>
        </p:txBody>
      </p:sp>
      <p:sp>
        <p:nvSpPr>
          <p:cNvPr id="3" name="Zástupný symbol pro zápatí 2" hidden="1">
            <a:extLst>
              <a:ext uri="{FF2B5EF4-FFF2-40B4-BE49-F238E27FC236}">
                <a16:creationId xmlns:a16="http://schemas.microsoft.com/office/drawing/2014/main" id="{9A149DD1-F996-4282-A745-C07776BE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672" y="6381750"/>
            <a:ext cx="5221288" cy="3799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F3ECB128-E1CE-4CB7-86A2-7A0BEF2E542C}"/>
              </a:ext>
            </a:extLst>
          </p:cNvPr>
          <p:cNvGrpSpPr/>
          <p:nvPr userDrawn="1"/>
        </p:nvGrpSpPr>
        <p:grpSpPr>
          <a:xfrm>
            <a:off x="339234" y="458789"/>
            <a:ext cx="11519531" cy="5939715"/>
            <a:chOff x="339234" y="458789"/>
            <a:chExt cx="11519531" cy="5939715"/>
          </a:xfrm>
        </p:grpSpPr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90E0C6AB-5EF0-4378-B5B2-22F4B44AEDE5}"/>
                </a:ext>
              </a:extLst>
            </p:cNvPr>
            <p:cNvSpPr/>
            <p:nvPr/>
          </p:nvSpPr>
          <p:spPr>
            <a:xfrm>
              <a:off x="339234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E008A0F1-F2B2-4420-93A5-C6C11A545984}"/>
                </a:ext>
              </a:extLst>
            </p:cNvPr>
            <p:cNvSpPr/>
            <p:nvPr/>
          </p:nvSpPr>
          <p:spPr>
            <a:xfrm>
              <a:off x="11851948" y="458789"/>
              <a:ext cx="6817" cy="5939715"/>
            </a:xfrm>
            <a:custGeom>
              <a:avLst/>
              <a:gdLst>
                <a:gd name="connsiteX0" fmla="*/ -1633 w 6817"/>
                <a:gd name="connsiteY0" fmla="*/ -5760 h 5939715"/>
                <a:gd name="connsiteX1" fmla="*/ -1633 w 6817"/>
                <a:gd name="connsiteY1" fmla="*/ 5933956 h 5939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7" h="5939715">
                  <a:moveTo>
                    <a:pt x="-1633" y="-5760"/>
                  </a:moveTo>
                  <a:lnTo>
                    <a:pt x="-1633" y="5933956"/>
                  </a:lnTo>
                </a:path>
              </a:pathLst>
            </a:custGeom>
            <a:noFill/>
            <a:ln w="15875" cap="flat">
              <a:solidFill>
                <a:srgbClr val="1F576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13" name="Nadpis 8">
            <a:extLst>
              <a:ext uri="{FF2B5EF4-FFF2-40B4-BE49-F238E27FC236}">
                <a16:creationId xmlns:a16="http://schemas.microsoft.com/office/drawing/2014/main" id="{4DABC736-6B7F-498C-B9EC-4C5EE192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4672"/>
            <a:ext cx="3485031" cy="900112"/>
          </a:xfrm>
        </p:spPr>
        <p:txBody>
          <a:bodyPr/>
          <a:lstStyle>
            <a:lvl1pPr>
              <a:defRPr>
                <a:solidFill>
                  <a:srgbClr val="1F576B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text 33">
            <a:extLst>
              <a:ext uri="{FF2B5EF4-FFF2-40B4-BE49-F238E27FC236}">
                <a16:creationId xmlns:a16="http://schemas.microsoft.com/office/drawing/2014/main" id="{B23827EC-D953-478C-9D37-DC056DF25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671" y="1700808"/>
            <a:ext cx="11004042" cy="309634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200" b="0" i="0" baseline="0">
                <a:solidFill>
                  <a:srgbClr val="1F576B"/>
                </a:solidFill>
              </a:defRPr>
            </a:lvl1pPr>
            <a:lvl2pPr marL="0" indent="0">
              <a:buFontTx/>
              <a:buNone/>
              <a:defRPr sz="1200" b="0" i="0" baseline="0"/>
            </a:lvl2pPr>
            <a:lvl3pPr marL="288000" indent="0">
              <a:buFontTx/>
              <a:buNone/>
              <a:defRPr sz="1200" b="0" i="0" baseline="0"/>
            </a:lvl3pPr>
            <a:lvl4pPr marL="576000" indent="0">
              <a:buFontTx/>
              <a:buNone/>
              <a:defRPr sz="1200" b="0" i="0" baseline="0"/>
            </a:lvl4pPr>
            <a:lvl5pPr marL="864000" indent="0">
              <a:buFontTx/>
              <a:buNone/>
              <a:defRPr sz="1200" b="0" i="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49B0EF7D-A9E2-4ED5-A67E-EB705BA4E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8504"/>
            <a:ext cx="153514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0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sekce s odrážkami vedle se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18C9709-268C-465E-AF8F-85DEE26CF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671" y="5857200"/>
            <a:ext cx="1535142" cy="54000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E227EC2-DDFF-4285-8002-B585D977B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6447" y="2999881"/>
            <a:ext cx="5334169" cy="23733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cs-CZ" sz="1600" dirty="0"/>
            </a:lvl1pPr>
            <a:lvl2pPr>
              <a:defRPr lang="cs-CZ" sz="1600" b="0" spc="20" dirty="0"/>
            </a:lvl2pPr>
            <a:lvl3pPr>
              <a:defRPr lang="cs-CZ" sz="1600" b="0" spc="20" dirty="0"/>
            </a:lvl3pPr>
            <a:lvl4pPr>
              <a:defRPr lang="cs-CZ" sz="1600" b="0" spc="20" dirty="0"/>
            </a:lvl4pPr>
            <a:lvl5pPr>
              <a:defRPr lang="cs-CZ" sz="1600" b="0" spc="20" dirty="0"/>
            </a:lvl5pPr>
          </a:lstStyle>
          <a:p>
            <a:pPr lvl="0">
              <a:spcAft>
                <a:spcPts val="1200"/>
              </a:spcAft>
            </a:pPr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3BC60C-62D3-48FA-8EB4-FF3A52CD3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671" y="2989090"/>
            <a:ext cx="5221287" cy="2375621"/>
          </a:xfrm>
          <a:prstGeom prst="rect">
            <a:avLst/>
          </a:prstGeom>
        </p:spPr>
        <p:txBody>
          <a:bodyPr/>
          <a:lstStyle>
            <a:lvl1pPr>
              <a:spcAft>
                <a:spcPts val="1200"/>
              </a:spcAft>
              <a:defRPr sz="1600" b="1" i="0" baseline="0">
                <a:solidFill>
                  <a:schemeClr val="tx1"/>
                </a:solidFill>
              </a:defRPr>
            </a:lvl1pPr>
            <a:lvl2pPr>
              <a:defRPr sz="1600" b="0" i="0" spc="20" baseline="0"/>
            </a:lvl2pPr>
            <a:lvl3pPr>
              <a:defRPr sz="1600" b="0" i="0" spc="20" baseline="0"/>
            </a:lvl3pPr>
            <a:lvl4pPr>
              <a:defRPr sz="1600" b="0" i="0" spc="20" baseline="0"/>
            </a:lvl4pPr>
            <a:lvl5pPr>
              <a:defRPr sz="1600" b="0" i="0" spc="20" baseline="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" name="Zástupný text 2">
            <a:extLst>
              <a:ext uri="{FF2B5EF4-FFF2-40B4-BE49-F238E27FC236}">
                <a16:creationId xmlns:a16="http://schemas.microsoft.com/office/drawing/2014/main" id="{C522861B-E4DE-48EA-B978-6EE5FF6D721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14672" y="1620000"/>
            <a:ext cx="3485031" cy="9527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294C25EC-0FD8-4A9F-9B7A-5F2738FB6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583200"/>
            <a:ext cx="3485031" cy="90011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" name="Volný tvar: obrazec 1">
            <a:extLst>
              <a:ext uri="{FF2B5EF4-FFF2-40B4-BE49-F238E27FC236}">
                <a16:creationId xmlns:a16="http://schemas.microsoft.com/office/drawing/2014/main" id="{91345932-F701-A9AB-1615-8059F13439E9}"/>
              </a:ext>
            </a:extLst>
          </p:cNvPr>
          <p:cNvSpPr/>
          <p:nvPr userDrawn="1"/>
        </p:nvSpPr>
        <p:spPr>
          <a:xfrm>
            <a:off x="339234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64D33902-260F-C505-31E9-724B8C4D49E2}"/>
              </a:ext>
            </a:extLst>
          </p:cNvPr>
          <p:cNvSpPr/>
          <p:nvPr userDrawn="1"/>
        </p:nvSpPr>
        <p:spPr>
          <a:xfrm>
            <a:off x="11851948" y="458789"/>
            <a:ext cx="6817" cy="5939715"/>
          </a:xfrm>
          <a:custGeom>
            <a:avLst/>
            <a:gdLst>
              <a:gd name="connsiteX0" fmla="*/ -1633 w 6817"/>
              <a:gd name="connsiteY0" fmla="*/ -5760 h 5939715"/>
              <a:gd name="connsiteX1" fmla="*/ -1633 w 6817"/>
              <a:gd name="connsiteY1" fmla="*/ 5933956 h 593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17" h="5939715">
                <a:moveTo>
                  <a:pt x="-1633" y="-5760"/>
                </a:moveTo>
                <a:lnTo>
                  <a:pt x="-1633" y="5933956"/>
                </a:lnTo>
              </a:path>
            </a:pathLst>
          </a:custGeom>
          <a:noFill/>
          <a:ln w="15875" cap="flat">
            <a:solidFill>
              <a:srgbClr val="1F576B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394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70D2B24-EA1C-457A-A41D-447F16431D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5225" y="437111"/>
            <a:ext cx="11521550" cy="5983779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ED11FF-3D59-468A-AAC4-B3B45552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3" y="620688"/>
            <a:ext cx="3485031" cy="9001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cs-CZ"/>
              <a:t>Kliknutím lze</a:t>
            </a:r>
            <a:br>
              <a:rPr lang="cs-CZ"/>
            </a:br>
            <a:r>
              <a:rPr lang="cs-CZ"/>
              <a:t>upravit styl.</a:t>
            </a: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C708A7B0-EF81-4144-9FB1-461FEC3D7D18}"/>
              </a:ext>
            </a:extLst>
          </p:cNvPr>
          <p:cNvSpPr txBox="1">
            <a:spLocks/>
          </p:cNvSpPr>
          <p:nvPr userDrawn="1"/>
        </p:nvSpPr>
        <p:spPr>
          <a:xfrm>
            <a:off x="8976320" y="600137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/>
              <a:pPr/>
              <a:t>14.11.2024</a:t>
            </a:fld>
            <a:endParaRPr lang="cs-CZ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F7991F76-3081-4DFE-B972-E81C3251D5D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4671" y="5661248"/>
            <a:ext cx="2011281" cy="7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  <p:sldLayoutId id="2147483723" r:id="rId3"/>
    <p:sldLayoutId id="2147483724" r:id="rId4"/>
    <p:sldLayoutId id="2147483652" r:id="rId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5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800" b="1" i="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b="1" i="0" kern="1200" spc="6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305175"/>
            <a:ext cx="11319048" cy="1859440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  <a:br>
              <a:rPr lang="cs-CZ" dirty="0"/>
            </a:br>
            <a:br>
              <a:rPr lang="cs-CZ" sz="2000" dirty="0"/>
            </a:br>
            <a:r>
              <a:rPr lang="cs-CZ" sz="1800" dirty="0"/>
              <a:t>aneb k vývoji českého hospodářství v letech 2024–2025 z pohledu bankovního sektoru</a:t>
            </a:r>
            <a:br>
              <a:rPr lang="cs-CZ" sz="3200" dirty="0"/>
            </a:b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38A0016A-1B71-5734-26F8-EB5A99B07173}"/>
              </a:ext>
            </a:extLst>
          </p:cNvPr>
          <p:cNvSpPr txBox="1">
            <a:spLocks/>
          </p:cNvSpPr>
          <p:nvPr/>
        </p:nvSpPr>
        <p:spPr>
          <a:xfrm>
            <a:off x="10230172" y="5867747"/>
            <a:ext cx="1440160" cy="34734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spc="15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1600" dirty="0"/>
              <a:t>14 /11 / 2024</a:t>
            </a:r>
          </a:p>
        </p:txBody>
      </p:sp>
    </p:spTree>
    <p:extLst>
      <p:ext uri="{BB962C8B-B14F-4D97-AF65-F5344CB8AC3E}">
        <p14:creationId xmlns:p14="http://schemas.microsoft.com/office/powerpoint/2010/main" val="243699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Inflace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12E2C37E-6422-3A86-034D-2C6D98D72E22}"/>
              </a:ext>
            </a:extLst>
          </p:cNvPr>
          <p:cNvSpPr txBox="1">
            <a:spLocks/>
          </p:cNvSpPr>
          <p:nvPr/>
        </p:nvSpPr>
        <p:spPr>
          <a:xfrm>
            <a:off x="735678" y="12080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inflace se bude letos i příští rok pohybovat mírně nad 2% cílem centrální banky, a to letos i v příštím roce</a:t>
            </a:r>
          </a:p>
        </p:txBody>
      </p:sp>
    </p:spTree>
    <p:extLst>
      <p:ext uri="{BB962C8B-B14F-4D97-AF65-F5344CB8AC3E}">
        <p14:creationId xmlns:p14="http://schemas.microsoft.com/office/powerpoint/2010/main" val="420600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33" y="714157"/>
            <a:ext cx="5747552" cy="14171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b="1" spc="0" dirty="0">
                <a:solidFill>
                  <a:srgbClr val="0F5969"/>
                </a:solidFill>
              </a:rPr>
              <a:t>Inflace se bude letos i příští rok pohybovat jen mírně nad 2% cílem ČNB, rizika jsou koncentrovaná v dalším vývoji cen potravin a perzistenci u cen služeb (</a:t>
            </a:r>
            <a:r>
              <a:rPr lang="cs-CZ" sz="2000" spc="0" dirty="0">
                <a:solidFill>
                  <a:srgbClr val="0F5969"/>
                </a:solidFill>
              </a:rPr>
              <a:t>% </a:t>
            </a:r>
            <a:r>
              <a:rPr lang="cs-CZ" sz="2000" spc="0" dirty="0" err="1">
                <a:solidFill>
                  <a:srgbClr val="0F5969"/>
                </a:solidFill>
              </a:rPr>
              <a:t>yoy</a:t>
            </a:r>
            <a:r>
              <a:rPr lang="cs-CZ" sz="2000" spc="0" dirty="0">
                <a:solidFill>
                  <a:srgbClr val="0F5969"/>
                </a:solidFill>
              </a:rPr>
              <a:t>)</a:t>
            </a:r>
            <a:endParaRPr lang="cs-CZ" sz="2000" b="1" spc="0" dirty="0">
              <a:solidFill>
                <a:srgbClr val="0F5969"/>
              </a:solidFill>
            </a:endParaRP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14.11.2024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22099" y="6141061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ČBA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A6A3136-7FA1-4D2B-BCA5-5945C8475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873472"/>
              </p:ext>
            </p:extLst>
          </p:nvPr>
        </p:nvGraphicFramePr>
        <p:xfrm>
          <a:off x="729448" y="2131319"/>
          <a:ext cx="5232635" cy="379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Obrázek 7">
            <a:extLst>
              <a:ext uri="{FF2B5EF4-FFF2-40B4-BE49-F238E27FC236}">
                <a16:creationId xmlns:a16="http://schemas.microsoft.com/office/drawing/2014/main" id="{A8D89B57-6D32-EDCD-B8A2-F13AC0B8F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628" y="2131319"/>
            <a:ext cx="5100603" cy="3400402"/>
          </a:xfrm>
          <a:prstGeom prst="rect">
            <a:avLst/>
          </a:prstGeom>
        </p:spPr>
      </p:pic>
      <p:sp>
        <p:nvSpPr>
          <p:cNvPr id="9" name="Nadpis 3">
            <a:extLst>
              <a:ext uri="{FF2B5EF4-FFF2-40B4-BE49-F238E27FC236}">
                <a16:creationId xmlns:a16="http://schemas.microsoft.com/office/drawing/2014/main" id="{D71B46E0-FDD6-4B64-01B3-5D81E7280613}"/>
              </a:ext>
            </a:extLst>
          </p:cNvPr>
          <p:cNvSpPr txBox="1">
            <a:spLocks/>
          </p:cNvSpPr>
          <p:nvPr/>
        </p:nvSpPr>
        <p:spPr>
          <a:xfrm>
            <a:off x="6477628" y="104817"/>
            <a:ext cx="5747552" cy="14171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rgbClr val="1F576B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000" spc="0" dirty="0">
                <a:solidFill>
                  <a:srgbClr val="0F5969"/>
                </a:solidFill>
              </a:rPr>
              <a:t>Na konci roku 2025 očekává prognóza      inflaci na 2% cíli ČNB</a:t>
            </a:r>
          </a:p>
        </p:txBody>
      </p:sp>
    </p:spTree>
    <p:extLst>
      <p:ext uri="{BB962C8B-B14F-4D97-AF65-F5344CB8AC3E}">
        <p14:creationId xmlns:p14="http://schemas.microsoft.com/office/powerpoint/2010/main" val="114201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Měnová politika a měnový kurz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93C4F8F6-35EE-592A-6958-3B052DBE6864}"/>
              </a:ext>
            </a:extLst>
          </p:cNvPr>
          <p:cNvSpPr txBox="1">
            <a:spLocks/>
          </p:cNvSpPr>
          <p:nvPr/>
        </p:nvSpPr>
        <p:spPr>
          <a:xfrm>
            <a:off x="735678" y="1960891"/>
            <a:ext cx="10968293" cy="8483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ČNB bude pokračovat ve snižování sazeb, v letošním roce však patrně již sazby nezmění</a:t>
            </a:r>
          </a:p>
        </p:txBody>
      </p:sp>
    </p:spTree>
    <p:extLst>
      <p:ext uri="{BB962C8B-B14F-4D97-AF65-F5344CB8AC3E}">
        <p14:creationId xmlns:p14="http://schemas.microsoft.com/office/powerpoint/2010/main" val="252812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14.11.2024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65530" y="655195"/>
            <a:ext cx="540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Prognóza předpokládá, že centrální banka již letos sazby snižovat nebude, nicméně odhad je v tomto ohledu rozdělen 5:4 a jen nepatrně menší část odhadů čeká do konce roku ještě jedno snížení na 3,75 %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345596" y="560365"/>
            <a:ext cx="51096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Do konce příštího roku kurz koruny vůči euru posílí o necelá 2 % k hranici 24,7 Kč za euro, Případným rizikem je v tomto ohledu možné citelnější dlouhodobé posílení dolaru vůči euru z titulu výsledku voleb v USA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62315" y="6144013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ČNB, ČBA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55A6B02-F1E7-43A6-AC40-3D35A9331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563543"/>
              </p:ext>
            </p:extLst>
          </p:nvPr>
        </p:nvGraphicFramePr>
        <p:xfrm>
          <a:off x="6345596" y="2215689"/>
          <a:ext cx="5232636" cy="379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B1CF333-FF47-49F7-9EF9-0BD4EF6802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137613"/>
              </p:ext>
            </p:extLst>
          </p:nvPr>
        </p:nvGraphicFramePr>
        <p:xfrm>
          <a:off x="565530" y="2215689"/>
          <a:ext cx="5396099" cy="361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378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71591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Fiskální politika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04583" y="1504394"/>
            <a:ext cx="9417242" cy="902307"/>
          </a:xfrm>
          <a:prstGeom prst="rect">
            <a:avLst/>
          </a:prstGeom>
        </p:spPr>
        <p:txBody>
          <a:bodyPr vert="horz" lIns="0" tIns="0" rIns="0" bIns="0" rtlCol="0" anchor="b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cs-CZ" sz="2300" dirty="0"/>
              <a:t>Deficit hospodaření státu pro letošní rok odhaduje prognóza ČBA ve výši 2,7 % HDP a ve srovnání                s předchozím rokem se tak schodek sníží o téměř 1 </a:t>
            </a:r>
            <a:r>
              <a:rPr lang="cs-CZ" sz="2300" dirty="0" err="1"/>
              <a:t>p.b</a:t>
            </a:r>
            <a:r>
              <a:rPr lang="cs-CZ" sz="2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13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88" y="674695"/>
            <a:ext cx="8614213" cy="379950"/>
          </a:xfrm>
        </p:spPr>
        <p:txBody>
          <a:bodyPr>
            <a:noAutofit/>
          </a:bodyPr>
          <a:lstStyle/>
          <a:p>
            <a:r>
              <a:rPr lang="cs-CZ" sz="3000" b="1" spc="0" dirty="0">
                <a:solidFill>
                  <a:srgbClr val="0F5969"/>
                </a:solidFill>
                <a:latin typeface="+mn-lt"/>
              </a:rPr>
              <a:t>Vývoj vládního deficitu a zadlužení (% HDP) 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14.11.2024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7516344" y="6138295"/>
            <a:ext cx="4056133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ČSÚ, MF ČR, ČBA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434FBD05-EFE6-53A6-D65A-D9377ACC4AC9}"/>
              </a:ext>
            </a:extLst>
          </p:cNvPr>
          <p:cNvSpPr txBox="1"/>
          <p:nvPr/>
        </p:nvSpPr>
        <p:spPr>
          <a:xfrm>
            <a:off x="1057688" y="4742665"/>
            <a:ext cx="1023153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</a:rPr>
              <a:t>Deficit hospodaření státu pro letošní rok odhaduje prognóza ČBA ve výši 2,7 % HDP a ve srovnání              s předchozím rokem se tak deficit sníží o téměř 1 </a:t>
            </a:r>
            <a:r>
              <a:rPr lang="cs-CZ" sz="1600" dirty="0" err="1">
                <a:solidFill>
                  <a:srgbClr val="0F5969"/>
                </a:solidFill>
              </a:rPr>
              <a:t>p.b</a:t>
            </a:r>
            <a:r>
              <a:rPr lang="cs-CZ" sz="1600" dirty="0">
                <a:solidFill>
                  <a:srgbClr val="0F5969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F5969"/>
                </a:solidFill>
              </a:rPr>
              <a:t>Pokles deficitu v letošním roce je dán kombinací odeznění jednorázových výdajů spojených                          s kompenzacemi vysokých cen energií, mírného oživení tuzemské ekonomiky a dopadu konsolidačního balíčku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302E2A-AF43-4122-A57E-10544C5F7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353528"/>
              </p:ext>
            </p:extLst>
          </p:nvPr>
        </p:nvGraphicFramePr>
        <p:xfrm>
          <a:off x="1057688" y="1327399"/>
          <a:ext cx="10231538" cy="321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1126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8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Vývoj vkladů a úvěrové emise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09A4CDB-B10B-F888-AA7C-0F29DA9774D7}"/>
              </a:ext>
            </a:extLst>
          </p:cNvPr>
          <p:cNvSpPr txBox="1">
            <a:spLocks/>
          </p:cNvSpPr>
          <p:nvPr/>
        </p:nvSpPr>
        <p:spPr>
          <a:xfrm>
            <a:off x="642682" y="1528550"/>
            <a:ext cx="11087851" cy="8188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sz="2300" dirty="0"/>
              <a:t>- hypoteční trh by měl letos citelně vzrůst, výrazně rostou i nové spotřebitelské úvěry. </a:t>
            </a:r>
          </a:p>
        </p:txBody>
      </p:sp>
    </p:spTree>
    <p:extLst>
      <p:ext uri="{BB962C8B-B14F-4D97-AF65-F5344CB8AC3E}">
        <p14:creationId xmlns:p14="http://schemas.microsoft.com/office/powerpoint/2010/main" val="303783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14.11.2024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4828559" y="518878"/>
            <a:ext cx="63807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F5969"/>
                </a:solidFill>
              </a:rPr>
              <a:t>Za tři čtvrtě roku dosáhl meziroční růst hypotečních úvěrů téměř 100 %. Dle oficiální statistiky ČNB byly od ledna do září poskytnuty nové hypotéky (bez refinancování) v objemu 152 mld. Kč, což je obdobný objem jako ve stejném období roku 2020. </a:t>
            </a:r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endParaRPr lang="cs-CZ" sz="2000" b="1" dirty="0">
              <a:solidFill>
                <a:srgbClr val="0F5969"/>
              </a:solidFill>
            </a:endParaRPr>
          </a:p>
          <a:p>
            <a:r>
              <a:rPr lang="cs-CZ" b="1" dirty="0">
                <a:solidFill>
                  <a:srgbClr val="0F5969"/>
                </a:solidFill>
              </a:rPr>
              <a:t>Objem nových spotřebitelských úvěrů od ledna do září vzrostl téměř o třetinu a přesáhl výši 100 mld. Kč.</a:t>
            </a:r>
            <a:r>
              <a:rPr lang="cs-CZ" dirty="0">
                <a:solidFill>
                  <a:srgbClr val="0F5969"/>
                </a:solidFill>
              </a:rPr>
              <a:t> Příznivý vývoj je dán zlepšující se příjmovou situací domácností, vyšší spotřebitelskou důvěrou a také potřebou vyššího financování z titulu inflačního vývoje posledních let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9B21BF-67E8-A014-C304-85AEAEEAEB34}"/>
              </a:ext>
            </a:extLst>
          </p:cNvPr>
          <p:cNvSpPr txBox="1"/>
          <p:nvPr/>
        </p:nvSpPr>
        <p:spPr>
          <a:xfrm>
            <a:off x="10576560" y="3086100"/>
            <a:ext cx="438150" cy="25527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300" b="0" i="0" spc="0" baseline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D6DA2-3704-F2CD-6E6D-C4F3A3896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72" y="189513"/>
            <a:ext cx="4210638" cy="6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9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A101D-80EA-3D4C-53FD-98E58497F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16AA6329-B718-E109-242A-49A9F9AF5357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14.11.2024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0D5DD0D6-0DDF-9808-B7C7-0AFFAE087FEC}"/>
              </a:ext>
            </a:extLst>
          </p:cNvPr>
          <p:cNvSpPr txBox="1"/>
          <p:nvPr/>
        </p:nvSpPr>
        <p:spPr>
          <a:xfrm>
            <a:off x="5618362" y="511776"/>
            <a:ext cx="60074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Nově poskytnuté úvěry podnikům po zářijové revizi dat ze strany ČNB rovněž vykazují za tři čtvrtě roku příznivější dynamiku. </a:t>
            </a:r>
            <a:r>
              <a:rPr lang="cs-CZ" dirty="0">
                <a:solidFill>
                  <a:srgbClr val="0F5969"/>
                </a:solidFill>
              </a:rPr>
              <a:t>Od ledna do září vzrostl objem nově poskytnutých korunových úvěrů meziročně o 28 %, v případě eurových pak o 14,5 %. </a:t>
            </a:r>
            <a:r>
              <a:rPr lang="cs-CZ" b="1" dirty="0">
                <a:solidFill>
                  <a:srgbClr val="0F5969"/>
                </a:solidFill>
              </a:rPr>
              <a:t>Celkový nárůst nových úvěru v obou měnách tak meziročně přesáhl 20 %.</a:t>
            </a:r>
            <a:endParaRPr lang="cs-CZ" dirty="0">
              <a:solidFill>
                <a:srgbClr val="0F596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4F2DEF-30A6-164B-9497-928A81D86AE3}"/>
              </a:ext>
            </a:extLst>
          </p:cNvPr>
          <p:cNvSpPr txBox="1"/>
          <p:nvPr/>
        </p:nvSpPr>
        <p:spPr>
          <a:xfrm>
            <a:off x="10576560" y="3086100"/>
            <a:ext cx="438150" cy="25527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l"/>
            <a:endParaRPr lang="cs-CZ" sz="1300" b="0" i="0" spc="0" baseline="0" dirty="0"/>
          </a:p>
        </p:txBody>
      </p:sp>
      <p:sp>
        <p:nvSpPr>
          <p:cNvPr id="7" name="TextovéPole 2">
            <a:extLst>
              <a:ext uri="{FF2B5EF4-FFF2-40B4-BE49-F238E27FC236}">
                <a16:creationId xmlns:a16="http://schemas.microsoft.com/office/drawing/2014/main" id="{B7B5A797-8873-3ECA-4851-3A32ED2370A8}"/>
              </a:ext>
            </a:extLst>
          </p:cNvPr>
          <p:cNvSpPr txBox="1"/>
          <p:nvPr/>
        </p:nvSpPr>
        <p:spPr>
          <a:xfrm>
            <a:off x="770249" y="3894180"/>
            <a:ext cx="4848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F5969"/>
                </a:solidFill>
              </a:rPr>
              <a:t>Podíl eurových úvěrů za dané období činil 47 % oproti 51,5 % v roce 2023.</a:t>
            </a:r>
            <a:r>
              <a:rPr lang="cs-CZ" dirty="0">
                <a:solidFill>
                  <a:srgbClr val="0F5969"/>
                </a:solidFill>
              </a:rPr>
              <a:t> Menší podíl eurových úvěrů souvisí se snižujícím se úrokovým rozdílem mezi úvěry v daných měnách, který v září byl pod 1 </a:t>
            </a:r>
            <a:r>
              <a:rPr lang="cs-CZ" dirty="0" err="1">
                <a:solidFill>
                  <a:srgbClr val="0F5969"/>
                </a:solidFill>
              </a:rPr>
              <a:t>p.b</a:t>
            </a:r>
            <a:r>
              <a:rPr lang="cs-CZ" dirty="0">
                <a:solidFill>
                  <a:srgbClr val="0F5969"/>
                </a:solidFill>
              </a:rPr>
              <a:t>. a byl tak nejnižší od závěru roku 2021.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D858A-3A7C-77F7-0372-54724E9A4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779" y="2596626"/>
            <a:ext cx="5439559" cy="3749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8EAAAA-8EF5-46B7-3302-79203942D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817" y="402793"/>
            <a:ext cx="4334480" cy="32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05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632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Závěrečné shrnutí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623632" y="1268413"/>
            <a:ext cx="11087851" cy="5194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cs-CZ" dirty="0"/>
              <a:t>a diskuze</a:t>
            </a:r>
          </a:p>
        </p:txBody>
      </p:sp>
    </p:spTree>
    <p:extLst>
      <p:ext uri="{BB962C8B-B14F-4D97-AF65-F5344CB8AC3E}">
        <p14:creationId xmlns:p14="http://schemas.microsoft.com/office/powerpoint/2010/main" val="385463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71" y="447667"/>
            <a:ext cx="8605665" cy="533061"/>
          </a:xfrm>
        </p:spPr>
        <p:txBody>
          <a:bodyPr>
            <a:normAutofit/>
          </a:bodyPr>
          <a:lstStyle/>
          <a:p>
            <a:r>
              <a:rPr lang="cs-CZ" dirty="0"/>
              <a:t>MAKROEKONOMICKÁ PROGNÓZA ČBA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CED4F10-520E-6B5E-A00D-E74F9A4898F6}"/>
              </a:ext>
            </a:extLst>
          </p:cNvPr>
          <p:cNvSpPr txBox="1"/>
          <p:nvPr/>
        </p:nvSpPr>
        <p:spPr>
          <a:xfrm>
            <a:off x="5015880" y="4740603"/>
            <a:ext cx="2592288" cy="858304"/>
          </a:xfrm>
          <a:prstGeom prst="rect">
            <a:avLst/>
          </a:prstGeom>
        </p:spPr>
        <p:txBody>
          <a:bodyPr vert="horz" wrap="non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Jakub Seidler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hlavní ekonom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Česká bankovní asociace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5F1F7A3-57C3-98C5-BA1C-CA49D54D95D9}"/>
              </a:ext>
            </a:extLst>
          </p:cNvPr>
          <p:cNvSpPr txBox="1"/>
          <p:nvPr/>
        </p:nvSpPr>
        <p:spPr>
          <a:xfrm>
            <a:off x="1199456" y="4740603"/>
            <a:ext cx="2592288" cy="858304"/>
          </a:xfrm>
          <a:prstGeom prst="rect">
            <a:avLst/>
          </a:prstGeom>
        </p:spPr>
        <p:txBody>
          <a:bodyPr vert="horz" wrap="none" lIns="0" tIns="0" rIns="0" bIns="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40" dirty="0">
                <a:solidFill>
                  <a:prstClr val="white"/>
                </a:solidFill>
                <a:latin typeface="Arial"/>
              </a:rPr>
              <a:t>Michal Skořepa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spc="40" dirty="0">
                <a:solidFill>
                  <a:prstClr val="white"/>
                </a:solidFill>
                <a:latin typeface="Arial"/>
              </a:rPr>
              <a:t>analytik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spc="40" dirty="0">
                <a:solidFill>
                  <a:prstClr val="white"/>
                </a:solidFill>
                <a:latin typeface="Arial"/>
              </a:rPr>
              <a:t>Česká spořitelna</a:t>
            </a:r>
            <a:endParaRPr kumimoji="0" lang="cs-CZ" sz="200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1A2B7C-BA33-FE13-3658-48ECB288F16C}"/>
              </a:ext>
            </a:extLst>
          </p:cNvPr>
          <p:cNvSpPr txBox="1"/>
          <p:nvPr/>
        </p:nvSpPr>
        <p:spPr>
          <a:xfrm>
            <a:off x="8832304" y="4639044"/>
            <a:ext cx="2160240" cy="166186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 </a:t>
            </a:r>
            <a:r>
              <a:rPr kumimoji="0" lang="cs-CZ" sz="2000" b="1" i="0" u="none" strike="noStrike" kern="1200" cap="none" spc="4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Vejmělek</a:t>
            </a:r>
            <a:endParaRPr kumimoji="0" lang="cs-CZ" sz="2000" b="1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spc="40" dirty="0">
                <a:solidFill>
                  <a:prstClr val="white"/>
                </a:solidFill>
                <a:latin typeface="Arial"/>
              </a:rPr>
              <a:t>hlavní ekonom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spc="40" dirty="0">
                <a:solidFill>
                  <a:prstClr val="white"/>
                </a:solidFill>
                <a:latin typeface="Arial"/>
              </a:rPr>
              <a:t>Komerční banka</a:t>
            </a:r>
            <a:endParaRPr kumimoji="0" lang="cs-CZ" sz="2000" i="0" u="none" strike="noStrike" kern="1200" cap="none" spc="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Obrázek 12" descr="Obsah obrázku Lidská tvář, osoba, oblečení, muž&#10;&#10;Popis byl vytvořen automaticky">
            <a:extLst>
              <a:ext uri="{FF2B5EF4-FFF2-40B4-BE49-F238E27FC236}">
                <a16:creationId xmlns:a16="http://schemas.microsoft.com/office/drawing/2014/main" id="{AD45F04B-9873-C0CE-6E81-1BA433805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03" y="1259094"/>
            <a:ext cx="2790665" cy="30424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77A7D27-11FA-1A9B-B0A6-8AB0D7711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173" y="1259091"/>
            <a:ext cx="3042449" cy="304244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F28E642-DE14-0CBE-6D37-9A8884ECC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788" y="1259091"/>
            <a:ext cx="3042448" cy="30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26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97" y="578794"/>
            <a:ext cx="2180904" cy="2850206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0F5969"/>
                </a:solidFill>
                <a:latin typeface="+mj-lt"/>
              </a:rPr>
              <a:t>Prognóza ČBA v číslech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14.11.2024</a:t>
            </a:fld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BC6B37-5994-5F45-C94A-61033125A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04931"/>
              </p:ext>
            </p:extLst>
          </p:nvPr>
        </p:nvGraphicFramePr>
        <p:xfrm>
          <a:off x="3284220" y="301999"/>
          <a:ext cx="5890261" cy="6254002"/>
        </p:xfrm>
        <a:graphic>
          <a:graphicData uri="http://schemas.openxmlformats.org/drawingml/2006/table">
            <a:tbl>
              <a:tblPr/>
              <a:tblGrid>
                <a:gridCol w="4112728">
                  <a:extLst>
                    <a:ext uri="{9D8B030D-6E8A-4147-A177-3AD203B41FA5}">
                      <a16:colId xmlns:a16="http://schemas.microsoft.com/office/drawing/2014/main" val="1425676093"/>
                    </a:ext>
                  </a:extLst>
                </a:gridCol>
                <a:gridCol w="592511">
                  <a:extLst>
                    <a:ext uri="{9D8B030D-6E8A-4147-A177-3AD203B41FA5}">
                      <a16:colId xmlns:a16="http://schemas.microsoft.com/office/drawing/2014/main" val="586191296"/>
                    </a:ext>
                  </a:extLst>
                </a:gridCol>
                <a:gridCol w="592511">
                  <a:extLst>
                    <a:ext uri="{9D8B030D-6E8A-4147-A177-3AD203B41FA5}">
                      <a16:colId xmlns:a16="http://schemas.microsoft.com/office/drawing/2014/main" val="4174192877"/>
                    </a:ext>
                  </a:extLst>
                </a:gridCol>
                <a:gridCol w="592511">
                  <a:extLst>
                    <a:ext uri="{9D8B030D-6E8A-4147-A177-3AD203B41FA5}">
                      <a16:colId xmlns:a16="http://schemas.microsoft.com/office/drawing/2014/main" val="817737955"/>
                    </a:ext>
                  </a:extLst>
                </a:gridCol>
              </a:tblGrid>
              <a:tr h="19194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Ukazatel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2023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2024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2025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446414"/>
                  </a:ext>
                </a:extLst>
              </a:tr>
              <a:tr h="3662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27255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1,0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09289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spotřeby domácností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-2,9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9951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vládní spotřeby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08628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investic (bez zásob, 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0,7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2650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vývozů (%) 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3,0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2222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dovozů (%)</a:t>
                      </a:r>
                    </a:p>
                  </a:txBody>
                  <a:tcPr marL="105658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-0,6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26390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Míra inflace: CPI (%)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10,7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72919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Míra inflace: CPI (%) konec roku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6,9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15131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Podíl nezaměstnaných osob (MPSV): průměr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01357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Průměrná nominální mzda (růst v 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8,0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93995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Průměrná reálná mzda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-2,4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47898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Vládní deficit/přebytek (% HDP)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-3,5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-2,7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-2,3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27658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Vládní dluh (% HDP) 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42,4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43,5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44,1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413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Základní sazba ČNB 2T REPO (%): konec období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6,75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3,25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117508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3M-PRIBOR (%):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7,12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4,99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65822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Výnos 10letého vládního dluhopisu (%):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4,50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3,97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3,84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1525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Základní sazba ECB (%): konec období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4,50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3,15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66733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Kurz CZK/EUR: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24,00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25,10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24,90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7677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Kurz CZK/EUR: konec roku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24,70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25,15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24,70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412154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reálného HDP v eurozóně (%)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0,7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1,1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829931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Ceny ropy (USD za barel): brent průměr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563934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klientských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5,9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5,7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45416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domácnostem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1420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úvěrů (nefinančním) podnikům (%)</a:t>
                      </a:r>
                    </a:p>
                  </a:txBody>
                  <a:tcPr marL="7044" marR="7044" marT="7044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7,4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62326"/>
                  </a:ext>
                </a:extLst>
              </a:tr>
              <a:tr h="2273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Růst bankovních vkladů klientských celkem (%)</a:t>
                      </a:r>
                    </a:p>
                  </a:txBody>
                  <a:tcPr marL="7044" marR="7044" marT="70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57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 Light" panose="020F0302020204030204" pitchFamily="34" charset="0"/>
                        </a:rPr>
                        <a:t>7,9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7,3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88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60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F4900-4ABE-4452-8331-CB34384F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689411"/>
            <a:ext cx="11319048" cy="508383"/>
          </a:xfrm>
        </p:spPr>
        <p:txBody>
          <a:bodyPr>
            <a:normAutofit/>
          </a:bodyPr>
          <a:lstStyle/>
          <a:p>
            <a:r>
              <a:rPr lang="cs-CZ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6325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14.11.2024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10122408" y="4128290"/>
            <a:ext cx="1720902" cy="268609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solidFill>
                  <a:srgbClr val="1F576B"/>
                </a:solidFill>
              </a:rPr>
              <a:t>Pramen: </a:t>
            </a:r>
            <a:r>
              <a:rPr lang="cs-CZ" dirty="0" err="1">
                <a:solidFill>
                  <a:srgbClr val="1F576B"/>
                </a:solidFill>
              </a:rPr>
              <a:t>Eurostat</a:t>
            </a:r>
            <a:r>
              <a:rPr lang="cs-CZ" dirty="0">
                <a:solidFill>
                  <a:srgbClr val="1F576B"/>
                </a:solidFill>
              </a:rPr>
              <a:t>, ČBA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E5DFD738-E7B8-A10C-A681-EAFC77827AEF}"/>
              </a:ext>
            </a:extLst>
          </p:cNvPr>
          <p:cNvSpPr txBox="1"/>
          <p:nvPr/>
        </p:nvSpPr>
        <p:spPr>
          <a:xfrm>
            <a:off x="2102462" y="4501235"/>
            <a:ext cx="9156088" cy="188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</a:rPr>
              <a:t>Vývoj globální ekonomiky přináší pro tuzemskou ekonomiku řadu výzev, potíže Německa a obecně slabá zahraniční poptávka stojí za pomalejším růstem české ekonomiky, Ekonomiky EU a jejich průmysl naráží na drahé ceny energií, setrvává tak v recesi a v eurozóně je letošní průmyslová výroba pod úrovní roku 2019.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7E78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1770" dirty="0">
                <a:solidFill>
                  <a:srgbClr val="0F5969"/>
                </a:solidFill>
              </a:rPr>
              <a:t>Výsledky amerických voleb přináší další rizika spojená s eskalací protekcionistických opatření a možnou kaskádou celních opatření.</a:t>
            </a:r>
            <a:endParaRPr lang="cs-CZ" sz="1770" dirty="0"/>
          </a:p>
        </p:txBody>
      </p:sp>
      <p:sp>
        <p:nvSpPr>
          <p:cNvPr id="12" name="TextovéPole 2">
            <a:extLst>
              <a:ext uri="{FF2B5EF4-FFF2-40B4-BE49-F238E27FC236}">
                <a16:creationId xmlns:a16="http://schemas.microsoft.com/office/drawing/2014/main" id="{A6A8CE16-1ACA-F878-C7C9-EA99C3609BF2}"/>
              </a:ext>
            </a:extLst>
          </p:cNvPr>
          <p:cNvSpPr txBox="1"/>
          <p:nvPr/>
        </p:nvSpPr>
        <p:spPr>
          <a:xfrm>
            <a:off x="609601" y="586671"/>
            <a:ext cx="3934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Průmyslové indikátory PMI</a:t>
            </a:r>
          </a:p>
        </p:txBody>
      </p:sp>
      <p:sp>
        <p:nvSpPr>
          <p:cNvPr id="13" name="TextovéPole 2">
            <a:extLst>
              <a:ext uri="{FF2B5EF4-FFF2-40B4-BE49-F238E27FC236}">
                <a16:creationId xmlns:a16="http://schemas.microsoft.com/office/drawing/2014/main" id="{7D1BBE44-5764-1566-5701-7088F3101B06}"/>
              </a:ext>
            </a:extLst>
          </p:cNvPr>
          <p:cNvSpPr txBox="1"/>
          <p:nvPr/>
        </p:nvSpPr>
        <p:spPr>
          <a:xfrm>
            <a:off x="5973488" y="667026"/>
            <a:ext cx="600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Průmyslová produkce (1-9/2019 vs 1-9/2024, %)</a:t>
            </a:r>
            <a:endParaRPr lang="cs-CZ" sz="1400" dirty="0">
              <a:solidFill>
                <a:srgbClr val="0F5969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322309"/>
              </p:ext>
            </p:extLst>
          </p:nvPr>
        </p:nvGraphicFramePr>
        <p:xfrm>
          <a:off x="6096000" y="1091788"/>
          <a:ext cx="4789018" cy="3084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FE066E3-FC19-0980-106D-4E8CB77E7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04" y="1015627"/>
            <a:ext cx="5304597" cy="339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7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996"/>
            <a:ext cx="4243643" cy="534873"/>
          </a:xfrm>
        </p:spPr>
        <p:txBody>
          <a:bodyPr>
            <a:normAutofit/>
          </a:bodyPr>
          <a:lstStyle/>
          <a:p>
            <a:r>
              <a:rPr lang="cs-CZ" dirty="0"/>
              <a:t>Úvodní slovo</a:t>
            </a:r>
          </a:p>
        </p:txBody>
      </p:sp>
    </p:spTree>
    <p:extLst>
      <p:ext uri="{BB962C8B-B14F-4D97-AF65-F5344CB8AC3E}">
        <p14:creationId xmlns:p14="http://schemas.microsoft.com/office/powerpoint/2010/main" val="400092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82" y="543212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Prognózy růstu reálného HDP ČR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7D21B2B1-83CB-4BCF-AF99-A0FAF84EE530}"/>
              </a:ext>
            </a:extLst>
          </p:cNvPr>
          <p:cNvSpPr txBox="1">
            <a:spLocks/>
          </p:cNvSpPr>
          <p:nvPr/>
        </p:nvSpPr>
        <p:spPr>
          <a:xfrm>
            <a:off x="614107" y="125888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cs-CZ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6B96B7D4-44CE-062C-8468-FF20B61BD890}"/>
              </a:ext>
            </a:extLst>
          </p:cNvPr>
          <p:cNvSpPr txBox="1">
            <a:spLocks/>
          </p:cNvSpPr>
          <p:nvPr/>
        </p:nvSpPr>
        <p:spPr>
          <a:xfrm>
            <a:off x="614106" y="1455258"/>
            <a:ext cx="11523073" cy="11033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letos tuzemskou ekonomiku čeká mírný růst o 1 % </a:t>
            </a:r>
          </a:p>
        </p:txBody>
      </p:sp>
    </p:spTree>
    <p:extLst>
      <p:ext uri="{BB962C8B-B14F-4D97-AF65-F5344CB8AC3E}">
        <p14:creationId xmlns:p14="http://schemas.microsoft.com/office/powerpoint/2010/main" val="371054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01" y="620908"/>
            <a:ext cx="11111187" cy="64909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F5969"/>
                </a:solidFill>
                <a:latin typeface="+mj-lt"/>
              </a:rPr>
              <a:t>Tuzemská ekonomika letos vzroste jen mírně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3B5DAE-3401-44F7-A431-4A020508D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801" y="2133600"/>
            <a:ext cx="5131986" cy="2602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Tuzemská ekonomika v letošním roce vzroste jen mírně o 1 %. Odhad byl přehodnocen nepatrně směrem nahoru z důvodu revizí.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Mezičtvrtletní růst v první polovině roku se po revizích ukázal jako nepatrně silnější, předpokládané zrychlení růstu v druhé polovině roku se naopak podle předběžných indikátorů nedostavuje.</a:t>
            </a:r>
          </a:p>
          <a:p>
            <a:endParaRPr lang="cs-CZ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/>
              <a:t>Pro příští rok odhaduje prognostický panel růst o 2,3 % oproti 2,7 % očekávaných            v srpnu.</a:t>
            </a:r>
          </a:p>
        </p:txBody>
      </p:sp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14.11.2024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60123DA1-4076-EFFC-95A4-3DFBBDF2DD9A}"/>
              </a:ext>
            </a:extLst>
          </p:cNvPr>
          <p:cNvSpPr txBox="1">
            <a:spLocks/>
          </p:cNvSpPr>
          <p:nvPr/>
        </p:nvSpPr>
        <p:spPr>
          <a:xfrm>
            <a:off x="10538480" y="6144842"/>
            <a:ext cx="1020702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ČBA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8031449D-93CC-93CE-81C9-A05FAA11A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4131" y="1786778"/>
            <a:ext cx="5438067" cy="36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07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420A1A-F65B-3468-E09D-32C14BE6D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391" y="2049794"/>
            <a:ext cx="5001857" cy="2467283"/>
          </a:xfrm>
          <a:prstGeom prst="rect">
            <a:avLst/>
          </a:prstGeom>
        </p:spPr>
      </p:pic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14.11.2024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F39E438-42FE-0F11-DAAE-A3F6506C4B09}"/>
              </a:ext>
            </a:extLst>
          </p:cNvPr>
          <p:cNvSpPr txBox="1"/>
          <p:nvPr/>
        </p:nvSpPr>
        <p:spPr>
          <a:xfrm>
            <a:off x="517525" y="604633"/>
            <a:ext cx="5391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Po stagnaci v roce minulém bude tuzemská ekonomika letos růst jen pozvolna a v příštím roce o zhruba 2 %</a:t>
            </a:r>
          </a:p>
          <a:p>
            <a:r>
              <a:rPr lang="cs-CZ" sz="2000" b="1" dirty="0">
                <a:solidFill>
                  <a:srgbClr val="0F5969"/>
                </a:solidFill>
              </a:rPr>
              <a:t>(HDP % </a:t>
            </a:r>
            <a:r>
              <a:rPr lang="cs-CZ" sz="2000" b="1" dirty="0" err="1">
                <a:solidFill>
                  <a:srgbClr val="0F5969"/>
                </a:solidFill>
              </a:rPr>
              <a:t>yoy</a:t>
            </a:r>
            <a:r>
              <a:rPr lang="cs-CZ" sz="2000" b="1" dirty="0">
                <a:solidFill>
                  <a:srgbClr val="0F5969"/>
                </a:solidFill>
              </a:rPr>
              <a:t>)</a:t>
            </a:r>
          </a:p>
        </p:txBody>
      </p:sp>
      <p:sp>
        <p:nvSpPr>
          <p:cNvPr id="4" name="TextovéPole 2">
            <a:extLst>
              <a:ext uri="{FF2B5EF4-FFF2-40B4-BE49-F238E27FC236}">
                <a16:creationId xmlns:a16="http://schemas.microsoft.com/office/drawing/2014/main" id="{E879989F-D4C3-B286-8921-2C74FA39C93F}"/>
              </a:ext>
            </a:extLst>
          </p:cNvPr>
          <p:cNvSpPr txBox="1"/>
          <p:nvPr/>
        </p:nvSpPr>
        <p:spPr>
          <a:xfrm>
            <a:off x="6373509" y="565000"/>
            <a:ext cx="5442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Spotřeba domácností letos zrychlí, růst bude také spotřeba vlády, v příštím roce růst spotřeby dále stoupne, stejně tak i investiční aktivita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012E00-5318-5EA0-5736-403E1A213E37}"/>
              </a:ext>
            </a:extLst>
          </p:cNvPr>
          <p:cNvSpPr/>
          <p:nvPr/>
        </p:nvSpPr>
        <p:spPr>
          <a:xfrm>
            <a:off x="10128493" y="2803109"/>
            <a:ext cx="620912" cy="32139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0B63D4-47CC-48A9-8C49-A2A2E11805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156109"/>
              </p:ext>
            </p:extLst>
          </p:nvPr>
        </p:nvGraphicFramePr>
        <p:xfrm>
          <a:off x="536906" y="1949972"/>
          <a:ext cx="5130246" cy="368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0623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921EFC-2D1F-488F-889E-88124CCD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07" y="562066"/>
            <a:ext cx="11230486" cy="534873"/>
          </a:xfrm>
        </p:spPr>
        <p:txBody>
          <a:bodyPr>
            <a:normAutofit/>
          </a:bodyPr>
          <a:lstStyle/>
          <a:p>
            <a:r>
              <a:rPr lang="cs-CZ" dirty="0"/>
              <a:t>Trh práce</a:t>
            </a:r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57E680C1-0BD3-A598-65B6-B3CFB5BA3ADE}"/>
              </a:ext>
            </a:extLst>
          </p:cNvPr>
          <p:cNvSpPr txBox="1">
            <a:spLocks/>
          </p:cNvSpPr>
          <p:nvPr/>
        </p:nvSpPr>
        <p:spPr>
          <a:xfrm>
            <a:off x="745203" y="1864418"/>
            <a:ext cx="10968293" cy="11033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cs-CZ" sz="2300" dirty="0"/>
              <a:t>- trh práce zůstává v relativně dobré kondici, ačkoli známky ochlazování pozorovat již lze,  po dvou letech budou letos reálné mzdy opět mírně růst</a:t>
            </a:r>
          </a:p>
        </p:txBody>
      </p:sp>
    </p:spTree>
    <p:extLst>
      <p:ext uri="{BB962C8B-B14F-4D97-AF65-F5344CB8AC3E}">
        <p14:creationId xmlns:p14="http://schemas.microsoft.com/office/powerpoint/2010/main" val="186783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4">
            <a:extLst>
              <a:ext uri="{FF2B5EF4-FFF2-40B4-BE49-F238E27FC236}">
                <a16:creationId xmlns:a16="http://schemas.microsoft.com/office/drawing/2014/main" id="{CF4E1B48-2F1D-F2B9-BB36-0CFAA471B79A}"/>
              </a:ext>
            </a:extLst>
          </p:cNvPr>
          <p:cNvSpPr txBox="1">
            <a:spLocks/>
          </p:cNvSpPr>
          <p:nvPr/>
        </p:nvSpPr>
        <p:spPr>
          <a:xfrm>
            <a:off x="8976320" y="6021288"/>
            <a:ext cx="2649537" cy="379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F9EB51-071C-49A6-BCF4-1B42A935EA1A}" type="datetime1">
              <a:rPr lang="cs-CZ" smtClean="0">
                <a:solidFill>
                  <a:schemeClr val="bg1"/>
                </a:solidFill>
              </a:rPr>
              <a:pPr/>
              <a:t>14.11.2024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156BED7-94D1-EE89-A625-6A8A3D6FB748}"/>
              </a:ext>
            </a:extLst>
          </p:cNvPr>
          <p:cNvSpPr txBox="1"/>
          <p:nvPr/>
        </p:nvSpPr>
        <p:spPr>
          <a:xfrm>
            <a:off x="525250" y="603297"/>
            <a:ext cx="5266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Trh práce zůstává nadále v kontextu ekonomického vývoje napjatý, mírné známky ochlazení však viditelné jsou a nezaměstnanost letos mírně vzroste (%)</a:t>
            </a:r>
          </a:p>
        </p:txBody>
      </p:sp>
      <p:sp>
        <p:nvSpPr>
          <p:cNvPr id="9" name="TextovéPole 2">
            <a:extLst>
              <a:ext uri="{FF2B5EF4-FFF2-40B4-BE49-F238E27FC236}">
                <a16:creationId xmlns:a16="http://schemas.microsoft.com/office/drawing/2014/main" id="{AFE3BAF0-6FE8-5325-2EA9-910A9EB0C74A}"/>
              </a:ext>
            </a:extLst>
          </p:cNvPr>
          <p:cNvSpPr txBox="1"/>
          <p:nvPr/>
        </p:nvSpPr>
        <p:spPr>
          <a:xfrm>
            <a:off x="6000297" y="603297"/>
            <a:ext cx="589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F5969"/>
                </a:solidFill>
              </a:rPr>
              <a:t>Růst reálných mezd letos překoná 4 %, Nominální mzdy letos vzrostou o téměř 7 %,     v příštím roce o necelých 6 % (% yoy)</a:t>
            </a:r>
          </a:p>
        </p:txBody>
      </p:sp>
      <p:sp>
        <p:nvSpPr>
          <p:cNvPr id="12" name="Zástupný symbol pro datum 4">
            <a:extLst>
              <a:ext uri="{FF2B5EF4-FFF2-40B4-BE49-F238E27FC236}">
                <a16:creationId xmlns:a16="http://schemas.microsoft.com/office/drawing/2014/main" id="{F9CEAA27-0BBB-64C1-07B6-4EEC2FF08675}"/>
              </a:ext>
            </a:extLst>
          </p:cNvPr>
          <p:cNvSpPr txBox="1">
            <a:spLocks/>
          </p:cNvSpPr>
          <p:nvPr/>
        </p:nvSpPr>
        <p:spPr>
          <a:xfrm>
            <a:off x="6554086" y="6144012"/>
            <a:ext cx="5015917" cy="2832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1F576B"/>
                </a:solidFill>
              </a:rPr>
              <a:t>Zdroj: MPSV, ČSÚ, ČBA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96DE12-9B63-48C1-A50A-64C31334BA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924916"/>
              </p:ext>
            </p:extLst>
          </p:nvPr>
        </p:nvGraphicFramePr>
        <p:xfrm>
          <a:off x="630974" y="1911631"/>
          <a:ext cx="5232635" cy="379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216D19D-9542-4A11-93FE-CCD4E8392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930208"/>
              </p:ext>
            </p:extLst>
          </p:nvPr>
        </p:nvGraphicFramePr>
        <p:xfrm>
          <a:off x="6115695" y="1983413"/>
          <a:ext cx="5454308" cy="379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9701027"/>
      </p:ext>
    </p:extLst>
  </p:cSld>
  <p:clrMapOvr>
    <a:masterClrMapping/>
  </p:clrMapOvr>
</p:sld>
</file>

<file path=ppt/theme/theme1.xml><?xml version="1.0" encoding="utf-8"?>
<a:theme xmlns:a="http://schemas.openxmlformats.org/drawingml/2006/main" name="CBA PPT 16:9 B&amp;W">
  <a:themeElements>
    <a:clrScheme name="CBA MS Office výchozí barevnost">
      <a:dk1>
        <a:sysClr val="windowText" lastClr="000000"/>
      </a:dk1>
      <a:lt1>
        <a:sysClr val="window" lastClr="FFFFFF"/>
      </a:lt1>
      <a:dk2>
        <a:srgbClr val="1F576B"/>
      </a:dk2>
      <a:lt2>
        <a:srgbClr val="F8F8F8"/>
      </a:lt2>
      <a:accent1>
        <a:srgbClr val="A9936D"/>
      </a:accent1>
      <a:accent2>
        <a:srgbClr val="317F79"/>
      </a:accent2>
      <a:accent3>
        <a:srgbClr val="1F576B"/>
      </a:accent3>
      <a:accent4>
        <a:srgbClr val="DCDCDC"/>
      </a:accent4>
      <a:accent5>
        <a:srgbClr val="B6B6B6"/>
      </a:accent5>
      <a:accent6>
        <a:srgbClr val="6F6F6F"/>
      </a:accent6>
      <a:hlink>
        <a:srgbClr val="A9936D"/>
      </a:hlink>
      <a:folHlink>
        <a:srgbClr val="968058"/>
      </a:folHlink>
    </a:clrScheme>
    <a:fontScheme name="CBA MS Office výchozí písmo moti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 algn="l">
          <a:defRPr sz="1300" b="0" i="0" spc="0" baseline="0" dirty="0" smtClean="0"/>
        </a:defPPr>
      </a:lstStyle>
    </a:txDef>
  </a:objectDefaults>
  <a:extraClrSchemeLst/>
  <a:custClrLst>
    <a:custClr name="Zelená">
      <a:srgbClr val="83DFBE"/>
    </a:custClr>
    <a:custClr name="Světle zelená">
      <a:srgbClr val="ACE2CB"/>
    </a:custClr>
    <a:custClr name="Nejsvětlejší zelená">
      <a:srgbClr val="D1F2E4"/>
    </a:custClr>
    <a:custClr name="Šedá">
      <a:srgbClr val="D7D7D7"/>
    </a:custClr>
    <a:custClr name="Světle šedá">
      <a:srgbClr val="EFEFEF"/>
    </a:custClr>
    <a:custClr name="Oranžová">
      <a:srgbClr val="FFB288"/>
    </a:custClr>
    <a:custClr name="Světle oranžová">
      <a:srgbClr val="FFCE8D"/>
    </a:custClr>
    <a:custClr name="Modrá">
      <a:srgbClr val="60CEF4"/>
    </a:custClr>
    <a:custClr name="Hnědá">
      <a:srgbClr val="C7B299"/>
    </a:custClr>
    <a:custClr name="Tyrkysová">
      <a:srgbClr val="14DBC7"/>
    </a:custClr>
    <a:custClr name="Jarní zelená">
      <a:srgbClr val="C7F779"/>
    </a:custClr>
    <a:custClr name="Růžová">
      <a:srgbClr val="F8C5F9"/>
    </a:custClr>
    <a:custClr name="Tmavě fialová">
      <a:srgbClr val="7468E9"/>
    </a:custClr>
  </a:custClrLst>
  <a:extLst>
    <a:ext uri="{05A4C25C-085E-4340-85A3-A5531E510DB2}">
      <thm15:themeFamily xmlns:thm15="http://schemas.microsoft.com/office/thememl/2012/main" name="INVESTIKA_DYNAMIKA_PPT_16x9_v2.potx" id="{8733E6CE-201E-48DB-87AA-DB80330FF5DB}" vid="{D7849ED6-7B13-4D46-A90C-4F40B8B1D8E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ČBA">
    <a:dk1>
      <a:sysClr val="windowText" lastClr="000000"/>
    </a:dk1>
    <a:lt1>
      <a:sysClr val="window" lastClr="FFFFFF"/>
    </a:lt1>
    <a:dk2>
      <a:srgbClr val="13576B"/>
    </a:dk2>
    <a:lt2>
      <a:srgbClr val="D8D8D8"/>
    </a:lt2>
    <a:accent1>
      <a:srgbClr val="0093B8"/>
    </a:accent1>
    <a:accent2>
      <a:srgbClr val="F4858E"/>
    </a:accent2>
    <a:accent3>
      <a:srgbClr val="13576B"/>
    </a:accent3>
    <a:accent4>
      <a:srgbClr val="FFC05F"/>
    </a:accent4>
    <a:accent5>
      <a:srgbClr val="4EA7EB"/>
    </a:accent5>
    <a:accent6>
      <a:srgbClr val="4EC597"/>
    </a:accent6>
    <a:hlink>
      <a:srgbClr val="2581C4"/>
    </a:hlink>
    <a:folHlink>
      <a:srgbClr val="0C876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1B8A9ED33244787B916AE9BBE206E" ma:contentTypeVersion="12" ma:contentTypeDescription="Create a new document." ma:contentTypeScope="" ma:versionID="6272deca80841e48775e47dbd4ea0331">
  <xsd:schema xmlns:xsd="http://www.w3.org/2001/XMLSchema" xmlns:xs="http://www.w3.org/2001/XMLSchema" xmlns:p="http://schemas.microsoft.com/office/2006/metadata/properties" xmlns:ns2="ebcfb002-a245-4f64-b91d-4b07cb074cbb" xmlns:ns3="3d04b0d2-10d1-4ac1-82d3-a64e9a9882e5" targetNamespace="http://schemas.microsoft.com/office/2006/metadata/properties" ma:root="true" ma:fieldsID="ecc7e44836475fabd4dd73250f8ace6d" ns2:_="" ns3:_="">
    <xsd:import namespace="ebcfb002-a245-4f64-b91d-4b07cb074cbb"/>
    <xsd:import namespace="3d04b0d2-10d1-4ac1-82d3-a64e9a9882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fb002-a245-4f64-b91d-4b07cb074c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49a369f-88ca-4bc3-9129-83334f9bce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4b0d2-10d1-4ac1-82d3-a64e9a9882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fe6e60-89d1-46a8-a9d9-d6254838e557}" ma:internalName="TaxCatchAll" ma:showField="CatchAllData" ma:web="3d04b0d2-10d1-4ac1-82d3-a64e9a9882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bcfb002-a245-4f64-b91d-4b07cb074cbb" xsi:nil="true"/>
    <TaxCatchAll xmlns="3d04b0d2-10d1-4ac1-82d3-a64e9a9882e5" xsi:nil="true"/>
    <lcf76f155ced4ddcb4097134ff3c332f xmlns="ebcfb002-a245-4f64-b91d-4b07cb074cb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2F7624-800E-4146-82DF-FE555B3D68E9}">
  <ds:schemaRefs>
    <ds:schemaRef ds:uri="3d04b0d2-10d1-4ac1-82d3-a64e9a9882e5"/>
    <ds:schemaRef ds:uri="ebcfb002-a245-4f64-b91d-4b07cb074c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E2109D1-82F8-47F1-B049-10AFD73CFAE2}">
  <ds:schemaRefs>
    <ds:schemaRef ds:uri="3d04b0d2-10d1-4ac1-82d3-a64e9a9882e5"/>
    <ds:schemaRef ds:uri="ebcfb002-a245-4f64-b91d-4b07cb074cb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3709C2-9DBD-4E5D-A17B-6BCA862131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CBA-MS-Office-Motiv-updated</Template>
  <TotalTime>2569</TotalTime>
  <Words>1153</Words>
  <Application>Microsoft Office PowerPoint</Application>
  <PresentationFormat>Širokoúhlá obrazovka</PresentationFormat>
  <Paragraphs>233</Paragraphs>
  <Slides>21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CBA PPT 16:9 B&amp;W</vt:lpstr>
      <vt:lpstr>MAKROEKONOMICKÁ PROGNÓZA ČBA  aneb k vývoji českého hospodářství v letech 2024–2025 z pohledu bankovního sektoru </vt:lpstr>
      <vt:lpstr>MAKROEKONOMICKÁ PROGNÓZA ČBA</vt:lpstr>
      <vt:lpstr>Prezentace aplikace PowerPoint</vt:lpstr>
      <vt:lpstr>Úvodní slovo</vt:lpstr>
      <vt:lpstr>Prognózy růstu reálného HDP ČR</vt:lpstr>
      <vt:lpstr>Tuzemská ekonomika letos vzroste jen mírně</vt:lpstr>
      <vt:lpstr>Prezentace aplikace PowerPoint</vt:lpstr>
      <vt:lpstr>Trh práce</vt:lpstr>
      <vt:lpstr>Prezentace aplikace PowerPoint</vt:lpstr>
      <vt:lpstr>Inflace</vt:lpstr>
      <vt:lpstr>Inflace se bude letos i příští rok pohybovat jen mírně nad 2% cílem ČNB, rizika jsou koncentrovaná v dalším vývoji cen potravin a perzistenci u cen služeb (% yoy)</vt:lpstr>
      <vt:lpstr>Měnová politika a měnový kurz</vt:lpstr>
      <vt:lpstr>Prezentace aplikace PowerPoint</vt:lpstr>
      <vt:lpstr>Fiskální politika</vt:lpstr>
      <vt:lpstr>Vývoj vládního deficitu a zadlužení (% HDP) </vt:lpstr>
      <vt:lpstr>Vývoj vkladů a úvěrové emise</vt:lpstr>
      <vt:lpstr>Prezentace aplikace PowerPoint</vt:lpstr>
      <vt:lpstr>Prezentace aplikace PowerPoint</vt:lpstr>
      <vt:lpstr>Závěrečné shrnutí</vt:lpstr>
      <vt:lpstr>Prognóza ČBA v číslech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Určeno pro zprostředkovatele realitního fondu</dc:title>
  <dc:creator>Kristina Červinková</dc:creator>
  <cp:lastModifiedBy>Duffek, Adam (ČBA)</cp:lastModifiedBy>
  <cp:revision>84</cp:revision>
  <dcterms:created xsi:type="dcterms:W3CDTF">2021-11-05T08:44:25Z</dcterms:created>
  <dcterms:modified xsi:type="dcterms:W3CDTF">2024-11-14T07:30:35Z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0x0101008191B8A9ED33244787B916AE9BBE206E</vt:lpwstr>
  </property>
  <property fmtid="{D5CDD505-2E9C-101B-9397-08002B2CF9AE}" pid="3" name="Order">
    <vt:r8>325300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  <property fmtid="{D5CDD505-2E9C-101B-9397-08002B2CF9AE}" pid="8" name="MSIP_Label_076d9757-80ae-4c87-b4d7-9ffa7a0710d0_Enabled">
    <vt:lpwstr>true</vt:lpwstr>
  </property>
  <property fmtid="{D5CDD505-2E9C-101B-9397-08002B2CF9AE}" pid="9" name="MSIP_Label_076d9757-80ae-4c87-b4d7-9ffa7a0710d0_SetDate">
    <vt:lpwstr>2024-11-13T16:02:29Z</vt:lpwstr>
  </property>
  <property fmtid="{D5CDD505-2E9C-101B-9397-08002B2CF9AE}" pid="10" name="MSIP_Label_076d9757-80ae-4c87-b4d7-9ffa7a0710d0_Method">
    <vt:lpwstr>Standard</vt:lpwstr>
  </property>
  <property fmtid="{D5CDD505-2E9C-101B-9397-08002B2CF9AE}" pid="11" name="MSIP_Label_076d9757-80ae-4c87-b4d7-9ffa7a0710d0_Name">
    <vt:lpwstr>076d9757-80ae-4c87-b4d7-9ffa7a0710d0</vt:lpwstr>
  </property>
  <property fmtid="{D5CDD505-2E9C-101B-9397-08002B2CF9AE}" pid="12" name="MSIP_Label_076d9757-80ae-4c87-b4d7-9ffa7a0710d0_SiteId">
    <vt:lpwstr>c79e7c80-cff5-4503-b468-3702cea89272</vt:lpwstr>
  </property>
  <property fmtid="{D5CDD505-2E9C-101B-9397-08002B2CF9AE}" pid="13" name="MSIP_Label_076d9757-80ae-4c87-b4d7-9ffa7a0710d0_ActionId">
    <vt:lpwstr>f3b59e5c-91f3-4f26-9474-7d739bdaa229</vt:lpwstr>
  </property>
  <property fmtid="{D5CDD505-2E9C-101B-9397-08002B2CF9AE}" pid="14" name="MSIP_Label_076d9757-80ae-4c87-b4d7-9ffa7a0710d0_ContentBits">
    <vt:lpwstr>0</vt:lpwstr>
  </property>
  <property fmtid="{D5CDD505-2E9C-101B-9397-08002B2CF9AE}" pid="15" name="Kod_Duvernosti">
    <vt:lpwstr>KB_C1_INTERNAL_992521</vt:lpwstr>
  </property>
</Properties>
</file>