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93" r:id="rId5"/>
    <p:sldId id="425" r:id="rId6"/>
    <p:sldId id="402" r:id="rId7"/>
    <p:sldId id="401" r:id="rId8"/>
    <p:sldId id="403" r:id="rId9"/>
    <p:sldId id="412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26" r:id="rId22"/>
    <p:sldId id="409" r:id="rId23"/>
    <p:sldId id="421" r:id="rId24"/>
    <p:sldId id="41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61" y="159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01360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40224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C441-A945-9254-777C-1CAA8C2A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855BD-BC0E-C452-492D-343040D0C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0AABC-8248-37F6-2563-1798F588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478916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07.05.2024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07.05.2024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07.05.2024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2024–2025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9 / 5 / 2024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735678" y="12080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letos inflace klesne a přiblíží se cíli centrální banky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40" y="423346"/>
            <a:ext cx="5400000" cy="14171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</a:rPr>
              <a:t>Inflace se bude letos i příští rok pohybovat jen mírně nad 2% cílem ČNB, rizika jsou koncentrovaná v dalším vývoji cen potravin a perzistenci u cen služeb (</a:t>
            </a:r>
            <a:r>
              <a:rPr lang="cs-CZ" sz="2000" spc="0" dirty="0">
                <a:solidFill>
                  <a:srgbClr val="0F5969"/>
                </a:solidFill>
              </a:rPr>
              <a:t>% </a:t>
            </a:r>
            <a:r>
              <a:rPr lang="cs-CZ" sz="2000" spc="0" dirty="0" err="1">
                <a:solidFill>
                  <a:srgbClr val="0F5969"/>
                </a:solidFill>
              </a:rPr>
              <a:t>yoy</a:t>
            </a:r>
            <a:r>
              <a:rPr lang="cs-CZ" sz="2000" spc="0" dirty="0">
                <a:solidFill>
                  <a:srgbClr val="0F5969"/>
                </a:solidFill>
              </a:rPr>
              <a:t>)</a:t>
            </a:r>
            <a:endParaRPr lang="cs-CZ" sz="2000" b="1" spc="0" dirty="0">
              <a:solidFill>
                <a:srgbClr val="0F5969"/>
              </a:solidFill>
            </a:endParaRP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D1B95-E5FD-1066-ADCA-770341C4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26" y="2044430"/>
            <a:ext cx="5218628" cy="3853006"/>
          </a:xfrm>
          <a:prstGeom prst="rect">
            <a:avLst/>
          </a:prstGeom>
        </p:spPr>
      </p:pic>
      <p:pic>
        <p:nvPicPr>
          <p:cNvPr id="3" name="Obrázek 7" descr="Obsah obrázku text, Písmo, snímek obrazovky, číslo&#10;&#10;Popis byl vytvořen automaticky">
            <a:extLst>
              <a:ext uri="{FF2B5EF4-FFF2-40B4-BE49-F238E27FC236}">
                <a16:creationId xmlns:a16="http://schemas.microsoft.com/office/drawing/2014/main" id="{1922791D-6201-A4BF-D150-06D3DF4CC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27" y="2131319"/>
            <a:ext cx="5100605" cy="34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93C4F8F6-35EE-592A-6958-3B052DBE6864}"/>
              </a:ext>
            </a:extLst>
          </p:cNvPr>
          <p:cNvSpPr txBox="1">
            <a:spLocks/>
          </p:cNvSpPr>
          <p:nvPr/>
        </p:nvSpPr>
        <p:spPr>
          <a:xfrm>
            <a:off x="735678" y="1960891"/>
            <a:ext cx="10968293" cy="848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ČNB bude pokračovat ve snižování sazeb, ty by se do konce letošního roku měly dostat na 4 %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65530" y="655195"/>
            <a:ext cx="540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čeká pokračující pokles sazeb ČNB až ke 4 % na konci letošního roku, v příštím roce se sazby dostanou k úrovni </a:t>
            </a:r>
            <a:r>
              <a:rPr lang="cs-CZ" b="1">
                <a:solidFill>
                  <a:srgbClr val="0F5969"/>
                </a:solidFill>
              </a:rPr>
              <a:t>3,5 %. </a:t>
            </a:r>
            <a:r>
              <a:rPr lang="cs-CZ" b="1" dirty="0">
                <a:solidFill>
                  <a:srgbClr val="0F5969"/>
                </a:solidFill>
              </a:rPr>
              <a:t>V druhé polovině letošního roku tempo poklesu zvolní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226472" y="699354"/>
            <a:ext cx="510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předpokládá, že se koruna v letošním roce bude v průměru pohybovat mírně nad hranicí 25 Kč za euro a v příštím roce posílí mírně </a:t>
            </a:r>
            <a:r>
              <a:rPr lang="cs-CZ" b="1">
                <a:solidFill>
                  <a:srgbClr val="0F5969"/>
                </a:solidFill>
              </a:rPr>
              <a:t>pod ní. </a:t>
            </a:r>
            <a:endParaRPr lang="cs-CZ" b="1" dirty="0">
              <a:solidFill>
                <a:srgbClr val="0F5969"/>
              </a:solidFill>
            </a:endParaRP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FE514-9F15-FB49-069E-B1C7A60A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30" y="2218196"/>
            <a:ext cx="5400000" cy="3673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7455E-C621-E248-9109-1EE1691F8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008" y="2168282"/>
            <a:ext cx="5212532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614122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/>
              <a:t>deficit hospodaření vůči HDP letos klesne pod 3% hranici, dluh k HDP se bude udržovat u hranice 45 %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1057688" y="4742665"/>
            <a:ext cx="1023153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Deficit hospodaření státu pro letošní rok odhaduje prognóza ČBA ve výši 2,7 % HDP a ve srovnání s předchozím rokem se tak deficit sníží o </a:t>
            </a:r>
            <a:r>
              <a:rPr lang="cs-CZ" sz="1600">
                <a:solidFill>
                  <a:srgbClr val="0F5969"/>
                </a:solidFill>
              </a:rPr>
              <a:t>1 p.b</a:t>
            </a:r>
            <a:endParaRPr lang="cs-CZ" sz="1600" dirty="0">
              <a:solidFill>
                <a:srgbClr val="0F5969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Pokles deficitu v letošním roce je dán kombinací odeznění jednorázových výdajů spojených s kompenzacemi vysokých cen energií, mírného oživení tuzemské ekonomiky a dopadu </a:t>
            </a:r>
            <a:r>
              <a:rPr lang="cs-CZ" sz="1600">
                <a:solidFill>
                  <a:srgbClr val="0F5969"/>
                </a:solidFill>
              </a:rPr>
              <a:t>konsolidačního balíčku. </a:t>
            </a:r>
            <a:endParaRPr lang="cs-CZ" sz="1600" dirty="0">
              <a:solidFill>
                <a:srgbClr val="0F596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8944D-E737-BC10-61D1-8EFDC25F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49" y="1417319"/>
            <a:ext cx="9284967" cy="33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42682" y="1528550"/>
            <a:ext cx="11087851" cy="818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300" dirty="0"/>
              <a:t>- hypoteční trh by měl letos citelně vzrůst, rostou i nové spotřebitelské úvěry, nové korporátní úvěry stále mírně klesají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4828558" y="518878"/>
            <a:ext cx="656735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F5969"/>
                </a:solidFill>
              </a:rPr>
              <a:t>Hypoteční trh za celý rok 2023 poklesl meziročně o čtvrtinu, což bylo dáno vlivem stále vysoké srovnávací základny z první poloviny </a:t>
            </a:r>
            <a:r>
              <a:rPr lang="cs-CZ">
                <a:solidFill>
                  <a:srgbClr val="0F5969"/>
                </a:solidFill>
              </a:rPr>
              <a:t>roku 2022. </a:t>
            </a:r>
            <a:r>
              <a:rPr lang="cs-CZ" dirty="0">
                <a:solidFill>
                  <a:srgbClr val="0F5969"/>
                </a:solidFill>
              </a:rPr>
              <a:t>Efekt srovnávací základny v prvním čtvrtletí letošního roku působí opačným směrem a meziroční růst objemu nově poskytnutých hypoték tak dosáhl </a:t>
            </a:r>
            <a:r>
              <a:rPr lang="cs-CZ">
                <a:solidFill>
                  <a:srgbClr val="0F5969"/>
                </a:solidFill>
              </a:rPr>
              <a:t>75 </a:t>
            </a:r>
            <a:r>
              <a:rPr lang="cs-CZ" b="1">
                <a:solidFill>
                  <a:srgbClr val="0F5969"/>
                </a:solidFill>
              </a:rPr>
              <a:t>%. </a:t>
            </a:r>
            <a:endParaRPr lang="cs-CZ" b="1" dirty="0">
              <a:solidFill>
                <a:srgbClr val="0F5969"/>
              </a:solidFill>
            </a:endParaRPr>
          </a:p>
          <a:p>
            <a:endParaRPr lang="cs-CZ" b="1" dirty="0">
              <a:solidFill>
                <a:srgbClr val="0F5969"/>
              </a:solidFill>
            </a:endParaRPr>
          </a:p>
          <a:p>
            <a:r>
              <a:rPr lang="cs-CZ" b="1">
                <a:solidFill>
                  <a:srgbClr val="0F5969"/>
                </a:solidFill>
              </a:rPr>
              <a:t>Za 1. </a:t>
            </a:r>
            <a:r>
              <a:rPr lang="cs-CZ" b="1" dirty="0">
                <a:solidFill>
                  <a:srgbClr val="0F5969"/>
                </a:solidFill>
              </a:rPr>
              <a:t>čtvrtletí letošního roku byly poskytnuty dle oficiální statistiky ČNB čistě nové hypotéky v objemu </a:t>
            </a:r>
            <a:r>
              <a:rPr lang="cs-CZ" b="1">
                <a:solidFill>
                  <a:srgbClr val="0F5969"/>
                </a:solidFill>
              </a:rPr>
              <a:t>35 mld. </a:t>
            </a:r>
            <a:r>
              <a:rPr lang="cs-CZ" b="1" dirty="0">
                <a:solidFill>
                  <a:srgbClr val="0F5969"/>
                </a:solidFill>
              </a:rPr>
              <a:t>Kč, což je zhruba úroveň téhož období roku 2019</a:t>
            </a: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r>
              <a:rPr lang="cs-CZ" b="1" dirty="0">
                <a:solidFill>
                  <a:srgbClr val="0F5969"/>
                </a:solidFill>
              </a:rPr>
              <a:t>V první čtvrtletí se objem nových spotřebitelských úvěrů dostal na nové historicky nejvyšší hodnoty a meziročně se objem zvýšil </a:t>
            </a:r>
            <a:r>
              <a:rPr lang="cs-CZ" b="1">
                <a:solidFill>
                  <a:srgbClr val="0F5969"/>
                </a:solidFill>
              </a:rPr>
              <a:t>o třetinu. </a:t>
            </a:r>
            <a:r>
              <a:rPr lang="cs-CZ" dirty="0">
                <a:solidFill>
                  <a:srgbClr val="0F5969"/>
                </a:solidFill>
              </a:rPr>
              <a:t>Průměrná březnová sazba u nových spotřebitelských úvěrů činila 8,93 % a dostala se poprvé od poloviny roku 2022 pod 9</a:t>
            </a:r>
            <a:r>
              <a:rPr lang="cs-CZ">
                <a:solidFill>
                  <a:srgbClr val="0F5969"/>
                </a:solidFill>
              </a:rPr>
              <a:t>% hranici.</a:t>
            </a:r>
            <a:endParaRPr lang="cs-CZ" dirty="0">
              <a:solidFill>
                <a:srgbClr val="0F596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B21BF-67E8-A014-C304-85AEAEEAEB34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5FA23-751F-8C49-E20D-E0D7E529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21" y="154813"/>
            <a:ext cx="4267796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101D-80EA-3D4C-53FD-98E58497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16AA6329-B718-E109-242A-49A9F9AF5357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0D5DD0D6-0DDF-9808-B7C7-0AFFAE087FEC}"/>
              </a:ext>
            </a:extLst>
          </p:cNvPr>
          <p:cNvSpPr txBox="1"/>
          <p:nvPr/>
        </p:nvSpPr>
        <p:spPr>
          <a:xfrm>
            <a:off x="5618362" y="511776"/>
            <a:ext cx="6007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Nově poskytnuté úvěry podnikům v loňském roce meziročně poklesly o třetinu, z toho korunové úvěry o 38 %, eurové úvěry pak o </a:t>
            </a:r>
            <a:r>
              <a:rPr lang="cs-CZ" b="1">
                <a:solidFill>
                  <a:srgbClr val="0F5969"/>
                </a:solidFill>
              </a:rPr>
              <a:t>27 %. </a:t>
            </a:r>
            <a:endParaRPr lang="cs-CZ" b="1" dirty="0">
              <a:solidFill>
                <a:srgbClr val="0F5969"/>
              </a:solidFill>
            </a:endParaRPr>
          </a:p>
          <a:p>
            <a:r>
              <a:rPr lang="cs-CZ" dirty="0">
                <a:solidFill>
                  <a:srgbClr val="0F5969"/>
                </a:solidFill>
              </a:rPr>
              <a:t>Za první čtvrtletí letošního roku pokračoval již jen mírný meziroční pokles, a to ve výši 7 %, kdy nepatrně výrazněji klesly </a:t>
            </a:r>
            <a:r>
              <a:rPr lang="cs-CZ">
                <a:solidFill>
                  <a:srgbClr val="0F5969"/>
                </a:solidFill>
              </a:rPr>
              <a:t>eurové úvěry. </a:t>
            </a:r>
            <a:endParaRPr lang="cs-CZ" dirty="0">
              <a:solidFill>
                <a:srgbClr val="0F596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F2DEF-30A6-164B-9497-928A81D86AE3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B7ACF-B83F-4EF7-E497-2A435594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90" y="511776"/>
            <a:ext cx="3992525" cy="3098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27663-6522-21AF-E767-9FF55260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287" y="3429000"/>
            <a:ext cx="4433602" cy="2995677"/>
          </a:xfrm>
          <a:prstGeom prst="rect">
            <a:avLst/>
          </a:prstGeom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B7B5A797-8873-3ECA-4851-3A32ED2370A8}"/>
              </a:ext>
            </a:extLst>
          </p:cNvPr>
          <p:cNvSpPr txBox="1"/>
          <p:nvPr/>
        </p:nvSpPr>
        <p:spPr>
          <a:xfrm>
            <a:off x="770249" y="3894180"/>
            <a:ext cx="5183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Rozdíl mezi korunovou a eurovou průměrnou sazbou se v letošním březnu snížil na 1 procentní bod</a:t>
            </a:r>
            <a:r>
              <a:rPr lang="cs-CZ" dirty="0">
                <a:solidFill>
                  <a:srgbClr val="0F5969"/>
                </a:solidFill>
              </a:rPr>
              <a:t>, zatímco v druhé polovině roku 2022 dosahoval </a:t>
            </a:r>
            <a:r>
              <a:rPr lang="cs-CZ">
                <a:solidFill>
                  <a:srgbClr val="0F5969"/>
                </a:solidFill>
              </a:rPr>
              <a:t>6 p.b. </a:t>
            </a:r>
            <a:r>
              <a:rPr lang="cs-CZ" dirty="0">
                <a:solidFill>
                  <a:srgbClr val="0F5969"/>
                </a:solidFill>
              </a:rPr>
              <a:t>a urychlil tak přechod firem na </a:t>
            </a:r>
            <a:r>
              <a:rPr lang="cs-CZ">
                <a:solidFill>
                  <a:srgbClr val="0F5969"/>
                </a:solidFill>
              </a:rPr>
              <a:t>eurové úvěry. </a:t>
            </a:r>
            <a:endParaRPr lang="cs-CZ" dirty="0">
              <a:solidFill>
                <a:srgbClr val="0F5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0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D4F10-520E-6B5E-A00D-E74F9A4898F6}"/>
              </a:ext>
            </a:extLst>
          </p:cNvPr>
          <p:cNvSpPr txBox="1"/>
          <p:nvPr/>
        </p:nvSpPr>
        <p:spPr>
          <a:xfrm>
            <a:off x="5015880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Jakub Seidler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bankovní asociace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F1F7A3-57C3-98C5-BA1C-CA49D54D95D9}"/>
              </a:ext>
            </a:extLst>
          </p:cNvPr>
          <p:cNvSpPr txBox="1"/>
          <p:nvPr/>
        </p:nvSpPr>
        <p:spPr>
          <a:xfrm>
            <a:off x="1199456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Helena Horská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hlavní ekonomka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Raiffeisenbank</a:t>
            </a:r>
            <a:endParaRPr kumimoji="0" lang="cs-CZ" sz="200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8832304" y="4639044"/>
            <a:ext cx="2160240" cy="166186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 Bureš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hlavní ekonom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i="0" u="none" strike="noStrike" kern="1200" cap="none" spc="4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Patria</a:t>
            </a:r>
            <a:r>
              <a:rPr kumimoji="0" lang="cs-CZ" sz="200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Finance a ekonom ČSOB</a:t>
            </a:r>
          </a:p>
        </p:txBody>
      </p:sp>
      <p:pic>
        <p:nvPicPr>
          <p:cNvPr id="13" name="Obrázek 1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AD45F04B-9873-C0CE-6E81-1BA433805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3" y="1259094"/>
            <a:ext cx="2790665" cy="3042450"/>
          </a:xfrm>
          <a:prstGeom prst="rect">
            <a:avLst/>
          </a:prstGeom>
        </p:spPr>
      </p:pic>
      <p:pic>
        <p:nvPicPr>
          <p:cNvPr id="11" name="Obrázek 10" descr="Obsah obrázku Lidská tvář, oblečení, osoba, oblek&#10;&#10;Popis byl vytvořen automaticky">
            <a:extLst>
              <a:ext uri="{FF2B5EF4-FFF2-40B4-BE49-F238E27FC236}">
                <a16:creationId xmlns:a16="http://schemas.microsoft.com/office/drawing/2014/main" id="{608865E3-A062-3057-982A-DEC06567D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3733" r="75521" b="16239"/>
          <a:stretch/>
        </p:blipFill>
        <p:spPr>
          <a:xfrm>
            <a:off x="1100266" y="1271968"/>
            <a:ext cx="2790665" cy="3042450"/>
          </a:xfrm>
          <a:prstGeom prst="rect">
            <a:avLst/>
          </a:prstGeom>
        </p:spPr>
      </p:pic>
      <p:pic>
        <p:nvPicPr>
          <p:cNvPr id="17" name="Obrázek 16" descr="Obsah obrázku Lidská tvář, osoba, úsměv, oblečení&#10;&#10;Popis byl vytvořen automaticky">
            <a:extLst>
              <a:ext uri="{FF2B5EF4-FFF2-40B4-BE49-F238E27FC236}">
                <a16:creationId xmlns:a16="http://schemas.microsoft.com/office/drawing/2014/main" id="{5D092E2C-4D55-826F-B921-5E33BE87C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24271" b="11777"/>
          <a:stretch/>
        </p:blipFill>
        <p:spPr>
          <a:xfrm>
            <a:off x="8418246" y="1243593"/>
            <a:ext cx="2790664" cy="30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BC6B37-5994-5F45-C94A-61033125A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37558"/>
              </p:ext>
            </p:extLst>
          </p:nvPr>
        </p:nvGraphicFramePr>
        <p:xfrm>
          <a:off x="3284220" y="301999"/>
          <a:ext cx="5890261" cy="6254002"/>
        </p:xfrm>
        <a:graphic>
          <a:graphicData uri="http://schemas.openxmlformats.org/drawingml/2006/table">
            <a:tbl>
              <a:tblPr/>
              <a:tblGrid>
                <a:gridCol w="4112728">
                  <a:extLst>
                    <a:ext uri="{9D8B030D-6E8A-4147-A177-3AD203B41FA5}">
                      <a16:colId xmlns:a16="http://schemas.microsoft.com/office/drawing/2014/main" val="1425676093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586191296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4174192877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817737955"/>
                    </a:ext>
                  </a:extLst>
                </a:gridCol>
              </a:tblGrid>
              <a:tr h="1919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2022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2023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2024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14"/>
                  </a:ext>
                </a:extLst>
              </a:tr>
              <a:tr h="366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725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-0.2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1.4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2.7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928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-3.1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3.2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951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3.5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1.4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1.5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28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4.2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2.7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65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3.1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4.6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222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-0.4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2.2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639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10.7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2.3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2.3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2919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6.9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2.8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151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Podíl nezaměstnaných osob (MPSV): průměr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3.6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3.8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3.6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1357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nominální mzda (růst v 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7.5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5.1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9399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reálná mzda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-2.9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3.7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2.7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898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deficit/přebytek (% HDP)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-3.7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-2.7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-2.2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2765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dluh (% HDP) 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44.0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44.8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45.0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ČNB 2T REPO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6.75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4.00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3.50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50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3M-PRIBOR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7.12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5.00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3.70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582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Výnos 10letého vládního dluhopisu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4.50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4.10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3.75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25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ECB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4.50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3.75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2.75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673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24.00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25.06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24.65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767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24.70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24.80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24.43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15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v eurozóně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0.5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0.5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1.4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9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Ceny ropy (USD za barel): brent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6393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klientských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5.9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6.7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5.5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541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domácnostem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4.8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5.1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6.0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142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(nefinančním) podnikům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4.7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8.9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7.3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232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vkladů klientských celkem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chemeClr val="tx2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7.9</a:t>
                      </a:r>
                      <a:endParaRPr lang="cs-CZ" sz="1300" b="0" i="0" u="none" strike="noStrike" dirty="0">
                        <a:solidFill>
                          <a:schemeClr val="tx2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7.4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D9D9D9"/>
                        </a:highlight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D9D9D9"/>
                          </a:highlight>
                          <a:latin typeface="Calibri Light" panose="020F0302020204030204" pitchFamily="34" charset="0"/>
                        </a:rPr>
                        <a:t>5.7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8015059" y="4339138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Zdroj: LSEG </a:t>
            </a:r>
            <a:r>
              <a:rPr lang="cs-CZ" dirty="0" err="1">
                <a:solidFill>
                  <a:srgbClr val="1F576B"/>
                </a:solidFill>
              </a:rPr>
              <a:t>Datastrem</a:t>
            </a:r>
            <a:r>
              <a:rPr lang="cs-CZ" dirty="0">
                <a:solidFill>
                  <a:srgbClr val="1F576B"/>
                </a:solidFill>
              </a:rPr>
              <a:t>, S</a:t>
            </a:r>
            <a:r>
              <a:rPr lang="en-US" dirty="0">
                <a:solidFill>
                  <a:srgbClr val="0F5969"/>
                </a:solidFill>
              </a:rPr>
              <a:t>&amp;</a:t>
            </a:r>
            <a:r>
              <a:rPr lang="cs-CZ" dirty="0">
                <a:solidFill>
                  <a:srgbClr val="1F576B"/>
                </a:solidFill>
              </a:rPr>
              <a:t>P </a:t>
            </a:r>
            <a:r>
              <a:rPr lang="cs-CZ" dirty="0" err="1">
                <a:solidFill>
                  <a:srgbClr val="1F576B"/>
                </a:solidFill>
              </a:rPr>
              <a:t>Global</a:t>
            </a:r>
            <a:r>
              <a:rPr lang="cs-CZ" dirty="0">
                <a:solidFill>
                  <a:srgbClr val="1F576B"/>
                </a:solidFill>
              </a:rPr>
              <a:t>, ČBA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02462" y="4844139"/>
            <a:ext cx="922020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Vývoj globální ekonomiky začátkem roku byl nakonec mírně </a:t>
            </a:r>
            <a:r>
              <a:rPr lang="cs-CZ" sz="1770">
                <a:solidFill>
                  <a:srgbClr val="0F5969"/>
                </a:solidFill>
              </a:rPr>
              <a:t>nad očekávání. </a:t>
            </a:r>
            <a:r>
              <a:rPr lang="cs-CZ" sz="1770" dirty="0">
                <a:solidFill>
                  <a:srgbClr val="0F5969"/>
                </a:solidFill>
              </a:rPr>
              <a:t>Signály jsou však </a:t>
            </a:r>
            <a:r>
              <a:rPr lang="cs-CZ" sz="1770">
                <a:solidFill>
                  <a:srgbClr val="0F5969"/>
                </a:solidFill>
              </a:rPr>
              <a:t>nadále smíšené.</a:t>
            </a:r>
            <a:endParaRPr lang="cs-CZ" sz="1770" dirty="0">
              <a:solidFill>
                <a:srgbClr val="0F5969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Trhy výrazně přehodnotily očekávání rychlosti poklesu sazeb americké centrální banky, což mělo dopad i na tuzemské </a:t>
            </a:r>
            <a:r>
              <a:rPr lang="cs-CZ" sz="1770">
                <a:solidFill>
                  <a:srgbClr val="0F5969"/>
                </a:solidFill>
              </a:rPr>
              <a:t>úrokové sazby.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609601" y="586671"/>
            <a:ext cx="393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5914429" y="583839"/>
            <a:ext cx="600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Očekávaný vývoj sazeb </a:t>
            </a:r>
            <a:r>
              <a:rPr lang="cs-CZ" sz="2000" b="1" dirty="0" err="1">
                <a:solidFill>
                  <a:srgbClr val="0F5969"/>
                </a:solidFill>
              </a:rPr>
              <a:t>Fedu</a:t>
            </a:r>
            <a:r>
              <a:rPr lang="cs-CZ" sz="2000" b="1" dirty="0">
                <a:solidFill>
                  <a:srgbClr val="0F5969"/>
                </a:solidFill>
              </a:rPr>
              <a:t> (%)</a:t>
            </a:r>
            <a:endParaRPr lang="cs-CZ" sz="1400" dirty="0">
              <a:solidFill>
                <a:srgbClr val="0F59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3E0B-8348-E876-BD06-7E1DBF43D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26"/>
          <a:stretch/>
        </p:blipFill>
        <p:spPr>
          <a:xfrm>
            <a:off x="6096000" y="1050517"/>
            <a:ext cx="4648701" cy="3222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C7EC7D-0882-29C5-E927-FC659EF6C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23"/>
          <a:stretch/>
        </p:blipFill>
        <p:spPr>
          <a:xfrm>
            <a:off x="530660" y="1050517"/>
            <a:ext cx="5158300" cy="29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6B7D4-44CE-062C-8468-FF20B61BD890}"/>
              </a:ext>
            </a:extLst>
          </p:cNvPr>
          <p:cNvSpPr txBox="1">
            <a:spLocks/>
          </p:cNvSpPr>
          <p:nvPr/>
        </p:nvSpPr>
        <p:spPr>
          <a:xfrm>
            <a:off x="614106" y="1455258"/>
            <a:ext cx="1152307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letos tuzemskou ekonomiku čeká mírný růst o 1,4 % 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letos mírně vzroste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Tuzemská ekonomika v letošním roce vzroste o </a:t>
            </a:r>
            <a:r>
              <a:rPr lang="cs-CZ" sz="1800"/>
              <a:t>1,4 %. </a:t>
            </a:r>
            <a:r>
              <a:rPr lang="cs-CZ" sz="1800" dirty="0"/>
              <a:t>Odhad byl přehodnocen nepatrně </a:t>
            </a:r>
            <a:r>
              <a:rPr lang="cs-CZ" sz="1800"/>
              <a:t>směrem nahoru.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setrvá mírnější v první polovině roku, pro druhou polovinu roku prognóza čeká výraznější oživení, které bude pokračovat i v </a:t>
            </a:r>
            <a:r>
              <a:rPr lang="cs-CZ" sz="1800"/>
              <a:t>roce příštím.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</a:t>
            </a:r>
            <a:r>
              <a:rPr lang="cs-CZ" sz="1800"/>
              <a:t>2,7 %.</a:t>
            </a:r>
            <a:endParaRPr lang="cs-CZ" sz="1800" dirty="0"/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3" name="Obrázek 8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19510DC8-513D-C05D-A583-8E8C2E2F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31" y="1786778"/>
            <a:ext cx="5438068" cy="36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22041D-DAE6-11E2-D19D-B1557FF65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1274"/>
            <a:ext cx="5201729" cy="2356847"/>
          </a:xfrm>
          <a:prstGeom prst="rect">
            <a:avLst/>
          </a:prstGeom>
        </p:spPr>
      </p:pic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Po mírném poklesu v roce minulém bude tuzemská ekonomika letos oživovat pozvolna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Zahraniční poptávka i důvěra domácností se v posledních měsících vyvíjí mírně optimističtěji, letošní oživění ekonomiky však bude jen opatrné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128493" y="2803109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B44DC-2D81-9A9C-92F2-ABA667130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5" y="2121408"/>
            <a:ext cx="5307253" cy="3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4107" y="1469397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trh práce zůstává v relativně dobré kondici, po dvou letech budou letos reálné mzdy opět mírně růst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07.05.2024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zůstává v dobré kondici, mírné známky ochlazení však viditelné jsou a nezaměstnanost letos mírně vzroste (%)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reálných mezd letos dosáhne necelých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4 % a po dvou letech se reálné mzdy </a:t>
            </a:r>
            <a:r>
              <a:rPr lang="cs-CZ" sz="2000" b="1">
                <a:solidFill>
                  <a:srgbClr val="0F5969"/>
                </a:solidFill>
              </a:rPr>
              <a:t>opět zvýší. </a:t>
            </a:r>
            <a:r>
              <a:rPr lang="cs-CZ" sz="2000" b="1" dirty="0">
                <a:solidFill>
                  <a:srgbClr val="0F5969"/>
                </a:solidFill>
              </a:rPr>
              <a:t>Nominální mzdy letos vzrostou o 6 % 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43CBD-BA8A-CFEA-5D4D-2BB9AB080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0" y="1749385"/>
            <a:ext cx="5400000" cy="3986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B33AB-6351-75F5-D62C-19AAE2D7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03" y="1966334"/>
            <a:ext cx="5400000" cy="38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1707</TotalTime>
  <Words>1034</Words>
  <Application>Microsoft Office PowerPoint</Application>
  <PresentationFormat>Widescreen</PresentationFormat>
  <Paragraphs>202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CBA PPT 16:9 B&amp;W</vt:lpstr>
      <vt:lpstr>MAKROEKONOMICKÁ PROGNÓZA ČBA  aneb k vývoji českého hospodářství v letech 2024–2025 z pohledu bankovního sektoru </vt:lpstr>
      <vt:lpstr>MAKROEKONOMICKÁ PROGNÓZA ČBA</vt:lpstr>
      <vt:lpstr>Úvodní slovo</vt:lpstr>
      <vt:lpstr>PowerPoint Presentation</vt:lpstr>
      <vt:lpstr>Prognózy růstu reálného HDP ČR</vt:lpstr>
      <vt:lpstr>Tuzemská ekonomika letos mírně vzroste</vt:lpstr>
      <vt:lpstr>PowerPoint Presentation</vt:lpstr>
      <vt:lpstr>Trh práce</vt:lpstr>
      <vt:lpstr>PowerPoint Presentation</vt:lpstr>
      <vt:lpstr>Inflace</vt:lpstr>
      <vt:lpstr>Inflace se bude letos i příští rok pohybovat jen mírně nad 2% cílem ČNB, rizika jsou koncentrovaná v dalším vývoji cen potravin a perzistenci u cen služeb (% yoy)</vt:lpstr>
      <vt:lpstr>Měnová politika a měnový kurz</vt:lpstr>
      <vt:lpstr>PowerPoint Presentation</vt:lpstr>
      <vt:lpstr>Fiskální politika</vt:lpstr>
      <vt:lpstr>Vývoj vládního deficitu a zadlužení (% HDP) </vt:lpstr>
      <vt:lpstr>Vývoj vkladů a úvěrové emise</vt:lpstr>
      <vt:lpstr>PowerPoint Presentation</vt:lpstr>
      <vt:lpstr>PowerPoint Presentation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Seidler, Jakub (ČBA)</cp:lastModifiedBy>
  <cp:revision>61</cp:revision>
  <dcterms:created xsi:type="dcterms:W3CDTF">2021-11-05T08:44:25Z</dcterms:created>
  <dcterms:modified xsi:type="dcterms:W3CDTF">2024-05-07T13:55:24Z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