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393" r:id="rId5"/>
    <p:sldId id="425" r:id="rId6"/>
    <p:sldId id="402" r:id="rId7"/>
    <p:sldId id="401" r:id="rId8"/>
    <p:sldId id="403" r:id="rId9"/>
    <p:sldId id="412" r:id="rId10"/>
    <p:sldId id="415" r:id="rId11"/>
    <p:sldId id="404" r:id="rId12"/>
    <p:sldId id="416" r:id="rId13"/>
    <p:sldId id="405" r:id="rId14"/>
    <p:sldId id="417" r:id="rId15"/>
    <p:sldId id="406" r:id="rId16"/>
    <p:sldId id="418" r:id="rId17"/>
    <p:sldId id="407" r:id="rId18"/>
    <p:sldId id="419" r:id="rId19"/>
    <p:sldId id="408" r:id="rId20"/>
    <p:sldId id="420" r:id="rId21"/>
    <p:sldId id="426" r:id="rId22"/>
    <p:sldId id="409" r:id="rId23"/>
    <p:sldId id="421" r:id="rId24"/>
    <p:sldId id="410" r:id="rId25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20" userDrawn="1">
          <p15:clr>
            <a:srgbClr val="A4A3A4"/>
          </p15:clr>
        </p15:guide>
        <p15:guide id="2" pos="70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75C483C-F463-5579-2AA5-32E512A52917}" name="Marketa Dvorackova" initials="MD" userId="ce8ff92b56f8c3d8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F5F5"/>
    <a:srgbClr val="F0F0F0"/>
    <a:srgbClr val="E79419"/>
    <a:srgbClr val="1F576B"/>
    <a:srgbClr val="ECE8E4"/>
    <a:srgbClr val="DFDBD4"/>
    <a:srgbClr val="AFB1B2"/>
    <a:srgbClr val="606467"/>
    <a:srgbClr val="B98EFF"/>
    <a:srgbClr val="FAF8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61" y="159"/>
      </p:cViewPr>
      <p:guideLst>
        <p:guide orient="horz" pos="4020"/>
        <p:guide pos="706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>
            <a:extLst>
              <a:ext uri="{FF2B5EF4-FFF2-40B4-BE49-F238E27FC236}">
                <a16:creationId xmlns:a16="http://schemas.microsoft.com/office/drawing/2014/main" id="{F125F4CA-4F90-49BE-8120-5405ADA3B37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D19C7697-4B99-4296-8501-298E0C9D56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E98D0-8791-4AE9-B692-A38A764BA783}" type="datetimeFigureOut">
              <a:rPr lang="cs-CZ" smtClean="0"/>
              <a:t>07.05.2024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9ED4061-3537-4C5C-9178-4CDA856A7E6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87ED2A-7083-408C-BA92-4B87F2C128B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7E66C4-CBB9-47DA-8485-4BFD8AAE7D9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8488963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116E2D-EB57-4CCA-BDDB-BB68906C4234}" type="datetimeFigureOut">
              <a:rPr lang="cs-CZ" smtClean="0"/>
              <a:t>07.05.2024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B406D6-4A6A-49DA-A8F7-80B8C14ABC1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948535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45956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0136067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270282310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746897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871679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9027624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140224969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28C441-A945-9254-777C-1CAA8C2AEF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1855BD-BC0E-C452-492D-343040D0C0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B0AABC-8248-37F6-2563-1798F588CB9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347891676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</p:txBody>
      </p:sp>
    </p:spTree>
    <p:extLst>
      <p:ext uri="{BB962C8B-B14F-4D97-AF65-F5344CB8AC3E}">
        <p14:creationId xmlns:p14="http://schemas.microsoft.com/office/powerpoint/2010/main" val="289959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5293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8646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117846062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57840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35663062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PS</a:t>
            </a:r>
          </a:p>
        </p:txBody>
      </p:sp>
    </p:spTree>
    <p:extLst>
      <p:ext uri="{BB962C8B-B14F-4D97-AF65-F5344CB8AC3E}">
        <p14:creationId xmlns:p14="http://schemas.microsoft.com/office/powerpoint/2010/main" val="2615763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89822286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PD</a:t>
            </a:r>
          </a:p>
        </p:txBody>
      </p:sp>
    </p:spTree>
    <p:extLst>
      <p:ext uri="{BB962C8B-B14F-4D97-AF65-F5344CB8AC3E}">
        <p14:creationId xmlns:p14="http://schemas.microsoft.com/office/powerpoint/2010/main" val="13432995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C35B3E87-FA47-4136-AB1B-7CA3834A43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5869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Úvodní snímek &quot;2 čáry&quot;  + nazev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délník bílé překrytí">
            <a:extLst>
              <a:ext uri="{FF2B5EF4-FFF2-40B4-BE49-F238E27FC236}">
                <a16:creationId xmlns:a16="http://schemas.microsoft.com/office/drawing/2014/main" id="{A61C9E90-0F66-4FDB-ABAC-090B346615B7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FA0FFE07-3664-4A99-9762-420EE73DF38A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EEFE5DD7-B50D-4410-86DD-291B2CEB6791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2" name="Volný tvar: obrazec 11">
              <a:extLst>
                <a:ext uri="{FF2B5EF4-FFF2-40B4-BE49-F238E27FC236}">
                  <a16:creationId xmlns:a16="http://schemas.microsoft.com/office/drawing/2014/main" id="{7BE201DF-1F93-45D8-B770-20493C009F23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accent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pic>
        <p:nvPicPr>
          <p:cNvPr id="6" name="Grafický objekt 5" hidden="1">
            <a:extLst>
              <a:ext uri="{FF2B5EF4-FFF2-40B4-BE49-F238E27FC236}">
                <a16:creationId xmlns:a16="http://schemas.microsoft.com/office/drawing/2014/main" id="{76AE7DB7-E729-4245-A465-31A25E1C1D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32144" y="342438"/>
            <a:ext cx="11527712" cy="6173124"/>
          </a:xfrm>
          <a:prstGeom prst="rect">
            <a:avLst/>
          </a:prstGeom>
        </p:spPr>
      </p:pic>
      <p:sp>
        <p:nvSpPr>
          <p:cNvPr id="14" name="Nadpis 1">
            <a:extLst>
              <a:ext uri="{FF2B5EF4-FFF2-40B4-BE49-F238E27FC236}">
                <a16:creationId xmlns:a16="http://schemas.microsoft.com/office/drawing/2014/main" id="{B9F5A5DC-6C48-4FB4-9B42-B2AE669C44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76" y="4437184"/>
            <a:ext cx="9073008" cy="1859440"/>
          </a:xfrm>
        </p:spPr>
        <p:txBody>
          <a:bodyPr vert="horz" lIns="0" tIns="0" rIns="0" bIns="0" rtlCol="0" anchor="b" anchorCtr="0">
            <a:normAutofit/>
          </a:bodyPr>
          <a:lstStyle>
            <a:lvl1pPr>
              <a:defRPr lang="cs-CZ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cs-CZ"/>
              <a:t>Kliknutím lze upravit styl.</a:t>
            </a:r>
          </a:p>
        </p:txBody>
      </p:sp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78DDFB05-B3BC-4551-8F47-69B1C394C0C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1763" y="709450"/>
            <a:ext cx="2566270" cy="902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15820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orient="horz" pos="1525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07.05.2024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chemeClr val="bg1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chemeClr val="bg1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07781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BE4F3F63-67C6-433B-8DBD-2DA7D70FC590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Zástupný symbol pro datum 1" hidden="1">
            <a:extLst>
              <a:ext uri="{FF2B5EF4-FFF2-40B4-BE49-F238E27FC236}">
                <a16:creationId xmlns:a16="http://schemas.microsoft.com/office/drawing/2014/main" id="{AC4DED3D-8667-47BB-BFFD-032E010E29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048328" y="6381750"/>
            <a:ext cx="2649537" cy="379950"/>
          </a:xfrm>
          <a:prstGeom prst="rect">
            <a:avLst/>
          </a:prstGeom>
        </p:spPr>
        <p:txBody>
          <a:bodyPr/>
          <a:lstStyle/>
          <a:p>
            <a:fld id="{B56CF1AF-B49F-403B-9406-AA1E1F85DD42}" type="datetime1">
              <a:rPr lang="cs-CZ" smtClean="0"/>
              <a:t>07.05.2024</a:t>
            </a:fld>
            <a:endParaRPr lang="cs-CZ"/>
          </a:p>
        </p:txBody>
      </p:sp>
      <p:sp>
        <p:nvSpPr>
          <p:cNvPr id="3" name="Zástupný symbol pro zápatí 2" hidden="1">
            <a:extLst>
              <a:ext uri="{FF2B5EF4-FFF2-40B4-BE49-F238E27FC236}">
                <a16:creationId xmlns:a16="http://schemas.microsoft.com/office/drawing/2014/main" id="{9A149DD1-F996-4282-A745-C07776BE7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14672" y="6381750"/>
            <a:ext cx="5221288" cy="379950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F3ECB128-E1CE-4CB7-86A2-7A0BEF2E542C}"/>
              </a:ext>
            </a:extLst>
          </p:cNvPr>
          <p:cNvGrpSpPr/>
          <p:nvPr userDrawn="1"/>
        </p:nvGrpSpPr>
        <p:grpSpPr>
          <a:xfrm>
            <a:off x="339234" y="458789"/>
            <a:ext cx="11519531" cy="5939715"/>
            <a:chOff x="339234" y="458789"/>
            <a:chExt cx="11519531" cy="5939715"/>
          </a:xfrm>
        </p:grpSpPr>
        <p:sp>
          <p:nvSpPr>
            <p:cNvPr id="11" name="Volný tvar: obrazec 10">
              <a:extLst>
                <a:ext uri="{FF2B5EF4-FFF2-40B4-BE49-F238E27FC236}">
                  <a16:creationId xmlns:a16="http://schemas.microsoft.com/office/drawing/2014/main" id="{90E0C6AB-5EF0-4378-B5B2-22F4B44AEDE5}"/>
                </a:ext>
              </a:extLst>
            </p:cNvPr>
            <p:cNvSpPr/>
            <p:nvPr/>
          </p:nvSpPr>
          <p:spPr>
            <a:xfrm>
              <a:off x="339234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  <p:sp>
          <p:nvSpPr>
            <p:cNvPr id="16" name="Volný tvar: obrazec 15">
              <a:extLst>
                <a:ext uri="{FF2B5EF4-FFF2-40B4-BE49-F238E27FC236}">
                  <a16:creationId xmlns:a16="http://schemas.microsoft.com/office/drawing/2014/main" id="{E008A0F1-F2B2-4420-93A5-C6C11A545984}"/>
                </a:ext>
              </a:extLst>
            </p:cNvPr>
            <p:cNvSpPr/>
            <p:nvPr/>
          </p:nvSpPr>
          <p:spPr>
            <a:xfrm>
              <a:off x="11851948" y="458789"/>
              <a:ext cx="6817" cy="5939715"/>
            </a:xfrm>
            <a:custGeom>
              <a:avLst/>
              <a:gdLst>
                <a:gd name="connsiteX0" fmla="*/ -1633 w 6817"/>
                <a:gd name="connsiteY0" fmla="*/ -5760 h 5939715"/>
                <a:gd name="connsiteX1" fmla="*/ -1633 w 6817"/>
                <a:gd name="connsiteY1" fmla="*/ 5933956 h 5939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6817" h="5939715">
                  <a:moveTo>
                    <a:pt x="-1633" y="-5760"/>
                  </a:moveTo>
                  <a:lnTo>
                    <a:pt x="-1633" y="5933956"/>
                  </a:lnTo>
                </a:path>
              </a:pathLst>
            </a:custGeom>
            <a:noFill/>
            <a:ln w="15875" cap="flat">
              <a:solidFill>
                <a:srgbClr val="1F576B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cs-CZ"/>
            </a:p>
          </p:txBody>
        </p:sp>
      </p:grpSp>
      <p:sp>
        <p:nvSpPr>
          <p:cNvPr id="13" name="Nadpis 8">
            <a:extLst>
              <a:ext uri="{FF2B5EF4-FFF2-40B4-BE49-F238E27FC236}">
                <a16:creationId xmlns:a16="http://schemas.microsoft.com/office/drawing/2014/main" id="{4DABC736-6B7F-498C-B9EC-4C5EE192BA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4672"/>
            <a:ext cx="3485031" cy="900112"/>
          </a:xfrm>
        </p:spPr>
        <p:txBody>
          <a:bodyPr/>
          <a:lstStyle>
            <a:lvl1pPr>
              <a:defRPr>
                <a:solidFill>
                  <a:srgbClr val="1F576B"/>
                </a:solidFill>
              </a:defRPr>
            </a:lvl1pPr>
          </a:lstStyle>
          <a:p>
            <a:r>
              <a:rPr lang="cs-CZ" dirty="0"/>
              <a:t>Kliknutím lze upravit styl.</a:t>
            </a:r>
          </a:p>
        </p:txBody>
      </p:sp>
      <p:sp>
        <p:nvSpPr>
          <p:cNvPr id="14" name="Zástupný text 33">
            <a:extLst>
              <a:ext uri="{FF2B5EF4-FFF2-40B4-BE49-F238E27FC236}">
                <a16:creationId xmlns:a16="http://schemas.microsoft.com/office/drawing/2014/main" id="{B23827EC-D953-478C-9D37-DC056DF25E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4671" y="1700808"/>
            <a:ext cx="11004042" cy="3096344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marL="0" indent="0">
              <a:lnSpc>
                <a:spcPct val="100000"/>
              </a:lnSpc>
              <a:buFontTx/>
              <a:buNone/>
              <a:defRPr sz="1200" b="0" i="0" baseline="0">
                <a:solidFill>
                  <a:srgbClr val="1F576B"/>
                </a:solidFill>
              </a:defRPr>
            </a:lvl1pPr>
            <a:lvl2pPr marL="0" indent="0">
              <a:buFontTx/>
              <a:buNone/>
              <a:defRPr sz="1200" b="0" i="0" baseline="0"/>
            </a:lvl2pPr>
            <a:lvl3pPr marL="288000" indent="0">
              <a:buFontTx/>
              <a:buNone/>
              <a:defRPr sz="1200" b="0" i="0" baseline="0"/>
            </a:lvl3pPr>
            <a:lvl4pPr marL="576000" indent="0">
              <a:buFontTx/>
              <a:buNone/>
              <a:defRPr sz="1200" b="0" i="0" baseline="0"/>
            </a:lvl4pPr>
            <a:lvl5pPr marL="864000" indent="0">
              <a:buFontTx/>
              <a:buNone/>
              <a:defRPr sz="1200" b="0" i="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pic>
        <p:nvPicPr>
          <p:cNvPr id="18" name="Grafický objekt 17">
            <a:extLst>
              <a:ext uri="{FF2B5EF4-FFF2-40B4-BE49-F238E27FC236}">
                <a16:creationId xmlns:a16="http://schemas.microsoft.com/office/drawing/2014/main" id="{49B0EF7D-A9E2-4ED5-A67E-EB705BA4E0B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8504"/>
            <a:ext cx="1535142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4903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sekce s odrážkami vedle seb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rafický objekt 13">
            <a:extLst>
              <a:ext uri="{FF2B5EF4-FFF2-40B4-BE49-F238E27FC236}">
                <a16:creationId xmlns:a16="http://schemas.microsoft.com/office/drawing/2014/main" id="{318C9709-268C-465E-AF8F-85DEE26CFAF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4671" y="5857200"/>
            <a:ext cx="1535142" cy="540000"/>
          </a:xfrm>
          <a:prstGeom prst="rect">
            <a:avLst/>
          </a:prstGeo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227EC2-DDFF-4285-8002-B585D977BB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6447" y="2999881"/>
            <a:ext cx="5334169" cy="237333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>
              <a:defRPr lang="cs-CZ" sz="1600" dirty="0"/>
            </a:lvl1pPr>
            <a:lvl2pPr>
              <a:defRPr lang="cs-CZ" sz="1600" b="0" spc="20" dirty="0"/>
            </a:lvl2pPr>
            <a:lvl3pPr>
              <a:defRPr lang="cs-CZ" sz="1600" b="0" spc="20" dirty="0"/>
            </a:lvl3pPr>
            <a:lvl4pPr>
              <a:defRPr lang="cs-CZ" sz="1600" b="0" spc="20" dirty="0"/>
            </a:lvl4pPr>
            <a:lvl5pPr>
              <a:defRPr lang="cs-CZ" sz="1600" b="0" spc="20" dirty="0"/>
            </a:lvl5pPr>
          </a:lstStyle>
          <a:p>
            <a:pPr lvl="0">
              <a:spcAft>
                <a:spcPts val="1200"/>
              </a:spcAft>
            </a:pPr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3BC60C-62D3-48FA-8EB4-FF3A52CD3D9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4671" y="2989090"/>
            <a:ext cx="5221287" cy="2375621"/>
          </a:xfrm>
          <a:prstGeom prst="rect">
            <a:avLst/>
          </a:prstGeom>
        </p:spPr>
        <p:txBody>
          <a:bodyPr/>
          <a:lstStyle>
            <a:lvl1pPr>
              <a:spcAft>
                <a:spcPts val="1200"/>
              </a:spcAft>
              <a:defRPr sz="1600" b="1" i="0" baseline="0">
                <a:solidFill>
                  <a:schemeClr val="tx1"/>
                </a:solidFill>
              </a:defRPr>
            </a:lvl1pPr>
            <a:lvl2pPr>
              <a:defRPr sz="1600" b="0" i="0" spc="20" baseline="0"/>
            </a:lvl2pPr>
            <a:lvl3pPr>
              <a:defRPr sz="1600" b="0" i="0" spc="20" baseline="0"/>
            </a:lvl3pPr>
            <a:lvl4pPr>
              <a:defRPr sz="1600" b="0" i="0" spc="20" baseline="0"/>
            </a:lvl4pPr>
            <a:lvl5pPr>
              <a:defRPr sz="1600" b="0" i="0" spc="20" baseline="0"/>
            </a:lvl5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22" name="Zástupný text 2">
            <a:extLst>
              <a:ext uri="{FF2B5EF4-FFF2-40B4-BE49-F238E27FC236}">
                <a16:creationId xmlns:a16="http://schemas.microsoft.com/office/drawing/2014/main" id="{C522861B-E4DE-48EA-B978-6EE5FF6D7211}"/>
              </a:ext>
            </a:extLst>
          </p:cNvPr>
          <p:cNvSpPr>
            <a:spLocks noGrp="1"/>
          </p:cNvSpPr>
          <p:nvPr>
            <p:ph idx="12"/>
          </p:nvPr>
        </p:nvSpPr>
        <p:spPr>
          <a:xfrm>
            <a:off x="514672" y="1620000"/>
            <a:ext cx="3485031" cy="95278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9" name="Nadpis 8">
            <a:extLst>
              <a:ext uri="{FF2B5EF4-FFF2-40B4-BE49-F238E27FC236}">
                <a16:creationId xmlns:a16="http://schemas.microsoft.com/office/drawing/2014/main" id="{294C25EC-0FD8-4A9F-9B7A-5F2738FB6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583200"/>
            <a:ext cx="3485031" cy="900112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2" name="Volný tvar: obrazec 1">
            <a:extLst>
              <a:ext uri="{FF2B5EF4-FFF2-40B4-BE49-F238E27FC236}">
                <a16:creationId xmlns:a16="http://schemas.microsoft.com/office/drawing/2014/main" id="{91345932-F701-A9AB-1615-8059F13439E9}"/>
              </a:ext>
            </a:extLst>
          </p:cNvPr>
          <p:cNvSpPr/>
          <p:nvPr userDrawn="1"/>
        </p:nvSpPr>
        <p:spPr>
          <a:xfrm>
            <a:off x="339234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chemeClr val="tx1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  <p:sp>
        <p:nvSpPr>
          <p:cNvPr id="5" name="Volný tvar: obrazec 4">
            <a:extLst>
              <a:ext uri="{FF2B5EF4-FFF2-40B4-BE49-F238E27FC236}">
                <a16:creationId xmlns:a16="http://schemas.microsoft.com/office/drawing/2014/main" id="{64D33902-260F-C505-31E9-724B8C4D49E2}"/>
              </a:ext>
            </a:extLst>
          </p:cNvPr>
          <p:cNvSpPr/>
          <p:nvPr userDrawn="1"/>
        </p:nvSpPr>
        <p:spPr>
          <a:xfrm>
            <a:off x="11851948" y="458789"/>
            <a:ext cx="6817" cy="5939715"/>
          </a:xfrm>
          <a:custGeom>
            <a:avLst/>
            <a:gdLst>
              <a:gd name="connsiteX0" fmla="*/ -1633 w 6817"/>
              <a:gd name="connsiteY0" fmla="*/ -5760 h 5939715"/>
              <a:gd name="connsiteX1" fmla="*/ -1633 w 6817"/>
              <a:gd name="connsiteY1" fmla="*/ 5933956 h 5939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6817" h="5939715">
                <a:moveTo>
                  <a:pt x="-1633" y="-5760"/>
                </a:moveTo>
                <a:lnTo>
                  <a:pt x="-1633" y="5933956"/>
                </a:lnTo>
              </a:path>
            </a:pathLst>
          </a:custGeom>
          <a:noFill/>
          <a:ln w="15875" cap="flat">
            <a:solidFill>
              <a:srgbClr val="1F576B"/>
            </a:solidFill>
            <a:prstDash val="solid"/>
            <a:miter/>
          </a:ln>
        </p:spPr>
        <p:txBody>
          <a:bodyPr rtlCol="0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6939408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sv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cký objekt 8">
            <a:extLst>
              <a:ext uri="{FF2B5EF4-FFF2-40B4-BE49-F238E27FC236}">
                <a16:creationId xmlns:a16="http://schemas.microsoft.com/office/drawing/2014/main" id="{970D2B24-EA1C-457A-A41D-447F16431D18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35225" y="437111"/>
            <a:ext cx="11521550" cy="5983779"/>
          </a:xfrm>
          <a:prstGeom prst="rect">
            <a:avLst/>
          </a:prstGeom>
        </p:spPr>
      </p:pic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BED11FF-3D59-468A-AAC4-B3B455528A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3" y="620688"/>
            <a:ext cx="3485031" cy="9001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/>
          <a:p>
            <a:r>
              <a:rPr lang="cs-CZ"/>
              <a:t>Kliknutím lze</a:t>
            </a:r>
            <a:br>
              <a:rPr lang="cs-CZ"/>
            </a:br>
            <a:r>
              <a:rPr lang="cs-CZ"/>
              <a:t>upravit styl.</a:t>
            </a: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C708A7B0-EF81-4144-9FB1-461FEC3D7D18}"/>
              </a:ext>
            </a:extLst>
          </p:cNvPr>
          <p:cNvSpPr txBox="1">
            <a:spLocks/>
          </p:cNvSpPr>
          <p:nvPr userDrawn="1"/>
        </p:nvSpPr>
        <p:spPr>
          <a:xfrm>
            <a:off x="8976320" y="600137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/>
              <a:pPr/>
              <a:t>07.05.2024</a:t>
            </a:fld>
            <a:endParaRPr lang="cs-CZ"/>
          </a:p>
        </p:txBody>
      </p:sp>
      <p:pic>
        <p:nvPicPr>
          <p:cNvPr id="7" name="Grafický objekt 6">
            <a:extLst>
              <a:ext uri="{FF2B5EF4-FFF2-40B4-BE49-F238E27FC236}">
                <a16:creationId xmlns:a16="http://schemas.microsoft.com/office/drawing/2014/main" id="{F7991F76-3081-4DFE-B972-E81C3251D5D4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14671" y="5661248"/>
            <a:ext cx="2011281" cy="70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32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8" r:id="rId2"/>
    <p:sldLayoutId id="2147483723" r:id="rId3"/>
    <p:sldLayoutId id="2147483724" r:id="rId4"/>
    <p:sldLayoutId id="2147483652" r:id="rId5"/>
  </p:sldLayoutIdLst>
  <p:hf sldNum="0"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150" baseline="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0"/>
        </a:spcBef>
        <a:buFontTx/>
        <a:buNone/>
        <a:defRPr sz="1800" b="1" i="0" kern="1200" spc="3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288000" indent="-288000" algn="l" defTabSz="914400" rtl="0" eaLnBrk="1" latinLnBrk="0" hangingPunct="1">
        <a:lnSpc>
          <a:spcPct val="114000"/>
        </a:lnSpc>
        <a:spcBef>
          <a:spcPts val="0"/>
        </a:spcBef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576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864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152000" indent="-288000" algn="l" defTabSz="914400" rtl="0" eaLnBrk="1" latinLnBrk="0" hangingPunct="1">
        <a:lnSpc>
          <a:spcPct val="114000"/>
        </a:lnSpc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2400" b="1" i="0" kern="1200" spc="6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425" y="3305175"/>
            <a:ext cx="11319048" cy="1859440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  <a:br>
              <a:rPr lang="cs-CZ" dirty="0"/>
            </a:br>
            <a:br>
              <a:rPr lang="cs-CZ" sz="2000" dirty="0"/>
            </a:br>
            <a:r>
              <a:rPr lang="cs-CZ" sz="1800" dirty="0"/>
              <a:t>aneb k vývoji českého hospodářství v letech 2024–2025 z pohledu bankovního sektoru</a:t>
            </a:r>
            <a:br>
              <a:rPr lang="cs-CZ" sz="3200" dirty="0"/>
            </a:br>
            <a:endParaRPr lang="cs-CZ" dirty="0"/>
          </a:p>
        </p:txBody>
      </p:sp>
      <p:sp>
        <p:nvSpPr>
          <p:cNvPr id="3" name="Nadpis 1">
            <a:extLst>
              <a:ext uri="{FF2B5EF4-FFF2-40B4-BE49-F238E27FC236}">
                <a16:creationId xmlns:a16="http://schemas.microsoft.com/office/drawing/2014/main" id="{38A0016A-1B71-5734-26F8-EB5A99B07173}"/>
              </a:ext>
            </a:extLst>
          </p:cNvPr>
          <p:cNvSpPr txBox="1">
            <a:spLocks/>
          </p:cNvSpPr>
          <p:nvPr/>
        </p:nvSpPr>
        <p:spPr>
          <a:xfrm>
            <a:off x="10230172" y="5867747"/>
            <a:ext cx="1440160" cy="347344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cs-CZ" sz="3200" b="1" kern="1200" spc="150" baseline="0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1600" dirty="0"/>
              <a:t>9 / 5 / 2024</a:t>
            </a:r>
          </a:p>
        </p:txBody>
      </p:sp>
    </p:spTree>
    <p:extLst>
      <p:ext uri="{BB962C8B-B14F-4D97-AF65-F5344CB8AC3E}">
        <p14:creationId xmlns:p14="http://schemas.microsoft.com/office/powerpoint/2010/main" val="24369941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Inflace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12E2C37E-6422-3A86-034D-2C6D98D72E22}"/>
              </a:ext>
            </a:extLst>
          </p:cNvPr>
          <p:cNvSpPr txBox="1">
            <a:spLocks/>
          </p:cNvSpPr>
          <p:nvPr/>
        </p:nvSpPr>
        <p:spPr>
          <a:xfrm>
            <a:off x="735678" y="12080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letos inflace klesne a přiblíží se cíli centrální banky</a:t>
            </a:r>
          </a:p>
        </p:txBody>
      </p:sp>
    </p:spTree>
    <p:extLst>
      <p:ext uri="{BB962C8B-B14F-4D97-AF65-F5344CB8AC3E}">
        <p14:creationId xmlns:p14="http://schemas.microsoft.com/office/powerpoint/2010/main" val="42060082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2840" y="423346"/>
            <a:ext cx="5400000" cy="1417162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cs-CZ" sz="2000" b="1" spc="0" dirty="0">
                <a:solidFill>
                  <a:srgbClr val="0F5969"/>
                </a:solidFill>
              </a:rPr>
              <a:t>Inflace se bude letos i příští rok pohybovat jen mírně nad 2% cílem ČNB, rizika jsou koncentrovaná v dalším vývoji cen potravin a perzistenci u cen služeb (</a:t>
            </a:r>
            <a:r>
              <a:rPr lang="cs-CZ" sz="2000" spc="0" dirty="0">
                <a:solidFill>
                  <a:srgbClr val="0F5969"/>
                </a:solidFill>
              </a:rPr>
              <a:t>% </a:t>
            </a:r>
            <a:r>
              <a:rPr lang="cs-CZ" sz="2000" spc="0" dirty="0" err="1">
                <a:solidFill>
                  <a:srgbClr val="0F5969"/>
                </a:solidFill>
              </a:rPr>
              <a:t>yoy</a:t>
            </a:r>
            <a:r>
              <a:rPr lang="cs-CZ" sz="2000" spc="0" dirty="0">
                <a:solidFill>
                  <a:srgbClr val="0F5969"/>
                </a:solidFill>
              </a:rPr>
              <a:t>)</a:t>
            </a:r>
            <a:endParaRPr lang="cs-CZ" sz="2000" b="1" spc="0" dirty="0">
              <a:solidFill>
                <a:srgbClr val="0F5969"/>
              </a:solidFill>
            </a:endParaRP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22099" y="6141061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ČBA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7D1B95-E5FD-1066-ADCA-770341C48D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3526" y="2044430"/>
            <a:ext cx="5218628" cy="3853006"/>
          </a:xfrm>
          <a:prstGeom prst="rect">
            <a:avLst/>
          </a:prstGeom>
        </p:spPr>
      </p:pic>
      <p:pic>
        <p:nvPicPr>
          <p:cNvPr id="3" name="Obrázek 7" descr="Obsah obrázku text, Písmo, snímek obrazovky, číslo&#10;&#10;Popis byl vytvořen automaticky">
            <a:extLst>
              <a:ext uri="{FF2B5EF4-FFF2-40B4-BE49-F238E27FC236}">
                <a16:creationId xmlns:a16="http://schemas.microsoft.com/office/drawing/2014/main" id="{1922791D-6201-A4BF-D150-06D3DF4CC3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627" y="2131319"/>
            <a:ext cx="5100605" cy="340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20199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Měnová politika a měnový kurz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93C4F8F6-35EE-592A-6958-3B052DBE6864}"/>
              </a:ext>
            </a:extLst>
          </p:cNvPr>
          <p:cNvSpPr txBox="1">
            <a:spLocks/>
          </p:cNvSpPr>
          <p:nvPr/>
        </p:nvSpPr>
        <p:spPr>
          <a:xfrm>
            <a:off x="735678" y="1960891"/>
            <a:ext cx="10968293" cy="84836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ČNB bude pokračovat ve snižování sazeb, ty by se do konce letošního roku měly dostat na 4 %</a:t>
            </a:r>
          </a:p>
        </p:txBody>
      </p:sp>
    </p:spTree>
    <p:extLst>
      <p:ext uri="{BB962C8B-B14F-4D97-AF65-F5344CB8AC3E}">
        <p14:creationId xmlns:p14="http://schemas.microsoft.com/office/powerpoint/2010/main" val="25281289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65530" y="655195"/>
            <a:ext cx="540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čeká pokračující pokles sazeb ČNB až ke 4 % na konci letošního roku, v příštím roce se sazby dostanou k úrovni </a:t>
            </a:r>
            <a:r>
              <a:rPr lang="cs-CZ" b="1">
                <a:solidFill>
                  <a:srgbClr val="0F5969"/>
                </a:solidFill>
              </a:rPr>
              <a:t>3,5 %. </a:t>
            </a:r>
            <a:r>
              <a:rPr lang="cs-CZ" b="1" dirty="0">
                <a:solidFill>
                  <a:srgbClr val="0F5969"/>
                </a:solidFill>
              </a:rPr>
              <a:t>V druhé polovině letošního roku tempo poklesu zvolní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226472" y="699354"/>
            <a:ext cx="51096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Prognóza předpokládá, že se koruna v letošním roce bude v průměru pohybovat mírně nad hranicí 25 Kč za euro a v příštím roce posílí mírně </a:t>
            </a:r>
            <a:r>
              <a:rPr lang="cs-CZ" b="1">
                <a:solidFill>
                  <a:srgbClr val="0F5969"/>
                </a:solidFill>
              </a:rPr>
              <a:t>pod ní. </a:t>
            </a:r>
            <a:endParaRPr lang="cs-CZ" b="1" dirty="0">
              <a:solidFill>
                <a:srgbClr val="0F5969"/>
              </a:solidFill>
            </a:endParaRP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62315" y="6144013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ČNB, ČBA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6FE514-9F15-FB49-069E-B1C7A60A6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530" y="2218196"/>
            <a:ext cx="5400000" cy="367322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2A7455E-C621-E248-9109-1EE1691F83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5008" y="2168282"/>
            <a:ext cx="5212532" cy="3853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788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71591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Fiskální politika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04582" y="1614122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marL="342900" indent="-342900">
              <a:buFontTx/>
              <a:buChar char="-"/>
            </a:pPr>
            <a:r>
              <a:rPr lang="cs-CZ" sz="2300" dirty="0"/>
              <a:t>deficit hospodaření vůči HDP letos klesne pod 3% hranici, dluh k HDP se bude udržovat u hranice 45 %</a:t>
            </a:r>
          </a:p>
        </p:txBody>
      </p:sp>
    </p:spTree>
    <p:extLst>
      <p:ext uri="{BB962C8B-B14F-4D97-AF65-F5344CB8AC3E}">
        <p14:creationId xmlns:p14="http://schemas.microsoft.com/office/powerpoint/2010/main" val="262134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7688" y="674695"/>
            <a:ext cx="8614213" cy="379950"/>
          </a:xfrm>
        </p:spPr>
        <p:txBody>
          <a:bodyPr>
            <a:noAutofit/>
          </a:bodyPr>
          <a:lstStyle/>
          <a:p>
            <a:r>
              <a:rPr lang="cs-CZ" sz="3000" b="1" spc="0" dirty="0">
                <a:solidFill>
                  <a:srgbClr val="0F5969"/>
                </a:solidFill>
                <a:latin typeface="+mn-lt"/>
              </a:rPr>
              <a:t>Vývoj vládního deficitu a zadlužení (% HDP) 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7516344" y="6138295"/>
            <a:ext cx="405613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ČSÚ, MF ČR, ČBA</a:t>
            </a:r>
          </a:p>
        </p:txBody>
      </p:sp>
      <p:sp>
        <p:nvSpPr>
          <p:cNvPr id="3" name="TextBox 12">
            <a:extLst>
              <a:ext uri="{FF2B5EF4-FFF2-40B4-BE49-F238E27FC236}">
                <a16:creationId xmlns:a16="http://schemas.microsoft.com/office/drawing/2014/main" id="{434FBD05-EFE6-53A6-D65A-D9377ACC4AC9}"/>
              </a:ext>
            </a:extLst>
          </p:cNvPr>
          <p:cNvSpPr txBox="1"/>
          <p:nvPr/>
        </p:nvSpPr>
        <p:spPr>
          <a:xfrm>
            <a:off x="1057688" y="4742665"/>
            <a:ext cx="1023153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Deficit hospodaření státu pro letošní rok odhaduje prognóza ČBA ve výši 2,7 % HDP a ve srovnání s předchozím rokem se tak deficit sníží o </a:t>
            </a:r>
            <a:r>
              <a:rPr lang="cs-CZ" sz="1600">
                <a:solidFill>
                  <a:srgbClr val="0F5969"/>
                </a:solidFill>
              </a:rPr>
              <a:t>1 p.b</a:t>
            </a:r>
            <a:endParaRPr lang="cs-CZ" sz="1600" dirty="0">
              <a:solidFill>
                <a:srgbClr val="0F5969"/>
              </a:solidFill>
            </a:endParaRPr>
          </a:p>
          <a:p>
            <a:pPr marL="285750" indent="-285750">
              <a:spcBef>
                <a:spcPts val="600"/>
              </a:spcBef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rgbClr val="0F5969"/>
                </a:solidFill>
              </a:rPr>
              <a:t>Pokles deficitu v letošním roce je dán kombinací odeznění jednorázových výdajů spojených s kompenzacemi vysokých cen energií, mírného oživení tuzemské ekonomiky a dopadu </a:t>
            </a:r>
            <a:r>
              <a:rPr lang="cs-CZ" sz="1600">
                <a:solidFill>
                  <a:srgbClr val="0F5969"/>
                </a:solidFill>
              </a:rPr>
              <a:t>konsolidačního balíčku. </a:t>
            </a:r>
            <a:endParaRPr lang="cs-CZ" sz="1600" dirty="0">
              <a:solidFill>
                <a:srgbClr val="0F5969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458944D-E737-BC10-61D1-8EFDC25FA2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049" y="1417319"/>
            <a:ext cx="9284967" cy="3325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1261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268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Vývoj vkladů a úvěrové emise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09A4CDB-B10B-F888-AA7C-0F29DA9774D7}"/>
              </a:ext>
            </a:extLst>
          </p:cNvPr>
          <p:cNvSpPr txBox="1">
            <a:spLocks/>
          </p:cNvSpPr>
          <p:nvPr/>
        </p:nvSpPr>
        <p:spPr>
          <a:xfrm>
            <a:off x="642682" y="1528550"/>
            <a:ext cx="11087851" cy="818865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sz="2300" dirty="0"/>
              <a:t>- hypoteční trh by měl letos citelně vzrůst, rostou i nové spotřebitelské úvěry, nové korporátní úvěry stále mírně klesají</a:t>
            </a:r>
          </a:p>
        </p:txBody>
      </p:sp>
    </p:spTree>
    <p:extLst>
      <p:ext uri="{BB962C8B-B14F-4D97-AF65-F5344CB8AC3E}">
        <p14:creationId xmlns:p14="http://schemas.microsoft.com/office/powerpoint/2010/main" val="30378335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4828558" y="518878"/>
            <a:ext cx="6567351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0F5969"/>
                </a:solidFill>
              </a:rPr>
              <a:t>Hypoteční trh za celý rok 2023 poklesl meziročně o čtvrtinu, což bylo dáno vlivem stále vysoké srovnávací základny z první poloviny </a:t>
            </a:r>
            <a:r>
              <a:rPr lang="cs-CZ">
                <a:solidFill>
                  <a:srgbClr val="0F5969"/>
                </a:solidFill>
              </a:rPr>
              <a:t>roku 2022. </a:t>
            </a:r>
            <a:r>
              <a:rPr lang="cs-CZ" dirty="0">
                <a:solidFill>
                  <a:srgbClr val="0F5969"/>
                </a:solidFill>
              </a:rPr>
              <a:t>Efekt srovnávací základny v prvním čtvrtletí letošního roku působí opačným směrem a meziroční růst objemu nově poskytnutých hypoték tak dosáhl </a:t>
            </a:r>
            <a:r>
              <a:rPr lang="cs-CZ">
                <a:solidFill>
                  <a:srgbClr val="0F5969"/>
                </a:solidFill>
              </a:rPr>
              <a:t>75 </a:t>
            </a:r>
            <a:r>
              <a:rPr lang="cs-CZ" b="1">
                <a:solidFill>
                  <a:srgbClr val="0F5969"/>
                </a:solidFill>
              </a:rPr>
              <a:t>%. </a:t>
            </a:r>
            <a:endParaRPr lang="cs-CZ" b="1" dirty="0">
              <a:solidFill>
                <a:srgbClr val="0F5969"/>
              </a:solidFill>
            </a:endParaRPr>
          </a:p>
          <a:p>
            <a:endParaRPr lang="cs-CZ" b="1" dirty="0">
              <a:solidFill>
                <a:srgbClr val="0F5969"/>
              </a:solidFill>
            </a:endParaRPr>
          </a:p>
          <a:p>
            <a:r>
              <a:rPr lang="cs-CZ" b="1">
                <a:solidFill>
                  <a:srgbClr val="0F5969"/>
                </a:solidFill>
              </a:rPr>
              <a:t>Za 1. </a:t>
            </a:r>
            <a:r>
              <a:rPr lang="cs-CZ" b="1" dirty="0">
                <a:solidFill>
                  <a:srgbClr val="0F5969"/>
                </a:solidFill>
              </a:rPr>
              <a:t>čtvrtletí letošního roku byly poskytnuty dle oficiální statistiky ČNB čistě nové hypotéky v objemu </a:t>
            </a:r>
            <a:r>
              <a:rPr lang="cs-CZ" b="1">
                <a:solidFill>
                  <a:srgbClr val="0F5969"/>
                </a:solidFill>
              </a:rPr>
              <a:t>35 mld. </a:t>
            </a:r>
            <a:r>
              <a:rPr lang="cs-CZ" b="1" dirty="0">
                <a:solidFill>
                  <a:srgbClr val="0F5969"/>
                </a:solidFill>
              </a:rPr>
              <a:t>Kč, což je zhruba úroveň téhož období roku 2019</a:t>
            </a:r>
          </a:p>
          <a:p>
            <a:endParaRPr lang="cs-CZ" sz="2000" b="1" dirty="0">
              <a:solidFill>
                <a:srgbClr val="0F5969"/>
              </a:solidFill>
            </a:endParaRPr>
          </a:p>
          <a:p>
            <a:endParaRPr lang="cs-CZ" sz="2000" b="1" dirty="0">
              <a:solidFill>
                <a:srgbClr val="0F5969"/>
              </a:solidFill>
            </a:endParaRPr>
          </a:p>
          <a:p>
            <a:r>
              <a:rPr lang="cs-CZ" b="1" dirty="0">
                <a:solidFill>
                  <a:srgbClr val="0F5969"/>
                </a:solidFill>
              </a:rPr>
              <a:t>V první čtvrtletí se objem nových spotřebitelských úvěrů dostal na nové historicky nejvyšší hodnoty a meziročně se objem zvýšil </a:t>
            </a:r>
            <a:r>
              <a:rPr lang="cs-CZ" b="1">
                <a:solidFill>
                  <a:srgbClr val="0F5969"/>
                </a:solidFill>
              </a:rPr>
              <a:t>o třetinu. </a:t>
            </a:r>
            <a:r>
              <a:rPr lang="cs-CZ" dirty="0">
                <a:solidFill>
                  <a:srgbClr val="0F5969"/>
                </a:solidFill>
              </a:rPr>
              <a:t>Průměrná březnová sazba u nových spotřebitelských úvěrů činila 8,93 % a dostala se poprvé od poloviny roku 2022 pod 9</a:t>
            </a:r>
            <a:r>
              <a:rPr lang="cs-CZ">
                <a:solidFill>
                  <a:srgbClr val="0F5969"/>
                </a:solidFill>
              </a:rPr>
              <a:t>% hranici.</a:t>
            </a:r>
            <a:endParaRPr lang="cs-CZ" dirty="0">
              <a:solidFill>
                <a:srgbClr val="0F596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D9B21BF-67E8-A014-C304-85AEAEEAEB34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C45FA23-751F-8C49-E20D-E0D7E52927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021" y="154813"/>
            <a:ext cx="4267796" cy="6373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97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4A101D-80EA-3D4C-53FD-98E58497F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16AA6329-B718-E109-242A-49A9F9AF5357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0D5DD0D6-0DDF-9808-B7C7-0AFFAE087FEC}"/>
              </a:ext>
            </a:extLst>
          </p:cNvPr>
          <p:cNvSpPr txBox="1"/>
          <p:nvPr/>
        </p:nvSpPr>
        <p:spPr>
          <a:xfrm>
            <a:off x="5618362" y="511776"/>
            <a:ext cx="600749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Nově poskytnuté úvěry podnikům v loňském roce meziročně poklesly o třetinu, z toho korunové úvěry o 38 %, eurové úvěry pak o </a:t>
            </a:r>
            <a:r>
              <a:rPr lang="cs-CZ" b="1">
                <a:solidFill>
                  <a:srgbClr val="0F5969"/>
                </a:solidFill>
              </a:rPr>
              <a:t>27 %. </a:t>
            </a:r>
            <a:endParaRPr lang="cs-CZ" b="1" dirty="0">
              <a:solidFill>
                <a:srgbClr val="0F5969"/>
              </a:solidFill>
            </a:endParaRPr>
          </a:p>
          <a:p>
            <a:r>
              <a:rPr lang="cs-CZ" dirty="0">
                <a:solidFill>
                  <a:srgbClr val="0F5969"/>
                </a:solidFill>
              </a:rPr>
              <a:t>Za první čtvrtletí letošního roku pokračoval již jen mírný meziroční pokles, a to ve výši 7 %, kdy nepatrně výrazněji klesly </a:t>
            </a:r>
            <a:r>
              <a:rPr lang="cs-CZ">
                <a:solidFill>
                  <a:srgbClr val="0F5969"/>
                </a:solidFill>
              </a:rPr>
              <a:t>eurové úvěry. </a:t>
            </a:r>
            <a:endParaRPr lang="cs-CZ" dirty="0">
              <a:solidFill>
                <a:srgbClr val="0F5969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4F2DEF-30A6-164B-9497-928A81D86AE3}"/>
              </a:ext>
            </a:extLst>
          </p:cNvPr>
          <p:cNvSpPr txBox="1"/>
          <p:nvPr/>
        </p:nvSpPr>
        <p:spPr>
          <a:xfrm>
            <a:off x="10576560" y="3086100"/>
            <a:ext cx="438150" cy="255270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algn="l"/>
            <a:endParaRPr lang="cs-CZ" sz="1300" b="0" i="0" spc="0" baseline="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1B7ACF-B83F-4EF7-E497-2A435594F1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9190" y="511776"/>
            <a:ext cx="3992525" cy="30985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627663-6522-21AF-E767-9FF552604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7287" y="3429000"/>
            <a:ext cx="4433602" cy="2995677"/>
          </a:xfrm>
          <a:prstGeom prst="rect">
            <a:avLst/>
          </a:prstGeom>
        </p:spPr>
      </p:pic>
      <p:sp>
        <p:nvSpPr>
          <p:cNvPr id="7" name="TextovéPole 2">
            <a:extLst>
              <a:ext uri="{FF2B5EF4-FFF2-40B4-BE49-F238E27FC236}">
                <a16:creationId xmlns:a16="http://schemas.microsoft.com/office/drawing/2014/main" id="{B7B5A797-8873-3ECA-4851-3A32ED2370A8}"/>
              </a:ext>
            </a:extLst>
          </p:cNvPr>
          <p:cNvSpPr txBox="1"/>
          <p:nvPr/>
        </p:nvSpPr>
        <p:spPr>
          <a:xfrm>
            <a:off x="770249" y="3894180"/>
            <a:ext cx="51832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0F5969"/>
                </a:solidFill>
              </a:rPr>
              <a:t>Rozdíl mezi korunovou a eurovou průměrnou sazbou se v letošním březnu snížil na 1 procentní bod</a:t>
            </a:r>
            <a:r>
              <a:rPr lang="cs-CZ" dirty="0">
                <a:solidFill>
                  <a:srgbClr val="0F5969"/>
                </a:solidFill>
              </a:rPr>
              <a:t>, zatímco v druhé polovině roku 2022 dosahoval </a:t>
            </a:r>
            <a:r>
              <a:rPr lang="cs-CZ">
                <a:solidFill>
                  <a:srgbClr val="0F5969"/>
                </a:solidFill>
              </a:rPr>
              <a:t>6 p.b. </a:t>
            </a:r>
            <a:r>
              <a:rPr lang="cs-CZ" dirty="0">
                <a:solidFill>
                  <a:srgbClr val="0F5969"/>
                </a:solidFill>
              </a:rPr>
              <a:t>a urychlil tak přechod firem na </a:t>
            </a:r>
            <a:r>
              <a:rPr lang="cs-CZ">
                <a:solidFill>
                  <a:srgbClr val="0F5969"/>
                </a:solidFill>
              </a:rPr>
              <a:t>eurové úvěry. </a:t>
            </a:r>
            <a:endParaRPr lang="cs-CZ" dirty="0">
              <a:solidFill>
                <a:srgbClr val="0F596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2052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632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Závěrečné shrnutí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23632" y="1268413"/>
            <a:ext cx="11087851" cy="519451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cs-CZ" dirty="0"/>
              <a:t>a diskuze</a:t>
            </a:r>
          </a:p>
        </p:txBody>
      </p:sp>
    </p:spTree>
    <p:extLst>
      <p:ext uri="{BB962C8B-B14F-4D97-AF65-F5344CB8AC3E}">
        <p14:creationId xmlns:p14="http://schemas.microsoft.com/office/powerpoint/2010/main" val="3854637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671" y="447667"/>
            <a:ext cx="8605665" cy="533061"/>
          </a:xfrm>
        </p:spPr>
        <p:txBody>
          <a:bodyPr>
            <a:normAutofit/>
          </a:bodyPr>
          <a:lstStyle/>
          <a:p>
            <a:r>
              <a:rPr lang="cs-CZ" dirty="0"/>
              <a:t>MAKROEKONOMICKÁ PROGNÓZA ČBA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8CED4F10-520E-6B5E-A00D-E74F9A4898F6}"/>
              </a:ext>
            </a:extLst>
          </p:cNvPr>
          <p:cNvSpPr txBox="1"/>
          <p:nvPr/>
        </p:nvSpPr>
        <p:spPr>
          <a:xfrm>
            <a:off x="5015880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Jakub Seidler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hlavní ekonom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Česká bankovní asociace</a:t>
            </a: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65F1F7A3-57C3-98C5-BA1C-CA49D54D95D9}"/>
              </a:ext>
            </a:extLst>
          </p:cNvPr>
          <p:cNvSpPr txBox="1"/>
          <p:nvPr/>
        </p:nvSpPr>
        <p:spPr>
          <a:xfrm>
            <a:off x="1199456" y="4740603"/>
            <a:ext cx="2592288" cy="858304"/>
          </a:xfrm>
          <a:prstGeom prst="rect">
            <a:avLst/>
          </a:prstGeom>
        </p:spPr>
        <p:txBody>
          <a:bodyPr vert="horz" wrap="none" lIns="0" tIns="0" rIns="0" bIns="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b="1" spc="40" dirty="0">
                <a:solidFill>
                  <a:prstClr val="white"/>
                </a:solidFill>
                <a:latin typeface="Arial"/>
              </a:rPr>
              <a:t>Helena Horská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hlavní ekonomka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Raiffeisenbank</a:t>
            </a:r>
            <a:endParaRPr kumimoji="0" lang="cs-CZ" sz="2000" i="0" u="none" strike="noStrike" kern="1200" cap="none" spc="4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11A2B7C-BA33-FE13-3658-48ECB288F16C}"/>
              </a:ext>
            </a:extLst>
          </p:cNvPr>
          <p:cNvSpPr txBox="1"/>
          <p:nvPr/>
        </p:nvSpPr>
        <p:spPr>
          <a:xfrm>
            <a:off x="8832304" y="4639044"/>
            <a:ext cx="2160240" cy="1661864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b="1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Jan Bureš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2000" spc="40" dirty="0">
                <a:solidFill>
                  <a:prstClr val="white"/>
                </a:solidFill>
                <a:latin typeface="Arial"/>
              </a:rPr>
              <a:t>hlavní ekonom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2000" i="0" u="none" strike="noStrike" kern="1200" cap="none" spc="4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Patria</a:t>
            </a:r>
            <a:r>
              <a:rPr kumimoji="0" lang="cs-CZ" sz="2000" i="0" u="none" strike="noStrike" kern="1200" cap="none" spc="4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 Finance a ekonom ČSOB</a:t>
            </a:r>
          </a:p>
        </p:txBody>
      </p:sp>
      <p:pic>
        <p:nvPicPr>
          <p:cNvPr id="13" name="Obrázek 12" descr="Obsah obrázku Lidská tvář, osoba, oblečení, muž&#10;&#10;Popis byl vytvořen automaticky">
            <a:extLst>
              <a:ext uri="{FF2B5EF4-FFF2-40B4-BE49-F238E27FC236}">
                <a16:creationId xmlns:a16="http://schemas.microsoft.com/office/drawing/2014/main" id="{AD45F04B-9873-C0CE-6E81-1BA4338056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503" y="1259094"/>
            <a:ext cx="2790665" cy="3042450"/>
          </a:xfrm>
          <a:prstGeom prst="rect">
            <a:avLst/>
          </a:prstGeom>
        </p:spPr>
      </p:pic>
      <p:pic>
        <p:nvPicPr>
          <p:cNvPr id="11" name="Obrázek 10" descr="Obsah obrázku Lidská tvář, oblečení, osoba, oblek&#10;&#10;Popis byl vytvořen automaticky">
            <a:extLst>
              <a:ext uri="{FF2B5EF4-FFF2-40B4-BE49-F238E27FC236}">
                <a16:creationId xmlns:a16="http://schemas.microsoft.com/office/drawing/2014/main" id="{608865E3-A062-3057-982A-DEC06567D84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2" t="3733" r="75521" b="16239"/>
          <a:stretch/>
        </p:blipFill>
        <p:spPr>
          <a:xfrm>
            <a:off x="1100266" y="1271968"/>
            <a:ext cx="2790665" cy="3042450"/>
          </a:xfrm>
          <a:prstGeom prst="rect">
            <a:avLst/>
          </a:prstGeom>
        </p:spPr>
      </p:pic>
      <p:pic>
        <p:nvPicPr>
          <p:cNvPr id="17" name="Obrázek 16" descr="Obsah obrázku Lidská tvář, osoba, úsměv, oblečení&#10;&#10;Popis byl vytvořen automaticky">
            <a:extLst>
              <a:ext uri="{FF2B5EF4-FFF2-40B4-BE49-F238E27FC236}">
                <a16:creationId xmlns:a16="http://schemas.microsoft.com/office/drawing/2014/main" id="{5D092E2C-4D55-826F-B921-5E33BE87C71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0" r="24271" b="11777"/>
          <a:stretch/>
        </p:blipFill>
        <p:spPr>
          <a:xfrm>
            <a:off x="8418246" y="1243593"/>
            <a:ext cx="2790664" cy="3057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19133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0397" y="578794"/>
            <a:ext cx="2180904" cy="2850206"/>
          </a:xfrm>
        </p:spPr>
        <p:txBody>
          <a:bodyPr>
            <a:normAutofit/>
          </a:bodyPr>
          <a:lstStyle/>
          <a:p>
            <a:r>
              <a:rPr lang="cs-CZ" sz="2800" dirty="0">
                <a:solidFill>
                  <a:srgbClr val="0F5969"/>
                </a:solidFill>
                <a:latin typeface="+mj-lt"/>
              </a:rPr>
              <a:t>Prognóza ČBA v číslech</a:t>
            </a:r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DBC6B37-5994-5F45-C94A-61033125A6A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6937558"/>
              </p:ext>
            </p:extLst>
          </p:nvPr>
        </p:nvGraphicFramePr>
        <p:xfrm>
          <a:off x="3284220" y="301999"/>
          <a:ext cx="5890261" cy="6254002"/>
        </p:xfrm>
        <a:graphic>
          <a:graphicData uri="http://schemas.openxmlformats.org/drawingml/2006/table">
            <a:tbl>
              <a:tblPr/>
              <a:tblGrid>
                <a:gridCol w="4112728">
                  <a:extLst>
                    <a:ext uri="{9D8B030D-6E8A-4147-A177-3AD203B41FA5}">
                      <a16:colId xmlns:a16="http://schemas.microsoft.com/office/drawing/2014/main" val="1425676093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586191296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4174192877"/>
                    </a:ext>
                  </a:extLst>
                </a:gridCol>
                <a:gridCol w="592511">
                  <a:extLst>
                    <a:ext uri="{9D8B030D-6E8A-4147-A177-3AD203B41FA5}">
                      <a16:colId xmlns:a16="http://schemas.microsoft.com/office/drawing/2014/main" val="817737955"/>
                    </a:ext>
                  </a:extLst>
                </a:gridCol>
              </a:tblGrid>
              <a:tr h="191946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Ukazatel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2022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2023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2024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7446414"/>
                  </a:ext>
                </a:extLst>
              </a:tr>
              <a:tr h="366213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2725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-0.2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1.4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2.7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5709289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spotřeby domácností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-3.1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3.2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459951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vládní spotřeby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3.5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1.4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1.5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808628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investic (bez zásob, 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4.2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2.7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6722650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vývozů (%) 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3.1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4.6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022222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dovozů (%)</a:t>
                      </a:r>
                    </a:p>
                  </a:txBody>
                  <a:tcPr marL="105658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-0.4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2.2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252639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10.7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2.3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2.3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272919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Míra inflace: CPI (%)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6.9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2.8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2.3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39151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Podíl nezaměstnaných osob (MPSV): průměr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3.6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3.8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3.6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701357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nominální mzda (růst v 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7.5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5.1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3393995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Průměrná reálná mzda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-2.9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3.7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2.7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047898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deficit/přebytek (% HDP)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-3.7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-2.7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-2.2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202765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Vládní dluh (% HDP) 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44.0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44.8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45.0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40413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ČNB 2T REPO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6.75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4.00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3.50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7117508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3M-PRIBOR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7.12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5.00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3.70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3265822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Výnos 10letého vládního dluhopisu (%):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4.50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4.10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3.75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411525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Základní sazba ECB (%): konec období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4.50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3.75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2.75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7866733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24.00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25.06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24.65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5697677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Kurz CZK/EUR: konec roku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24.70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24.80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24.43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141215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reálného HDP v eurozóně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0.5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0.5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1.4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3829931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pl-PL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Ceny ropy (USD za barel): brent průměr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82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85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80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30563934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klientských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5.9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6.7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5.5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324541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domácnostem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4.8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5.1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6.0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5401420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úvěrů (nefinančním) podnikům (%)</a:t>
                      </a:r>
                    </a:p>
                  </a:txBody>
                  <a:tcPr marL="7044" marR="7044" marT="7044" marB="0" anchor="ctr">
                    <a:lnL>
                      <a:noFill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4.7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8.9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7.3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8162326"/>
                  </a:ext>
                </a:extLst>
              </a:tr>
              <a:tr h="22730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3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Růst bankovních vkladů klientských celkem (%)</a:t>
                      </a:r>
                    </a:p>
                  </a:txBody>
                  <a:tcPr marL="7044" marR="7044" marT="7044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576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chemeClr val="tx2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7.9</a:t>
                      </a:r>
                      <a:endParaRPr lang="cs-CZ" sz="1300" b="0" i="0" u="none" strike="noStrike" dirty="0">
                        <a:solidFill>
                          <a:schemeClr val="tx2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7.4</a:t>
                      </a:r>
                      <a:endParaRPr lang="cs-CZ" sz="1300" b="0" i="0" u="none" strike="noStrike" dirty="0">
                        <a:solidFill>
                          <a:srgbClr val="FF0000"/>
                        </a:solidFill>
                        <a:effectLst/>
                        <a:highlight>
                          <a:srgbClr val="D9D9D9"/>
                        </a:highlight>
                        <a:latin typeface="Calibri Light" panose="020F0302020204030204" pitchFamily="34" charset="0"/>
                      </a:endParaRP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300" b="0" i="0" u="none" strike="noStrike" dirty="0">
                          <a:solidFill>
                            <a:srgbClr val="FF0000"/>
                          </a:solidFill>
                          <a:effectLst/>
                          <a:highlight>
                            <a:srgbClr val="D9D9D9"/>
                          </a:highlight>
                          <a:latin typeface="Calibri Light" panose="020F0302020204030204" pitchFamily="34" charset="0"/>
                        </a:rPr>
                        <a:t>5.7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58848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602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8F4900-4ABE-4452-8331-CB34384F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3689411"/>
            <a:ext cx="11319048" cy="508383"/>
          </a:xfrm>
        </p:spPr>
        <p:txBody>
          <a:bodyPr>
            <a:normAutofit/>
          </a:bodyPr>
          <a:lstStyle/>
          <a:p>
            <a:r>
              <a:rPr lang="cs-CZ" dirty="0"/>
              <a:t>Děkujeme za pozornost</a:t>
            </a:r>
          </a:p>
        </p:txBody>
      </p:sp>
    </p:spTree>
    <p:extLst>
      <p:ext uri="{BB962C8B-B14F-4D97-AF65-F5344CB8AC3E}">
        <p14:creationId xmlns:p14="http://schemas.microsoft.com/office/powerpoint/2010/main" val="14632533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996"/>
            <a:ext cx="4243643" cy="534873"/>
          </a:xfrm>
        </p:spPr>
        <p:txBody>
          <a:bodyPr>
            <a:normAutofit/>
          </a:bodyPr>
          <a:lstStyle/>
          <a:p>
            <a:r>
              <a:rPr lang="cs-CZ" dirty="0"/>
              <a:t>Úvodní slovo</a:t>
            </a:r>
          </a:p>
        </p:txBody>
      </p:sp>
    </p:spTree>
    <p:extLst>
      <p:ext uri="{BB962C8B-B14F-4D97-AF65-F5344CB8AC3E}">
        <p14:creationId xmlns:p14="http://schemas.microsoft.com/office/powerpoint/2010/main" val="400092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8015059" y="4339138"/>
            <a:ext cx="3380953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rgbClr val="1F576B"/>
                </a:solidFill>
              </a:rPr>
              <a:t>Zdroj: LSEG </a:t>
            </a:r>
            <a:r>
              <a:rPr lang="cs-CZ" dirty="0" err="1">
                <a:solidFill>
                  <a:srgbClr val="1F576B"/>
                </a:solidFill>
              </a:rPr>
              <a:t>Datastrem</a:t>
            </a:r>
            <a:r>
              <a:rPr lang="cs-CZ" dirty="0">
                <a:solidFill>
                  <a:srgbClr val="1F576B"/>
                </a:solidFill>
              </a:rPr>
              <a:t>, S</a:t>
            </a:r>
            <a:r>
              <a:rPr lang="en-US" dirty="0">
                <a:solidFill>
                  <a:srgbClr val="0F5969"/>
                </a:solidFill>
              </a:rPr>
              <a:t>&amp;</a:t>
            </a:r>
            <a:r>
              <a:rPr lang="cs-CZ" dirty="0">
                <a:solidFill>
                  <a:srgbClr val="1F576B"/>
                </a:solidFill>
              </a:rPr>
              <a:t>P </a:t>
            </a:r>
            <a:r>
              <a:rPr lang="cs-CZ" dirty="0" err="1">
                <a:solidFill>
                  <a:srgbClr val="1F576B"/>
                </a:solidFill>
              </a:rPr>
              <a:t>Global</a:t>
            </a:r>
            <a:r>
              <a:rPr lang="cs-CZ" dirty="0">
                <a:solidFill>
                  <a:srgbClr val="1F576B"/>
                </a:solidFill>
              </a:rPr>
              <a:t>, ČBA</a:t>
            </a:r>
          </a:p>
        </p:txBody>
      </p:sp>
      <p:sp>
        <p:nvSpPr>
          <p:cNvPr id="10" name="TextBox 12">
            <a:extLst>
              <a:ext uri="{FF2B5EF4-FFF2-40B4-BE49-F238E27FC236}">
                <a16:creationId xmlns:a16="http://schemas.microsoft.com/office/drawing/2014/main" id="{E5DFD738-E7B8-A10C-A681-EAFC77827AEF}"/>
              </a:ext>
            </a:extLst>
          </p:cNvPr>
          <p:cNvSpPr txBox="1"/>
          <p:nvPr/>
        </p:nvSpPr>
        <p:spPr>
          <a:xfrm>
            <a:off x="2102462" y="4844139"/>
            <a:ext cx="9220200" cy="133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Vývoj globální ekonomiky začátkem roku byl nakonec mírně </a:t>
            </a:r>
            <a:r>
              <a:rPr lang="cs-CZ" sz="1770">
                <a:solidFill>
                  <a:srgbClr val="0F5969"/>
                </a:solidFill>
              </a:rPr>
              <a:t>nad očekávání. </a:t>
            </a:r>
            <a:r>
              <a:rPr lang="cs-CZ" sz="1770" dirty="0">
                <a:solidFill>
                  <a:srgbClr val="0F5969"/>
                </a:solidFill>
              </a:rPr>
              <a:t>Signály jsou však </a:t>
            </a:r>
            <a:r>
              <a:rPr lang="cs-CZ" sz="1770">
                <a:solidFill>
                  <a:srgbClr val="0F5969"/>
                </a:solidFill>
              </a:rPr>
              <a:t>nadále smíšené.</a:t>
            </a:r>
            <a:endParaRPr lang="cs-CZ" sz="1770" dirty="0">
              <a:solidFill>
                <a:srgbClr val="0F5969"/>
              </a:solidFill>
            </a:endParaRP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Clr>
                <a:srgbClr val="007E78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1770" dirty="0">
                <a:solidFill>
                  <a:srgbClr val="0F5969"/>
                </a:solidFill>
              </a:rPr>
              <a:t>Trhy výrazně přehodnotily očekávání rychlosti poklesu sazeb americké centrální banky, což mělo dopad i na tuzemské </a:t>
            </a:r>
            <a:r>
              <a:rPr lang="cs-CZ" sz="1770">
                <a:solidFill>
                  <a:srgbClr val="0F5969"/>
                </a:solidFill>
              </a:rPr>
              <a:t>úrokové sazby.</a:t>
            </a:r>
            <a:endParaRPr lang="cs-CZ" sz="1770" dirty="0"/>
          </a:p>
        </p:txBody>
      </p:sp>
      <p:sp>
        <p:nvSpPr>
          <p:cNvPr id="12" name="TextovéPole 2">
            <a:extLst>
              <a:ext uri="{FF2B5EF4-FFF2-40B4-BE49-F238E27FC236}">
                <a16:creationId xmlns:a16="http://schemas.microsoft.com/office/drawing/2014/main" id="{A6A8CE16-1ACA-F878-C7C9-EA99C3609BF2}"/>
              </a:ext>
            </a:extLst>
          </p:cNvPr>
          <p:cNvSpPr txBox="1"/>
          <p:nvPr/>
        </p:nvSpPr>
        <p:spPr>
          <a:xfrm>
            <a:off x="609601" y="586671"/>
            <a:ext cx="39343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Průmyslové indikátory PMI</a:t>
            </a:r>
          </a:p>
        </p:txBody>
      </p:sp>
      <p:sp>
        <p:nvSpPr>
          <p:cNvPr id="13" name="TextovéPole 2">
            <a:extLst>
              <a:ext uri="{FF2B5EF4-FFF2-40B4-BE49-F238E27FC236}">
                <a16:creationId xmlns:a16="http://schemas.microsoft.com/office/drawing/2014/main" id="{7D1BBE44-5764-1566-5701-7088F3101B06}"/>
              </a:ext>
            </a:extLst>
          </p:cNvPr>
          <p:cNvSpPr txBox="1"/>
          <p:nvPr/>
        </p:nvSpPr>
        <p:spPr>
          <a:xfrm>
            <a:off x="5914429" y="583839"/>
            <a:ext cx="60056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Očekávaný vývoj sazeb </a:t>
            </a:r>
            <a:r>
              <a:rPr lang="cs-CZ" sz="2000" b="1" dirty="0" err="1">
                <a:solidFill>
                  <a:srgbClr val="0F5969"/>
                </a:solidFill>
              </a:rPr>
              <a:t>Fedu</a:t>
            </a:r>
            <a:r>
              <a:rPr lang="cs-CZ" sz="2000" b="1" dirty="0">
                <a:solidFill>
                  <a:srgbClr val="0F5969"/>
                </a:solidFill>
              </a:rPr>
              <a:t> (%)</a:t>
            </a:r>
            <a:endParaRPr lang="cs-CZ" sz="1400" dirty="0">
              <a:solidFill>
                <a:srgbClr val="0F5969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543E0B-8348-E876-BD06-7E1DBF43D68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626"/>
          <a:stretch/>
        </p:blipFill>
        <p:spPr>
          <a:xfrm>
            <a:off x="6096000" y="1050517"/>
            <a:ext cx="4648701" cy="322205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CC7EC7D-0882-29C5-E927-FC659EF6CC3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1723"/>
          <a:stretch/>
        </p:blipFill>
        <p:spPr>
          <a:xfrm>
            <a:off x="530660" y="1050517"/>
            <a:ext cx="5158300" cy="29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76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4582" y="543212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Prognózy růstu reálného HDP ČR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7D21B2B1-83CB-4BCF-AF99-A0FAF84EE530}"/>
              </a:ext>
            </a:extLst>
          </p:cNvPr>
          <p:cNvSpPr txBox="1">
            <a:spLocks/>
          </p:cNvSpPr>
          <p:nvPr/>
        </p:nvSpPr>
        <p:spPr>
          <a:xfrm>
            <a:off x="614107" y="1258888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endParaRPr lang="cs-CZ" dirty="0"/>
          </a:p>
        </p:txBody>
      </p:sp>
      <p:sp>
        <p:nvSpPr>
          <p:cNvPr id="3" name="Nadpis 3">
            <a:extLst>
              <a:ext uri="{FF2B5EF4-FFF2-40B4-BE49-F238E27FC236}">
                <a16:creationId xmlns:a16="http://schemas.microsoft.com/office/drawing/2014/main" id="{6B96B7D4-44CE-062C-8468-FF20B61BD890}"/>
              </a:ext>
            </a:extLst>
          </p:cNvPr>
          <p:cNvSpPr txBox="1">
            <a:spLocks/>
          </p:cNvSpPr>
          <p:nvPr/>
        </p:nvSpPr>
        <p:spPr>
          <a:xfrm>
            <a:off x="614106" y="1455258"/>
            <a:ext cx="1152307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letos tuzemskou ekonomiku čeká mírný růst o 1,4 % </a:t>
            </a:r>
          </a:p>
        </p:txBody>
      </p:sp>
    </p:spTree>
    <p:extLst>
      <p:ext uri="{BB962C8B-B14F-4D97-AF65-F5344CB8AC3E}">
        <p14:creationId xmlns:p14="http://schemas.microsoft.com/office/powerpoint/2010/main" val="37105488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9801" y="620908"/>
            <a:ext cx="11111187" cy="649092"/>
          </a:xfrm>
        </p:spPr>
        <p:txBody>
          <a:bodyPr>
            <a:normAutofit/>
          </a:bodyPr>
          <a:lstStyle/>
          <a:p>
            <a:r>
              <a:rPr lang="cs-CZ" dirty="0">
                <a:solidFill>
                  <a:srgbClr val="0F5969"/>
                </a:solidFill>
                <a:latin typeface="+mj-lt"/>
              </a:rPr>
              <a:t>Tuzemská ekonomika letos mírně vzroste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A63B5DAE-3401-44F7-A431-4A020508D0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99801" y="2133600"/>
            <a:ext cx="5131986" cy="2602928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Tuzemská ekonomika v letošním roce vzroste o </a:t>
            </a:r>
            <a:r>
              <a:rPr lang="cs-CZ" sz="1800"/>
              <a:t>1,4 %. </a:t>
            </a:r>
            <a:r>
              <a:rPr lang="cs-CZ" sz="1800" dirty="0"/>
              <a:t>Odhad byl přehodnocen nepatrně </a:t>
            </a:r>
            <a:r>
              <a:rPr lang="cs-CZ" sz="1800"/>
              <a:t>směrem nahoru.</a:t>
            </a: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Růst setrvá mírnější v první polovině roku, pro druhou polovinu roku prognóza čeká výraznější oživení, které bude pokračovat i v </a:t>
            </a:r>
            <a:r>
              <a:rPr lang="cs-CZ" sz="1800"/>
              <a:t>roce příštím.</a:t>
            </a:r>
            <a:endParaRPr lang="cs-CZ" sz="1800" dirty="0"/>
          </a:p>
          <a:p>
            <a:endParaRPr lang="cs-CZ" sz="1800" dirty="0"/>
          </a:p>
          <a:p>
            <a:endParaRPr lang="cs-CZ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sz="1800" dirty="0"/>
              <a:t>Pro příští rok odhaduje prognostický panel růst o </a:t>
            </a:r>
            <a:r>
              <a:rPr lang="cs-CZ" sz="1800"/>
              <a:t>2,7 %.</a:t>
            </a:r>
            <a:endParaRPr lang="cs-CZ" sz="1800" dirty="0"/>
          </a:p>
        </p:txBody>
      </p:sp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6" name="Zástupný symbol pro datum 4">
            <a:extLst>
              <a:ext uri="{FF2B5EF4-FFF2-40B4-BE49-F238E27FC236}">
                <a16:creationId xmlns:a16="http://schemas.microsoft.com/office/drawing/2014/main" id="{60123DA1-4076-EFFC-95A4-3DFBBDF2DD9A}"/>
              </a:ext>
            </a:extLst>
          </p:cNvPr>
          <p:cNvSpPr txBox="1">
            <a:spLocks/>
          </p:cNvSpPr>
          <p:nvPr/>
        </p:nvSpPr>
        <p:spPr>
          <a:xfrm>
            <a:off x="10538480" y="6144842"/>
            <a:ext cx="1020702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ČBA</a:t>
            </a:r>
          </a:p>
        </p:txBody>
      </p:sp>
      <p:pic>
        <p:nvPicPr>
          <p:cNvPr id="3" name="Obrázek 8" descr="Obsah obrázku text, Písmo, snímek obrazovky, Grafika&#10;&#10;Popis byl vytvořen automaticky">
            <a:extLst>
              <a:ext uri="{FF2B5EF4-FFF2-40B4-BE49-F238E27FC236}">
                <a16:creationId xmlns:a16="http://schemas.microsoft.com/office/drawing/2014/main" id="{19510DC8-513D-C05D-A583-8E8C2E2F86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131" y="1786778"/>
            <a:ext cx="5438068" cy="3625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7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722041D-DAE6-11E2-D19D-B1557FF65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031274"/>
            <a:ext cx="5201729" cy="2356847"/>
          </a:xfrm>
          <a:prstGeom prst="rect">
            <a:avLst/>
          </a:prstGeom>
        </p:spPr>
      </p:pic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FF39E438-42FE-0F11-DAAE-A3F6506C4B09}"/>
              </a:ext>
            </a:extLst>
          </p:cNvPr>
          <p:cNvSpPr txBox="1"/>
          <p:nvPr/>
        </p:nvSpPr>
        <p:spPr>
          <a:xfrm>
            <a:off x="517525" y="604633"/>
            <a:ext cx="539143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Po mírném poklesu v roce minulém bude tuzemská ekonomika letos oživovat pozvolna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(HDP % </a:t>
            </a:r>
            <a:r>
              <a:rPr lang="cs-CZ" sz="2000" b="1" dirty="0" err="1">
                <a:solidFill>
                  <a:srgbClr val="0F5969"/>
                </a:solidFill>
              </a:rPr>
              <a:t>yoy</a:t>
            </a:r>
            <a:r>
              <a:rPr lang="cs-CZ" sz="2000" b="1" dirty="0">
                <a:solidFill>
                  <a:srgbClr val="0F5969"/>
                </a:solidFill>
              </a:rPr>
              <a:t>)</a:t>
            </a:r>
          </a:p>
        </p:txBody>
      </p:sp>
      <p:sp>
        <p:nvSpPr>
          <p:cNvPr id="4" name="TextovéPole 2">
            <a:extLst>
              <a:ext uri="{FF2B5EF4-FFF2-40B4-BE49-F238E27FC236}">
                <a16:creationId xmlns:a16="http://schemas.microsoft.com/office/drawing/2014/main" id="{E879989F-D4C3-B286-8921-2C74FA39C93F}"/>
              </a:ext>
            </a:extLst>
          </p:cNvPr>
          <p:cNvSpPr txBox="1"/>
          <p:nvPr/>
        </p:nvSpPr>
        <p:spPr>
          <a:xfrm>
            <a:off x="6096000" y="604633"/>
            <a:ext cx="544254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Zahraniční poptávka i důvěra domácností se v posledních měsících vyvíjí mírně optimističtěji, letošní oživění ekonomiky však bude jen opatrné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F012E00-5318-5EA0-5736-403E1A213E37}"/>
              </a:ext>
            </a:extLst>
          </p:cNvPr>
          <p:cNvSpPr/>
          <p:nvPr/>
        </p:nvSpPr>
        <p:spPr>
          <a:xfrm>
            <a:off x="10128493" y="2803109"/>
            <a:ext cx="620912" cy="321398"/>
          </a:xfrm>
          <a:prstGeom prst="ellipse">
            <a:avLst/>
          </a:prstGeom>
          <a:noFill/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6B44DC-2D81-9A9C-92F2-ABA667130C3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525" y="2121408"/>
            <a:ext cx="5307253" cy="3610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235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A6921EFC-2D1F-488F-889E-88124CCD7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07" y="562066"/>
            <a:ext cx="11230486" cy="534873"/>
          </a:xfrm>
        </p:spPr>
        <p:txBody>
          <a:bodyPr>
            <a:normAutofit/>
          </a:bodyPr>
          <a:lstStyle/>
          <a:p>
            <a:r>
              <a:rPr lang="cs-CZ" dirty="0"/>
              <a:t>Trh práce</a:t>
            </a:r>
          </a:p>
        </p:txBody>
      </p:sp>
      <p:sp>
        <p:nvSpPr>
          <p:cNvPr id="2" name="Nadpis 3">
            <a:extLst>
              <a:ext uri="{FF2B5EF4-FFF2-40B4-BE49-F238E27FC236}">
                <a16:creationId xmlns:a16="http://schemas.microsoft.com/office/drawing/2014/main" id="{57E680C1-0BD3-A598-65B6-B3CFB5BA3ADE}"/>
              </a:ext>
            </a:extLst>
          </p:cNvPr>
          <p:cNvSpPr txBox="1">
            <a:spLocks/>
          </p:cNvSpPr>
          <p:nvPr/>
        </p:nvSpPr>
        <p:spPr>
          <a:xfrm>
            <a:off x="614107" y="1469397"/>
            <a:ext cx="10968293" cy="1103312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 spc="15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cs-CZ" sz="2300" dirty="0"/>
              <a:t>- trh práce zůstává v relativně dobré kondici, po dvou letech budou letos reálné mzdy opět mírně růst</a:t>
            </a:r>
          </a:p>
        </p:txBody>
      </p:sp>
    </p:spTree>
    <p:extLst>
      <p:ext uri="{BB962C8B-B14F-4D97-AF65-F5344CB8AC3E}">
        <p14:creationId xmlns:p14="http://schemas.microsoft.com/office/powerpoint/2010/main" val="1867832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4">
            <a:extLst>
              <a:ext uri="{FF2B5EF4-FFF2-40B4-BE49-F238E27FC236}">
                <a16:creationId xmlns:a16="http://schemas.microsoft.com/office/drawing/2014/main" id="{CF4E1B48-2F1D-F2B9-BB36-0CFAA471B79A}"/>
              </a:ext>
            </a:extLst>
          </p:cNvPr>
          <p:cNvSpPr txBox="1">
            <a:spLocks/>
          </p:cNvSpPr>
          <p:nvPr/>
        </p:nvSpPr>
        <p:spPr>
          <a:xfrm>
            <a:off x="8976320" y="6021288"/>
            <a:ext cx="2649537" cy="379950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AF9EB51-071C-49A6-BCF4-1B42A935EA1A}" type="datetime1">
              <a:rPr lang="cs-CZ" smtClean="0">
                <a:solidFill>
                  <a:schemeClr val="bg1"/>
                </a:solidFill>
              </a:rPr>
              <a:pPr/>
              <a:t>07.05.2024</a:t>
            </a:fld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C156BED7-94D1-EE89-A625-6A8A3D6FB748}"/>
              </a:ext>
            </a:extLst>
          </p:cNvPr>
          <p:cNvSpPr txBox="1"/>
          <p:nvPr/>
        </p:nvSpPr>
        <p:spPr>
          <a:xfrm>
            <a:off x="525250" y="603297"/>
            <a:ext cx="52664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Trh práce zůstává v dobré kondici, mírné známky ochlazení však viditelné jsou a nezaměstnanost letos mírně vzroste (%)</a:t>
            </a:r>
          </a:p>
        </p:txBody>
      </p:sp>
      <p:sp>
        <p:nvSpPr>
          <p:cNvPr id="9" name="TextovéPole 2">
            <a:extLst>
              <a:ext uri="{FF2B5EF4-FFF2-40B4-BE49-F238E27FC236}">
                <a16:creationId xmlns:a16="http://schemas.microsoft.com/office/drawing/2014/main" id="{AFE3BAF0-6FE8-5325-2EA9-910A9EB0C74A}"/>
              </a:ext>
            </a:extLst>
          </p:cNvPr>
          <p:cNvSpPr txBox="1"/>
          <p:nvPr/>
        </p:nvSpPr>
        <p:spPr>
          <a:xfrm>
            <a:off x="6000297" y="603297"/>
            <a:ext cx="58948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b="1" dirty="0">
                <a:solidFill>
                  <a:srgbClr val="0F5969"/>
                </a:solidFill>
              </a:rPr>
              <a:t>Růst reálných mezd letos dosáhne necelých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4 % a po dvou letech se reálné mzdy </a:t>
            </a:r>
            <a:r>
              <a:rPr lang="cs-CZ" sz="2000" b="1">
                <a:solidFill>
                  <a:srgbClr val="0F5969"/>
                </a:solidFill>
              </a:rPr>
              <a:t>opět zvýší. </a:t>
            </a:r>
            <a:r>
              <a:rPr lang="cs-CZ" sz="2000" b="1" dirty="0">
                <a:solidFill>
                  <a:srgbClr val="0F5969"/>
                </a:solidFill>
              </a:rPr>
              <a:t>Nominální mzdy letos vzrostou o 6 % </a:t>
            </a:r>
          </a:p>
          <a:p>
            <a:r>
              <a:rPr lang="cs-CZ" sz="2000" b="1" dirty="0">
                <a:solidFill>
                  <a:srgbClr val="0F5969"/>
                </a:solidFill>
              </a:rPr>
              <a:t>(% yoy)</a:t>
            </a:r>
          </a:p>
        </p:txBody>
      </p:sp>
      <p:sp>
        <p:nvSpPr>
          <p:cNvPr id="12" name="Zástupný symbol pro datum 4">
            <a:extLst>
              <a:ext uri="{FF2B5EF4-FFF2-40B4-BE49-F238E27FC236}">
                <a16:creationId xmlns:a16="http://schemas.microsoft.com/office/drawing/2014/main" id="{F9CEAA27-0BBB-64C1-07B6-4EEC2FF08675}"/>
              </a:ext>
            </a:extLst>
          </p:cNvPr>
          <p:cNvSpPr txBox="1">
            <a:spLocks/>
          </p:cNvSpPr>
          <p:nvPr/>
        </p:nvSpPr>
        <p:spPr>
          <a:xfrm>
            <a:off x="6554086" y="6144012"/>
            <a:ext cx="5015917" cy="283242"/>
          </a:xfrm>
          <a:prstGeom prst="rect">
            <a:avLst/>
          </a:prstGeom>
        </p:spPr>
        <p:txBody>
          <a:bodyPr vert="horz" lIns="0" tIns="0" rIns="0" bIns="0" rtlCol="0" anchor="b"/>
          <a:lstStyle>
            <a:defPPr>
              <a:defRPr lang="cs-CZ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sz="1400" dirty="0">
                <a:solidFill>
                  <a:srgbClr val="1F576B"/>
                </a:solidFill>
              </a:rPr>
              <a:t>Zdroj: MPSV, ČSÚ, ČBA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5B43CBD-BA8A-CFEA-5D4D-2BB9AB080D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5250" y="1749385"/>
            <a:ext cx="5400000" cy="398691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BDB33AB-6351-75F5-D62C-19AAE2D73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70003" y="1966334"/>
            <a:ext cx="5400000" cy="3830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701027"/>
      </p:ext>
    </p:extLst>
  </p:cSld>
  <p:clrMapOvr>
    <a:masterClrMapping/>
  </p:clrMapOvr>
</p:sld>
</file>

<file path=ppt/theme/theme1.xml><?xml version="1.0" encoding="utf-8"?>
<a:theme xmlns:a="http://schemas.openxmlformats.org/drawingml/2006/main" name="CBA PPT 16:9 B&amp;W">
  <a:themeElements>
    <a:clrScheme name="CBA MS Office výchozí barevnost">
      <a:dk1>
        <a:sysClr val="windowText" lastClr="000000"/>
      </a:dk1>
      <a:lt1>
        <a:sysClr val="window" lastClr="FFFFFF"/>
      </a:lt1>
      <a:dk2>
        <a:srgbClr val="1F576B"/>
      </a:dk2>
      <a:lt2>
        <a:srgbClr val="F8F8F8"/>
      </a:lt2>
      <a:accent1>
        <a:srgbClr val="A9936D"/>
      </a:accent1>
      <a:accent2>
        <a:srgbClr val="317F79"/>
      </a:accent2>
      <a:accent3>
        <a:srgbClr val="1F576B"/>
      </a:accent3>
      <a:accent4>
        <a:srgbClr val="DCDCDC"/>
      </a:accent4>
      <a:accent5>
        <a:srgbClr val="B6B6B6"/>
      </a:accent5>
      <a:accent6>
        <a:srgbClr val="6F6F6F"/>
      </a:accent6>
      <a:hlink>
        <a:srgbClr val="A9936D"/>
      </a:hlink>
      <a:folHlink>
        <a:srgbClr val="968058"/>
      </a:folHlink>
    </a:clrScheme>
    <a:fontScheme name="CBA MS Office výchozí písmo motiv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300" b="0" i="0" spc="0" baseline="0" dirty="0" smtClean="0"/>
        </a:defPPr>
      </a:lstStyle>
    </a:txDef>
  </a:objectDefaults>
  <a:extraClrSchemeLst/>
  <a:custClrLst>
    <a:custClr name="Zelená">
      <a:srgbClr val="83DFBE"/>
    </a:custClr>
    <a:custClr name="Světle zelená">
      <a:srgbClr val="ACE2CB"/>
    </a:custClr>
    <a:custClr name="Nejsvětlejší zelená">
      <a:srgbClr val="D1F2E4"/>
    </a:custClr>
    <a:custClr name="Šedá">
      <a:srgbClr val="D7D7D7"/>
    </a:custClr>
    <a:custClr name="Světle šedá">
      <a:srgbClr val="EFEFEF"/>
    </a:custClr>
    <a:custClr name="Oranžová">
      <a:srgbClr val="FFB288"/>
    </a:custClr>
    <a:custClr name="Světle oranžová">
      <a:srgbClr val="FFCE8D"/>
    </a:custClr>
    <a:custClr name="Modrá">
      <a:srgbClr val="60CEF4"/>
    </a:custClr>
    <a:custClr name="Hnědá">
      <a:srgbClr val="C7B299"/>
    </a:custClr>
    <a:custClr name="Tyrkysová">
      <a:srgbClr val="14DBC7"/>
    </a:custClr>
    <a:custClr name="Jarní zelená">
      <a:srgbClr val="C7F779"/>
    </a:custClr>
    <a:custClr name="Růžová">
      <a:srgbClr val="F8C5F9"/>
    </a:custClr>
    <a:custClr name="Tmavě fialová">
      <a:srgbClr val="7468E9"/>
    </a:custClr>
  </a:custClrLst>
  <a:extLst>
    <a:ext uri="{05A4C25C-085E-4340-85A3-A5531E510DB2}">
      <thm15:themeFamily xmlns:thm15="http://schemas.microsoft.com/office/thememl/2012/main" name="INVESTIKA_DYNAMIKA_PPT_16x9_v2.potx" id="{8733E6CE-201E-48DB-87AA-DB80330FF5DB}" vid="{D7849ED6-7B13-4D46-A90C-4F40B8B1D8EC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ebcfb002-a245-4f64-b91d-4b07cb074cbb" xsi:nil="true"/>
    <TaxCatchAll xmlns="3d04b0d2-10d1-4ac1-82d3-a64e9a9882e5" xsi:nil="true"/>
    <lcf76f155ced4ddcb4097134ff3c332f xmlns="ebcfb002-a245-4f64-b91d-4b07cb074cbb">
      <Terms xmlns="http://schemas.microsoft.com/office/infopath/2007/PartnerControls"/>
    </lcf76f155ced4ddcb4097134ff3c332f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191B8A9ED33244787B916AE9BBE206E" ma:contentTypeVersion="12" ma:contentTypeDescription="Create a new document." ma:contentTypeScope="" ma:versionID="6272deca80841e48775e47dbd4ea0331">
  <xsd:schema xmlns:xsd="http://www.w3.org/2001/XMLSchema" xmlns:xs="http://www.w3.org/2001/XMLSchema" xmlns:p="http://schemas.microsoft.com/office/2006/metadata/properties" xmlns:ns2="ebcfb002-a245-4f64-b91d-4b07cb074cbb" xmlns:ns3="3d04b0d2-10d1-4ac1-82d3-a64e9a9882e5" targetNamespace="http://schemas.microsoft.com/office/2006/metadata/properties" ma:root="true" ma:fieldsID="ecc7e44836475fabd4dd73250f8ace6d" ns2:_="" ns3:_="">
    <xsd:import namespace="ebcfb002-a245-4f64-b91d-4b07cb074cbb"/>
    <xsd:import namespace="3d04b0d2-10d1-4ac1-82d3-a64e9a9882e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bcfb002-a245-4f64-b91d-4b07cb074c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149a369f-88ca-4bc3-9129-83334f9bced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04b0d2-10d1-4ac1-82d3-a64e9a9882e5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4bfe6e60-89d1-46a8-a9d9-d6254838e557}" ma:internalName="TaxCatchAll" ma:showField="CatchAllData" ma:web="3d04b0d2-10d1-4ac1-82d3-a64e9a9882e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2109D1-82F8-47F1-B049-10AFD73CFAE2}">
  <ds:schemaRefs>
    <ds:schemaRef ds:uri="3d04b0d2-10d1-4ac1-82d3-a64e9a9882e5"/>
    <ds:schemaRef ds:uri="ebcfb002-a245-4f64-b91d-4b07cb074cbb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202F7624-800E-4146-82DF-FE555B3D68E9}">
  <ds:schemaRefs>
    <ds:schemaRef ds:uri="3d04b0d2-10d1-4ac1-82d3-a64e9a9882e5"/>
    <ds:schemaRef ds:uri="ebcfb002-a245-4f64-b91d-4b07cb074cbb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53709C2-9DBD-4E5D-A17B-6BCA8621312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CBA-MS-Office-Motiv-updated</Template>
  <TotalTime>1707</TotalTime>
  <Words>1034</Words>
  <Application>Microsoft Office PowerPoint</Application>
  <PresentationFormat>Widescreen</PresentationFormat>
  <Paragraphs>202</Paragraphs>
  <Slides>21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CBA PPT 16:9 B&amp;W</vt:lpstr>
      <vt:lpstr>MAKROEKONOMICKÁ PROGNÓZA ČBA  aneb k vývoji českého hospodářství v letech 2024–2025 z pohledu bankovního sektoru </vt:lpstr>
      <vt:lpstr>MAKROEKONOMICKÁ PROGNÓZA ČBA</vt:lpstr>
      <vt:lpstr>Úvodní slovo</vt:lpstr>
      <vt:lpstr>PowerPoint Presentation</vt:lpstr>
      <vt:lpstr>Prognózy růstu reálného HDP ČR</vt:lpstr>
      <vt:lpstr>Tuzemská ekonomika letos mírně vzroste</vt:lpstr>
      <vt:lpstr>PowerPoint Presentation</vt:lpstr>
      <vt:lpstr>Trh práce</vt:lpstr>
      <vt:lpstr>PowerPoint Presentation</vt:lpstr>
      <vt:lpstr>Inflace</vt:lpstr>
      <vt:lpstr>Inflace se bude letos i příští rok pohybovat jen mírně nad 2% cílem ČNB, rizika jsou koncentrovaná v dalším vývoji cen potravin a perzistenci u cen služeb (% yoy)</vt:lpstr>
      <vt:lpstr>Měnová politika a měnový kurz</vt:lpstr>
      <vt:lpstr>PowerPoint Presentation</vt:lpstr>
      <vt:lpstr>Fiskální politika</vt:lpstr>
      <vt:lpstr>Vývoj vládního deficitu a zadlužení (% HDP) </vt:lpstr>
      <vt:lpstr>Vývoj vkladů a úvěrové emise</vt:lpstr>
      <vt:lpstr>PowerPoint Presentation</vt:lpstr>
      <vt:lpstr>PowerPoint Presentation</vt:lpstr>
      <vt:lpstr>Závěrečné shrnutí</vt:lpstr>
      <vt:lpstr>Prognóza ČBA v číslech</vt:lpstr>
      <vt:lpstr>Děkujeme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Určeno pro zprostředkovatele realitního fondu</dc:title>
  <dc:creator>Kristina Červinková</dc:creator>
  <cp:lastModifiedBy>Seidler, Jakub (ČBA)</cp:lastModifiedBy>
  <cp:revision>61</cp:revision>
  <dcterms:created xsi:type="dcterms:W3CDTF">2021-11-05T08:44:25Z</dcterms:created>
  <dcterms:modified xsi:type="dcterms:W3CDTF">2024-05-07T13:55:24Z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0x0101008191B8A9ED33244787B916AE9BBE206E</vt:lpwstr>
  </property>
  <property fmtid="{D5CDD505-2E9C-101B-9397-08002B2CF9AE}" pid="3" name="Order">
    <vt:r8>325300</vt:r8>
  </property>
  <property fmtid="{D5CDD505-2E9C-101B-9397-08002B2CF9AE}" pid="4" name="ComplianceAssetId">
    <vt:lpwstr/>
  </property>
  <property fmtid="{D5CDD505-2E9C-101B-9397-08002B2CF9AE}" pid="5" name="_ExtendedDescription">
    <vt:lpwstr/>
  </property>
  <property fmtid="{D5CDD505-2E9C-101B-9397-08002B2CF9AE}" pid="6" name="TriggerFlowInfo">
    <vt:lpwstr/>
  </property>
  <property fmtid="{D5CDD505-2E9C-101B-9397-08002B2CF9AE}" pid="7" name="MediaServiceImageTags">
    <vt:lpwstr/>
  </property>
</Properties>
</file>