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25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26" r:id="rId22"/>
    <p:sldId id="409" r:id="rId23"/>
    <p:sldId id="421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08941-4BAF-41EB-B722-F7878809305C}" v="51" dt="2023-08-08T14:53:5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19" y="77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C441-A945-9254-777C-1CAA8C2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855BD-BC0E-C452-492D-343040D0C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AABC-8248-37F6-2563-1798F588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478916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14.02.2024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14.02.2024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14.02.2024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2024-2025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15 / 2 / 2024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inflace klesne a přiblíží se cíli centrální banky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91320"/>
            <a:ext cx="5400000" cy="1417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pohybovat </a:t>
            </a:r>
            <a:r>
              <a:rPr lang="cs-CZ" sz="2000" spc="0" dirty="0">
                <a:solidFill>
                  <a:srgbClr val="0F5969"/>
                </a:solidFill>
              </a:rPr>
              <a:t>pod 3% hranicí, </a:t>
            </a:r>
            <a:r>
              <a:rPr lang="cs-CZ" sz="2000" b="1" spc="0" dirty="0">
                <a:solidFill>
                  <a:srgbClr val="0F5969"/>
                </a:solidFill>
              </a:rPr>
              <a:t>v příštím roce klesne na </a:t>
            </a:r>
            <a:r>
              <a:rPr lang="cs-CZ" sz="2000" spc="0" dirty="0">
                <a:solidFill>
                  <a:srgbClr val="0F5969"/>
                </a:solidFill>
              </a:rPr>
              <a:t>2,2</a:t>
            </a:r>
            <a:r>
              <a:rPr lang="cs-CZ" sz="2000" b="1" spc="0" dirty="0">
                <a:solidFill>
                  <a:srgbClr val="0F5969"/>
                </a:solidFill>
              </a:rPr>
              <a:t> %, </a:t>
            </a:r>
            <a:r>
              <a:rPr lang="cs-CZ" sz="2000" spc="0" dirty="0">
                <a:solidFill>
                  <a:srgbClr val="0F5969"/>
                </a:solidFill>
              </a:rPr>
              <a:t>proinflační rizika sice přetrvávají, oproti konci minulého roku se však snížila (% </a:t>
            </a:r>
            <a:r>
              <a:rPr lang="cs-CZ" sz="2000" spc="0" dirty="0" err="1">
                <a:solidFill>
                  <a:srgbClr val="0F5969"/>
                </a:solidFill>
              </a:rPr>
              <a:t>yoy</a:t>
            </a:r>
            <a:r>
              <a:rPr lang="cs-CZ" sz="2000" spc="0" dirty="0">
                <a:solidFill>
                  <a:srgbClr val="0F5969"/>
                </a:solidFill>
              </a:rPr>
              <a:t>)</a:t>
            </a:r>
            <a:endParaRPr lang="cs-CZ" sz="2000" b="1" spc="0" dirty="0">
              <a:solidFill>
                <a:srgbClr val="0F5969"/>
              </a:solidFill>
            </a:endParaRP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7" name="Obrázek 8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3840587E-D586-B161-1F6B-E0AD90A0A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95" y="2002537"/>
            <a:ext cx="4998364" cy="3332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3921D-FE07-E156-DFED-65EE8F5F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0" y="2141724"/>
            <a:ext cx="5400000" cy="36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960891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ČNB bude pokračovat ve snižování sazeb, ty by se do konce letošního roku měly dostat na 4 %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65530" y="655195"/>
            <a:ext cx="54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čeká pokračující pokles sazeb ČNB až ke 4 % na konci letošního roku, v příštím roce se sazby dostanou k úrovni 3 %. Tempo poklesu sazeb se bude odvíjet zejména od vývoje inflace a  kurzu koruny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2" y="699354"/>
            <a:ext cx="510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předpokládá, že se koruna v letošním roce bude v průměru pohybovat pod hranicí 25 Kč za euro a v příštím roce dále mírně posílí. 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31361-1A22-8327-FCAE-E75E54AA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0647"/>
            <a:ext cx="5400000" cy="368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321AF4-A8EA-2434-C4B6-8E3A45A64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80" y="2363878"/>
            <a:ext cx="5400000" cy="33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/>
              <a:t>deficit hospodaření vůči HDP letos klesne pod 3% hranici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Deficit hospodaření státu pro letošní rok odhaduje prognóza ČBA ve výši 2,7 % HDP a ve srovnání s předchozím rokem se tak deficit sníží o téměř 1 </a:t>
            </a:r>
            <a:r>
              <a:rPr lang="cs-CZ" sz="1600" dirty="0" err="1">
                <a:solidFill>
                  <a:srgbClr val="0F5969"/>
                </a:solidFill>
              </a:rPr>
              <a:t>p.b</a:t>
            </a:r>
            <a:endParaRPr lang="cs-CZ" sz="1600" dirty="0">
              <a:solidFill>
                <a:srgbClr val="0F5969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Pokles deficitu v letošním roce je dán kombinací odeznění jednorázových výdajů spojených s kompenzacemi vysokých cen energií, mírného oživení tuzemské ekonomiky a dopadu konsolidačního balíčku.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25C2E-CCD8-9AA6-A42F-526ACB80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08" y="1295426"/>
            <a:ext cx="9957449" cy="32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1528550"/>
            <a:ext cx="11087851" cy="818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300" dirty="0"/>
              <a:t>- hypoteční trh by měl letos vzrůst, nové korporátní úvěry v loni poklesly dvouciferným tempem, převažovaly eurové úvěry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4681181" y="456762"/>
            <a:ext cx="67936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Nové hypoteční úvěry v roce 2023 poklesly o čtvrtinu, což bylo dáno vlivem vysoké srovnávací základny z první poloviny roku 2022.</a:t>
            </a: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r>
              <a:rPr lang="cs-CZ" sz="2000" b="1" dirty="0">
                <a:solidFill>
                  <a:srgbClr val="0F5969"/>
                </a:solidFill>
              </a:rPr>
              <a:t>Objem nově poskytnutých spotřebitelských úvěrů v roce 2023 naopak o 11 % vzrostl a poprvé přesáhl hranici 100 mld. Kč. Průměrná úroková sazba se koncem minulého roku držela mírně pod hranicí 10 %, kde se pohybovala téměř po celý loňský rok.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AAC90-36AF-280C-62DB-8DBFF11D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7" y="518878"/>
            <a:ext cx="3927216" cy="5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101D-80EA-3D4C-53FD-98E58497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16AA6329-B718-E109-242A-49A9F9AF5357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0D5DD0D6-0DDF-9808-B7C7-0AFFAE087FEC}"/>
              </a:ext>
            </a:extLst>
          </p:cNvPr>
          <p:cNvSpPr txBox="1"/>
          <p:nvPr/>
        </p:nvSpPr>
        <p:spPr>
          <a:xfrm>
            <a:off x="5618362" y="511776"/>
            <a:ext cx="6007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Nové korunové úvěry podnikům v loňském roce meziročně poklesly o třetinu, z toho korunové úvěry o 38 %, eurové úvěry pak o 27 %. </a:t>
            </a:r>
          </a:p>
          <a:p>
            <a:endParaRPr lang="cs-CZ" sz="2000" b="1" dirty="0">
              <a:solidFill>
                <a:srgbClr val="0F5969"/>
              </a:solidFill>
            </a:endParaRPr>
          </a:p>
          <a:p>
            <a:r>
              <a:rPr lang="cs-CZ" sz="2000" b="1" dirty="0">
                <a:solidFill>
                  <a:srgbClr val="0F5969"/>
                </a:solidFill>
              </a:rPr>
              <a:t>Podíl nových korporátních úvěrů v eurech v roce 2023 poprvé mírně přesáhl hranici 50 % (51,3 %), zatímco v roce 2022 činil 47,4 % a průměr let 2014–2021 se pohyboval kolem 30 %.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F2DEF-30A6-164B-9497-928A81D86AE3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C82994-2436-A511-3320-502C20C25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7" y="401923"/>
            <a:ext cx="4329045" cy="30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Petr Dufek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Banka CREDITAS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740602"/>
            <a:ext cx="2592288" cy="1831237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Pavel Sobíšek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  <a:endParaRPr kumimoji="0" lang="cs-CZ" sz="20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 err="1">
                <a:solidFill>
                  <a:prstClr val="white"/>
                </a:solidFill>
                <a:latin typeface="Arial"/>
              </a:rPr>
              <a:t>UniCredit</a:t>
            </a:r>
            <a:r>
              <a:rPr lang="cs-CZ" sz="2000" spc="40" dirty="0">
                <a:solidFill>
                  <a:prstClr val="white"/>
                </a:solidFill>
                <a:latin typeface="Arial"/>
              </a:rPr>
              <a:t> Bank</a:t>
            </a:r>
            <a:endParaRPr kumimoji="0" lang="cs-CZ" sz="20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3" y="1259094"/>
            <a:ext cx="2790665" cy="30424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74C53A-7877-D364-DCCD-F4C39DBB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92" y="1243592"/>
            <a:ext cx="3153215" cy="305795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267809F-4CEB-DA9E-DB16-59551F83F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148" y="1256468"/>
            <a:ext cx="2918860" cy="3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C6B37-5994-5F45-C94A-6103312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01502"/>
              </p:ext>
            </p:extLst>
          </p:nvPr>
        </p:nvGraphicFramePr>
        <p:xfrm>
          <a:off x="3284220" y="301999"/>
          <a:ext cx="5890261" cy="6254002"/>
        </p:xfrm>
        <a:graphic>
          <a:graphicData uri="http://schemas.openxmlformats.org/drawingml/2006/table">
            <a:tbl>
              <a:tblPr/>
              <a:tblGrid>
                <a:gridCol w="4112728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1919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366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24,70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cs-CZ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8811047" y="4272570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</a:t>
            </a:r>
            <a:r>
              <a:rPr lang="cs-CZ" dirty="0" err="1">
                <a:solidFill>
                  <a:srgbClr val="1F576B"/>
                </a:solidFill>
              </a:rPr>
              <a:t>Eikon</a:t>
            </a:r>
            <a:r>
              <a:rPr lang="cs-CZ" dirty="0">
                <a:solidFill>
                  <a:srgbClr val="1F576B"/>
                </a:solidFill>
              </a:rPr>
              <a:t>, S</a:t>
            </a:r>
            <a:r>
              <a:rPr lang="en-US" dirty="0">
                <a:solidFill>
                  <a:srgbClr val="0F5969"/>
                </a:solidFill>
              </a:rPr>
              <a:t>&amp;</a:t>
            </a:r>
            <a:r>
              <a:rPr lang="cs-CZ" dirty="0">
                <a:solidFill>
                  <a:srgbClr val="1F576B"/>
                </a:solidFill>
              </a:rPr>
              <a:t>P </a:t>
            </a:r>
            <a:r>
              <a:rPr lang="cs-CZ" dirty="0" err="1">
                <a:solidFill>
                  <a:srgbClr val="1F576B"/>
                </a:solidFill>
              </a:rPr>
              <a:t>Global</a:t>
            </a:r>
            <a:r>
              <a:rPr lang="cs-CZ" dirty="0">
                <a:solidFill>
                  <a:srgbClr val="1F576B"/>
                </a:solidFill>
              </a:rPr>
              <a:t>, </a:t>
            </a:r>
            <a:r>
              <a:rPr lang="cs-CZ" dirty="0" err="1">
                <a:solidFill>
                  <a:srgbClr val="1F576B"/>
                </a:solidFill>
              </a:rPr>
              <a:t>Eurostat</a:t>
            </a:r>
            <a:r>
              <a:rPr lang="cs-CZ" dirty="0">
                <a:solidFill>
                  <a:srgbClr val="1F576B"/>
                </a:solidFill>
              </a:rPr>
              <a:t>,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02462" y="4844139"/>
            <a:ext cx="9220200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Na jednu stranu se daří dobře ekonomice Spojených států, na druhou čísla z eurozóny se vyvíjí stále méně optimisticky, a to zejména pro ekonomiky více závislé na globálním obchodu, jako je Německo.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Trhy od října výrazně přehodnotili očekávání rychlosti poklesu sazeb hlavních centrálních bank, které začnou patrně snižovat své sazby v polovině letošního roku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5914429" y="583839"/>
            <a:ext cx="600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Spotřeba domácností (v %, 4q19 vs 3q23)</a:t>
            </a:r>
            <a:endParaRPr lang="cs-CZ" sz="1400" dirty="0">
              <a:solidFill>
                <a:srgbClr val="0F596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D9F23-9A2E-EDC9-40F7-9F3CED95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29" y="1048137"/>
            <a:ext cx="4927647" cy="307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414CAF-FE23-94AE-07E4-11ECE82F6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29" y="1006252"/>
            <a:ext cx="5400000" cy="31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614106" y="1455258"/>
            <a:ext cx="1152307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tuzemskou ekonomiku čeká mírný růst o 1,2 % 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letos mírně vzroste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v letošním roce vzroste o 1,2 %. Odhad byl přehodnocen směrem dolů.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setrvá mírnější v první polovině roku, pro druhou polovinu roku prognóza čeká výraznější oživení, které bude pokračovat i v roce příštím.</a:t>
            </a:r>
          </a:p>
          <a:p>
            <a:endParaRPr lang="cs-CZ" sz="1800" dirty="0"/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2,8 %.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8" name="Obrázek 8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F1BEC2F7-1B79-CB1D-439D-B5443AF4D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77" y="1775555"/>
            <a:ext cx="5154788" cy="34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2CFFAF-9C57-12DB-5C2B-70C78FAC9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8643"/>
            <a:ext cx="5696745" cy="2029108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 mírném poklesu v roce minulém bude tuzemská ekonomika letos oživovat pozvolna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Slabší dynamika růstu půjde na vrub slabé zahraniční poptávce a pomaleji se zotavující spotřebě domácností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539973" y="2540361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CBA6A-D98E-794C-15EF-670FE16FF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6" y="2008643"/>
            <a:ext cx="5400000" cy="37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469397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trh práce zůstává v relativně dobré kondici, po dvou letech budou letos reálné mzdy opět mírně růst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14.02.2024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v dobré kondici, mírné známky ochlazení však viditelné jsou  a nezaměstnanost letos mírně vzroste (%)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reálných mezd letos dosáhne necelá 4 % a po dvou letech se reálné mzdy opět zvýší. Nominální mzdy letos vzrostou o 6,5 %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56621-B92B-1C87-AB96-0E016429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4" y="1975206"/>
            <a:ext cx="5400000" cy="368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83285-77BE-6A34-4566-E00CC70B4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03" y="2050631"/>
            <a:ext cx="5400000" cy="35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1631</TotalTime>
  <Words>960</Words>
  <Application>Microsoft Office PowerPoint</Application>
  <PresentationFormat>Widescreen</PresentationFormat>
  <Paragraphs>203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CBA PPT 16:9 B&amp;W</vt:lpstr>
      <vt:lpstr>MAKROEKONOMICKÁ PROGNÓZA ČBA  aneb k vývoji českého hospodářství v letech 2024-2025 z pohledu bankovního sektoru </vt:lpstr>
      <vt:lpstr>MAKROEKONOMICKÁ PROGNÓZA ČBA</vt:lpstr>
      <vt:lpstr>Úvodní slovo</vt:lpstr>
      <vt:lpstr>PowerPoint Presentation</vt:lpstr>
      <vt:lpstr>Prognózy růstu reálného HDP ČR</vt:lpstr>
      <vt:lpstr>Tuzemská ekonomika letos mírně vzroste</vt:lpstr>
      <vt:lpstr>PowerPoint Presentation</vt:lpstr>
      <vt:lpstr>Trh práce</vt:lpstr>
      <vt:lpstr>PowerPoint Presentation</vt:lpstr>
      <vt:lpstr>Inflace</vt:lpstr>
      <vt:lpstr>Inflace se bude letos pohybovat pod 3% hranicí, v příštím roce klesne na 2,2 %, proinflační rizika sice přetrvávají, oproti konci minulého roku se však snížila (% yoy)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Seidler, Jakub (ČBA)</cp:lastModifiedBy>
  <cp:revision>54</cp:revision>
  <dcterms:created xsi:type="dcterms:W3CDTF">2021-11-05T08:44:25Z</dcterms:created>
  <dcterms:modified xsi:type="dcterms:W3CDTF">2024-02-14T15:59:55Z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