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93" r:id="rId5"/>
    <p:sldId id="424" r:id="rId6"/>
    <p:sldId id="402" r:id="rId7"/>
    <p:sldId id="401" r:id="rId8"/>
    <p:sldId id="403" r:id="rId9"/>
    <p:sldId id="412" r:id="rId10"/>
    <p:sldId id="415" r:id="rId11"/>
    <p:sldId id="404" r:id="rId12"/>
    <p:sldId id="416" r:id="rId13"/>
    <p:sldId id="405" r:id="rId14"/>
    <p:sldId id="417" r:id="rId15"/>
    <p:sldId id="406" r:id="rId16"/>
    <p:sldId id="418" r:id="rId17"/>
    <p:sldId id="407" r:id="rId18"/>
    <p:sldId id="419" r:id="rId19"/>
    <p:sldId id="408" r:id="rId20"/>
    <p:sldId id="420" r:id="rId21"/>
    <p:sldId id="409" r:id="rId22"/>
    <p:sldId id="421" r:id="rId23"/>
    <p:sldId id="41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70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C483C-F463-5579-2AA5-32E512A52917}" name="Marketa Dvorackova" initials="MD" userId="ce8ff92b56f8c3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0F0F0"/>
    <a:srgbClr val="E79419"/>
    <a:srgbClr val="1F576B"/>
    <a:srgbClr val="ECE8E4"/>
    <a:srgbClr val="DFDBD4"/>
    <a:srgbClr val="AFB1B2"/>
    <a:srgbClr val="606467"/>
    <a:srgbClr val="B98EFF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08941-4BAF-41EB-B722-F7878809305C}" v="51" dt="2023-08-08T14:53:55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19" y="77"/>
      </p:cViewPr>
      <p:guideLst>
        <p:guide orient="horz" pos="4020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cbaonlinecz-my.sharepoint.com/personal/jakub_seidler_cbaonline_cz/Documents/__DATA/PMI/_PMI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888659557546162E-2"/>
          <c:y val="6.8194477104634624E-2"/>
          <c:w val="0.88933771257709449"/>
          <c:h val="0.62611871593328761"/>
        </c:manualLayout>
      </c:layout>
      <c:lineChart>
        <c:grouping val="standard"/>
        <c:varyColors val="0"/>
        <c:ser>
          <c:idx val="0"/>
          <c:order val="0"/>
          <c:tx>
            <c:strRef>
              <c:f>PMI_Manufacturing!$B$6</c:f>
              <c:strCache>
                <c:ptCount val="1"/>
                <c:pt idx="0">
                  <c:v>Svět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PMI_Manufacturing!$A$116:$A$152</c:f>
              <c:numCache>
                <c:formatCode>mm/yy</c:formatCode>
                <c:ptCount val="37"/>
                <c:pt idx="0">
                  <c:v>44135</c:v>
                </c:pt>
                <c:pt idx="1">
                  <c:v>44165</c:v>
                </c:pt>
                <c:pt idx="2">
                  <c:v>44196</c:v>
                </c:pt>
                <c:pt idx="3">
                  <c:v>44227</c:v>
                </c:pt>
                <c:pt idx="4">
                  <c:v>44255</c:v>
                </c:pt>
                <c:pt idx="5">
                  <c:v>44286</c:v>
                </c:pt>
                <c:pt idx="6">
                  <c:v>44316</c:v>
                </c:pt>
                <c:pt idx="7">
                  <c:v>44347</c:v>
                </c:pt>
                <c:pt idx="8">
                  <c:v>44377</c:v>
                </c:pt>
                <c:pt idx="9">
                  <c:v>44408</c:v>
                </c:pt>
                <c:pt idx="10">
                  <c:v>44439</c:v>
                </c:pt>
                <c:pt idx="11">
                  <c:v>44469</c:v>
                </c:pt>
                <c:pt idx="12">
                  <c:v>44500</c:v>
                </c:pt>
                <c:pt idx="13">
                  <c:v>44530</c:v>
                </c:pt>
                <c:pt idx="14">
                  <c:v>44561</c:v>
                </c:pt>
                <c:pt idx="15">
                  <c:v>44592</c:v>
                </c:pt>
                <c:pt idx="16">
                  <c:v>44620</c:v>
                </c:pt>
                <c:pt idx="17">
                  <c:v>44651</c:v>
                </c:pt>
                <c:pt idx="18">
                  <c:v>44681</c:v>
                </c:pt>
                <c:pt idx="19">
                  <c:v>44712</c:v>
                </c:pt>
                <c:pt idx="20">
                  <c:v>44742</c:v>
                </c:pt>
                <c:pt idx="21">
                  <c:v>44773</c:v>
                </c:pt>
                <c:pt idx="22">
                  <c:v>44804</c:v>
                </c:pt>
                <c:pt idx="23">
                  <c:v>44834</c:v>
                </c:pt>
                <c:pt idx="24">
                  <c:v>44865</c:v>
                </c:pt>
                <c:pt idx="25">
                  <c:v>44895</c:v>
                </c:pt>
                <c:pt idx="26">
                  <c:v>44926</c:v>
                </c:pt>
                <c:pt idx="27">
                  <c:v>44957</c:v>
                </c:pt>
                <c:pt idx="28">
                  <c:v>44985</c:v>
                </c:pt>
                <c:pt idx="29">
                  <c:v>45016</c:v>
                </c:pt>
                <c:pt idx="30">
                  <c:v>45046</c:v>
                </c:pt>
                <c:pt idx="31">
                  <c:v>45077</c:v>
                </c:pt>
                <c:pt idx="32">
                  <c:v>45107</c:v>
                </c:pt>
                <c:pt idx="33">
                  <c:v>45138</c:v>
                </c:pt>
                <c:pt idx="34">
                  <c:v>45169</c:v>
                </c:pt>
                <c:pt idx="35">
                  <c:v>45199</c:v>
                </c:pt>
                <c:pt idx="36">
                  <c:v>45230</c:v>
                </c:pt>
              </c:numCache>
            </c:numRef>
          </c:cat>
          <c:val>
            <c:numRef>
              <c:f>PMI_Manufacturing!$B$116:$B$152</c:f>
              <c:numCache>
                <c:formatCode>0.00</c:formatCode>
                <c:ptCount val="37"/>
                <c:pt idx="0">
                  <c:v>53.1</c:v>
                </c:pt>
                <c:pt idx="1">
                  <c:v>53.8</c:v>
                </c:pt>
                <c:pt idx="2">
                  <c:v>53.8</c:v>
                </c:pt>
                <c:pt idx="3">
                  <c:v>53.6</c:v>
                </c:pt>
                <c:pt idx="4">
                  <c:v>54</c:v>
                </c:pt>
                <c:pt idx="5">
                  <c:v>54.9</c:v>
                </c:pt>
                <c:pt idx="6">
                  <c:v>55.8</c:v>
                </c:pt>
                <c:pt idx="7">
                  <c:v>56</c:v>
                </c:pt>
                <c:pt idx="8">
                  <c:v>55.5</c:v>
                </c:pt>
                <c:pt idx="9">
                  <c:v>55.4</c:v>
                </c:pt>
                <c:pt idx="10">
                  <c:v>54.1</c:v>
                </c:pt>
                <c:pt idx="11">
                  <c:v>54.1</c:v>
                </c:pt>
                <c:pt idx="12">
                  <c:v>54.2</c:v>
                </c:pt>
                <c:pt idx="13">
                  <c:v>54.2</c:v>
                </c:pt>
                <c:pt idx="14">
                  <c:v>54.3</c:v>
                </c:pt>
                <c:pt idx="15">
                  <c:v>53.2</c:v>
                </c:pt>
                <c:pt idx="16">
                  <c:v>53.7</c:v>
                </c:pt>
                <c:pt idx="17">
                  <c:v>53</c:v>
                </c:pt>
                <c:pt idx="18">
                  <c:v>52.3</c:v>
                </c:pt>
                <c:pt idx="19">
                  <c:v>52.4</c:v>
                </c:pt>
                <c:pt idx="20">
                  <c:v>52.2</c:v>
                </c:pt>
                <c:pt idx="21">
                  <c:v>51.1</c:v>
                </c:pt>
                <c:pt idx="22">
                  <c:v>50.3</c:v>
                </c:pt>
                <c:pt idx="23">
                  <c:v>49.8</c:v>
                </c:pt>
                <c:pt idx="24">
                  <c:v>49.4</c:v>
                </c:pt>
                <c:pt idx="25">
                  <c:v>48.8</c:v>
                </c:pt>
                <c:pt idx="26">
                  <c:v>48.7</c:v>
                </c:pt>
                <c:pt idx="27">
                  <c:v>49.1</c:v>
                </c:pt>
                <c:pt idx="28">
                  <c:v>49.9</c:v>
                </c:pt>
                <c:pt idx="29">
                  <c:v>49.6</c:v>
                </c:pt>
                <c:pt idx="30">
                  <c:v>49.6</c:v>
                </c:pt>
                <c:pt idx="31">
                  <c:v>49.5</c:v>
                </c:pt>
                <c:pt idx="32">
                  <c:v>48.7</c:v>
                </c:pt>
                <c:pt idx="33">
                  <c:v>48.6</c:v>
                </c:pt>
                <c:pt idx="34">
                  <c:v>49</c:v>
                </c:pt>
                <c:pt idx="35">
                  <c:v>49.2</c:v>
                </c:pt>
                <c:pt idx="36">
                  <c:v>48.8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DC-4475-9A91-00DC4DF650D1}"/>
            </c:ext>
          </c:extLst>
        </c:ser>
        <c:ser>
          <c:idx val="1"/>
          <c:order val="1"/>
          <c:tx>
            <c:strRef>
              <c:f>PMI_Manufacturing!$C$6</c:f>
              <c:strCache>
                <c:ptCount val="1"/>
                <c:pt idx="0">
                  <c:v>EU</c:v>
                </c:pt>
              </c:strCache>
            </c:strRef>
          </c:tx>
          <c:spPr>
            <a:ln w="158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36"/>
              <c:layout>
                <c:manualLayout>
                  <c:x val="-2.0665698040460988E-2"/>
                  <c:y val="2.92434159059788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4DC-4475-9A91-00DC4DF65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PMI_Manufacturing!$A$116:$A$152</c:f>
              <c:numCache>
                <c:formatCode>mm/yy</c:formatCode>
                <c:ptCount val="37"/>
                <c:pt idx="0">
                  <c:v>44135</c:v>
                </c:pt>
                <c:pt idx="1">
                  <c:v>44165</c:v>
                </c:pt>
                <c:pt idx="2">
                  <c:v>44196</c:v>
                </c:pt>
                <c:pt idx="3">
                  <c:v>44227</c:v>
                </c:pt>
                <c:pt idx="4">
                  <c:v>44255</c:v>
                </c:pt>
                <c:pt idx="5">
                  <c:v>44286</c:v>
                </c:pt>
                <c:pt idx="6">
                  <c:v>44316</c:v>
                </c:pt>
                <c:pt idx="7">
                  <c:v>44347</c:v>
                </c:pt>
                <c:pt idx="8">
                  <c:v>44377</c:v>
                </c:pt>
                <c:pt idx="9">
                  <c:v>44408</c:v>
                </c:pt>
                <c:pt idx="10">
                  <c:v>44439</c:v>
                </c:pt>
                <c:pt idx="11">
                  <c:v>44469</c:v>
                </c:pt>
                <c:pt idx="12">
                  <c:v>44500</c:v>
                </c:pt>
                <c:pt idx="13">
                  <c:v>44530</c:v>
                </c:pt>
                <c:pt idx="14">
                  <c:v>44561</c:v>
                </c:pt>
                <c:pt idx="15">
                  <c:v>44592</c:v>
                </c:pt>
                <c:pt idx="16">
                  <c:v>44620</c:v>
                </c:pt>
                <c:pt idx="17">
                  <c:v>44651</c:v>
                </c:pt>
                <c:pt idx="18">
                  <c:v>44681</c:v>
                </c:pt>
                <c:pt idx="19">
                  <c:v>44712</c:v>
                </c:pt>
                <c:pt idx="20">
                  <c:v>44742</c:v>
                </c:pt>
                <c:pt idx="21">
                  <c:v>44773</c:v>
                </c:pt>
                <c:pt idx="22">
                  <c:v>44804</c:v>
                </c:pt>
                <c:pt idx="23">
                  <c:v>44834</c:v>
                </c:pt>
                <c:pt idx="24">
                  <c:v>44865</c:v>
                </c:pt>
                <c:pt idx="25">
                  <c:v>44895</c:v>
                </c:pt>
                <c:pt idx="26">
                  <c:v>44926</c:v>
                </c:pt>
                <c:pt idx="27">
                  <c:v>44957</c:v>
                </c:pt>
                <c:pt idx="28">
                  <c:v>44985</c:v>
                </c:pt>
                <c:pt idx="29">
                  <c:v>45016</c:v>
                </c:pt>
                <c:pt idx="30">
                  <c:v>45046</c:v>
                </c:pt>
                <c:pt idx="31">
                  <c:v>45077</c:v>
                </c:pt>
                <c:pt idx="32">
                  <c:v>45107</c:v>
                </c:pt>
                <c:pt idx="33">
                  <c:v>45138</c:v>
                </c:pt>
                <c:pt idx="34">
                  <c:v>45169</c:v>
                </c:pt>
                <c:pt idx="35">
                  <c:v>45199</c:v>
                </c:pt>
                <c:pt idx="36">
                  <c:v>45230</c:v>
                </c:pt>
              </c:numCache>
            </c:numRef>
          </c:cat>
          <c:val>
            <c:numRef>
              <c:f>PMI_Manufacturing!$C$116:$C$152</c:f>
              <c:numCache>
                <c:formatCode>0.00</c:formatCode>
                <c:ptCount val="37"/>
                <c:pt idx="0">
                  <c:v>54.5</c:v>
                </c:pt>
                <c:pt idx="1">
                  <c:v>53.7</c:v>
                </c:pt>
                <c:pt idx="2">
                  <c:v>55.1</c:v>
                </c:pt>
                <c:pt idx="3">
                  <c:v>54.7</c:v>
                </c:pt>
                <c:pt idx="4">
                  <c:v>57.6</c:v>
                </c:pt>
                <c:pt idx="5">
                  <c:v>61.9</c:v>
                </c:pt>
                <c:pt idx="6">
                  <c:v>62.3</c:v>
                </c:pt>
                <c:pt idx="7">
                  <c:v>62.7</c:v>
                </c:pt>
                <c:pt idx="8">
                  <c:v>63.1</c:v>
                </c:pt>
                <c:pt idx="9">
                  <c:v>62.5</c:v>
                </c:pt>
                <c:pt idx="10">
                  <c:v>61</c:v>
                </c:pt>
                <c:pt idx="11">
                  <c:v>58.3</c:v>
                </c:pt>
                <c:pt idx="12">
                  <c:v>58</c:v>
                </c:pt>
                <c:pt idx="13">
                  <c:v>58.2</c:v>
                </c:pt>
                <c:pt idx="14">
                  <c:v>57.9</c:v>
                </c:pt>
                <c:pt idx="15">
                  <c:v>58.5</c:v>
                </c:pt>
                <c:pt idx="16">
                  <c:v>57.9</c:v>
                </c:pt>
                <c:pt idx="17">
                  <c:v>56.3</c:v>
                </c:pt>
                <c:pt idx="18">
                  <c:v>55.3</c:v>
                </c:pt>
                <c:pt idx="19">
                  <c:v>54.2</c:v>
                </c:pt>
                <c:pt idx="20">
                  <c:v>51.6</c:v>
                </c:pt>
                <c:pt idx="21">
                  <c:v>49.3</c:v>
                </c:pt>
                <c:pt idx="22">
                  <c:v>49.1</c:v>
                </c:pt>
                <c:pt idx="23">
                  <c:v>48.1</c:v>
                </c:pt>
                <c:pt idx="24">
                  <c:v>46.1</c:v>
                </c:pt>
                <c:pt idx="25">
                  <c:v>46.7</c:v>
                </c:pt>
                <c:pt idx="26">
                  <c:v>47.5</c:v>
                </c:pt>
                <c:pt idx="27">
                  <c:v>48.6</c:v>
                </c:pt>
                <c:pt idx="28">
                  <c:v>48.3</c:v>
                </c:pt>
                <c:pt idx="29">
                  <c:v>47.3</c:v>
                </c:pt>
                <c:pt idx="30">
                  <c:v>45.8</c:v>
                </c:pt>
                <c:pt idx="31">
                  <c:v>44.9</c:v>
                </c:pt>
                <c:pt idx="32">
                  <c:v>43.4</c:v>
                </c:pt>
                <c:pt idx="33">
                  <c:v>42.7</c:v>
                </c:pt>
                <c:pt idx="34">
                  <c:v>43.4</c:v>
                </c:pt>
                <c:pt idx="35">
                  <c:v>43.4</c:v>
                </c:pt>
                <c:pt idx="36">
                  <c:v>43.2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DC-4475-9A91-00DC4DF650D1}"/>
            </c:ext>
          </c:extLst>
        </c:ser>
        <c:ser>
          <c:idx val="2"/>
          <c:order val="2"/>
          <c:tx>
            <c:strRef>
              <c:f>PMI_Manufacturing!$D$6</c:f>
              <c:strCache>
                <c:ptCount val="1"/>
                <c:pt idx="0">
                  <c:v>USA</c:v>
                </c:pt>
              </c:strCache>
            </c:strRef>
          </c:tx>
          <c:spPr>
            <a:ln w="158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PMI_Manufacturing!$A$116:$A$152</c:f>
              <c:numCache>
                <c:formatCode>mm/yy</c:formatCode>
                <c:ptCount val="37"/>
                <c:pt idx="0">
                  <c:v>44135</c:v>
                </c:pt>
                <c:pt idx="1">
                  <c:v>44165</c:v>
                </c:pt>
                <c:pt idx="2">
                  <c:v>44196</c:v>
                </c:pt>
                <c:pt idx="3">
                  <c:v>44227</c:v>
                </c:pt>
                <c:pt idx="4">
                  <c:v>44255</c:v>
                </c:pt>
                <c:pt idx="5">
                  <c:v>44286</c:v>
                </c:pt>
                <c:pt idx="6">
                  <c:v>44316</c:v>
                </c:pt>
                <c:pt idx="7">
                  <c:v>44347</c:v>
                </c:pt>
                <c:pt idx="8">
                  <c:v>44377</c:v>
                </c:pt>
                <c:pt idx="9">
                  <c:v>44408</c:v>
                </c:pt>
                <c:pt idx="10">
                  <c:v>44439</c:v>
                </c:pt>
                <c:pt idx="11">
                  <c:v>44469</c:v>
                </c:pt>
                <c:pt idx="12">
                  <c:v>44500</c:v>
                </c:pt>
                <c:pt idx="13">
                  <c:v>44530</c:v>
                </c:pt>
                <c:pt idx="14">
                  <c:v>44561</c:v>
                </c:pt>
                <c:pt idx="15">
                  <c:v>44592</c:v>
                </c:pt>
                <c:pt idx="16">
                  <c:v>44620</c:v>
                </c:pt>
                <c:pt idx="17">
                  <c:v>44651</c:v>
                </c:pt>
                <c:pt idx="18">
                  <c:v>44681</c:v>
                </c:pt>
                <c:pt idx="19">
                  <c:v>44712</c:v>
                </c:pt>
                <c:pt idx="20">
                  <c:v>44742</c:v>
                </c:pt>
                <c:pt idx="21">
                  <c:v>44773</c:v>
                </c:pt>
                <c:pt idx="22">
                  <c:v>44804</c:v>
                </c:pt>
                <c:pt idx="23">
                  <c:v>44834</c:v>
                </c:pt>
                <c:pt idx="24">
                  <c:v>44865</c:v>
                </c:pt>
                <c:pt idx="25">
                  <c:v>44895</c:v>
                </c:pt>
                <c:pt idx="26">
                  <c:v>44926</c:v>
                </c:pt>
                <c:pt idx="27">
                  <c:v>44957</c:v>
                </c:pt>
                <c:pt idx="28">
                  <c:v>44985</c:v>
                </c:pt>
                <c:pt idx="29">
                  <c:v>45016</c:v>
                </c:pt>
                <c:pt idx="30">
                  <c:v>45046</c:v>
                </c:pt>
                <c:pt idx="31">
                  <c:v>45077</c:v>
                </c:pt>
                <c:pt idx="32">
                  <c:v>45107</c:v>
                </c:pt>
                <c:pt idx="33">
                  <c:v>45138</c:v>
                </c:pt>
                <c:pt idx="34">
                  <c:v>45169</c:v>
                </c:pt>
                <c:pt idx="35">
                  <c:v>45199</c:v>
                </c:pt>
                <c:pt idx="36">
                  <c:v>45230</c:v>
                </c:pt>
              </c:numCache>
            </c:numRef>
          </c:cat>
          <c:val>
            <c:numRef>
              <c:f>PMI_Manufacturing!$D$116:$D$152</c:f>
              <c:numCache>
                <c:formatCode>0.00</c:formatCode>
                <c:ptCount val="37"/>
                <c:pt idx="0">
                  <c:v>53.4</c:v>
                </c:pt>
                <c:pt idx="1">
                  <c:v>56.7</c:v>
                </c:pt>
                <c:pt idx="2">
                  <c:v>57.1</c:v>
                </c:pt>
                <c:pt idx="3">
                  <c:v>59.2</c:v>
                </c:pt>
                <c:pt idx="4">
                  <c:v>58.6</c:v>
                </c:pt>
                <c:pt idx="5">
                  <c:v>59.1</c:v>
                </c:pt>
                <c:pt idx="6">
                  <c:v>60.5</c:v>
                </c:pt>
                <c:pt idx="7">
                  <c:v>62.1</c:v>
                </c:pt>
                <c:pt idx="8">
                  <c:v>62.1</c:v>
                </c:pt>
                <c:pt idx="9">
                  <c:v>63.4</c:v>
                </c:pt>
                <c:pt idx="10">
                  <c:v>61.1</c:v>
                </c:pt>
                <c:pt idx="11">
                  <c:v>60.7</c:v>
                </c:pt>
                <c:pt idx="12">
                  <c:v>58.4</c:v>
                </c:pt>
                <c:pt idx="13">
                  <c:v>58.3</c:v>
                </c:pt>
                <c:pt idx="14">
                  <c:v>57.7</c:v>
                </c:pt>
                <c:pt idx="15">
                  <c:v>55.5</c:v>
                </c:pt>
                <c:pt idx="16">
                  <c:v>57.3</c:v>
                </c:pt>
                <c:pt idx="17">
                  <c:v>58.8</c:v>
                </c:pt>
                <c:pt idx="18">
                  <c:v>59.2</c:v>
                </c:pt>
                <c:pt idx="19">
                  <c:v>57</c:v>
                </c:pt>
                <c:pt idx="20">
                  <c:v>52.7</c:v>
                </c:pt>
                <c:pt idx="21">
                  <c:v>52.2</c:v>
                </c:pt>
                <c:pt idx="22">
                  <c:v>51.5</c:v>
                </c:pt>
                <c:pt idx="23">
                  <c:v>52</c:v>
                </c:pt>
                <c:pt idx="24">
                  <c:v>50.4</c:v>
                </c:pt>
                <c:pt idx="25">
                  <c:v>47.7</c:v>
                </c:pt>
                <c:pt idx="26">
                  <c:v>46.2</c:v>
                </c:pt>
                <c:pt idx="27">
                  <c:v>46.9</c:v>
                </c:pt>
                <c:pt idx="28">
                  <c:v>47.3</c:v>
                </c:pt>
                <c:pt idx="29">
                  <c:v>49.2</c:v>
                </c:pt>
                <c:pt idx="30">
                  <c:v>50.2</c:v>
                </c:pt>
                <c:pt idx="31">
                  <c:v>48.4</c:v>
                </c:pt>
                <c:pt idx="32">
                  <c:v>46.3</c:v>
                </c:pt>
                <c:pt idx="33">
                  <c:v>49</c:v>
                </c:pt>
                <c:pt idx="34">
                  <c:v>47.9</c:v>
                </c:pt>
                <c:pt idx="35">
                  <c:v>49.8</c:v>
                </c:pt>
                <c:pt idx="36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DC-4475-9A91-00DC4DF650D1}"/>
            </c:ext>
          </c:extLst>
        </c:ser>
        <c:ser>
          <c:idx val="4"/>
          <c:order val="3"/>
          <c:tx>
            <c:strRef>
              <c:f>PMI_Manufacturing!$E$6</c:f>
              <c:strCache>
                <c:ptCount val="1"/>
                <c:pt idx="0">
                  <c:v>Čína</c:v>
                </c:pt>
              </c:strCache>
            </c:strRef>
          </c:tx>
          <c:spPr>
            <a:ln w="158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PMI_Manufacturing!$A$116:$A$152</c:f>
              <c:numCache>
                <c:formatCode>mm/yy</c:formatCode>
                <c:ptCount val="37"/>
                <c:pt idx="0">
                  <c:v>44135</c:v>
                </c:pt>
                <c:pt idx="1">
                  <c:v>44165</c:v>
                </c:pt>
                <c:pt idx="2">
                  <c:v>44196</c:v>
                </c:pt>
                <c:pt idx="3">
                  <c:v>44227</c:v>
                </c:pt>
                <c:pt idx="4">
                  <c:v>44255</c:v>
                </c:pt>
                <c:pt idx="5">
                  <c:v>44286</c:v>
                </c:pt>
                <c:pt idx="6">
                  <c:v>44316</c:v>
                </c:pt>
                <c:pt idx="7">
                  <c:v>44347</c:v>
                </c:pt>
                <c:pt idx="8">
                  <c:v>44377</c:v>
                </c:pt>
                <c:pt idx="9">
                  <c:v>44408</c:v>
                </c:pt>
                <c:pt idx="10">
                  <c:v>44439</c:v>
                </c:pt>
                <c:pt idx="11">
                  <c:v>44469</c:v>
                </c:pt>
                <c:pt idx="12">
                  <c:v>44500</c:v>
                </c:pt>
                <c:pt idx="13">
                  <c:v>44530</c:v>
                </c:pt>
                <c:pt idx="14">
                  <c:v>44561</c:v>
                </c:pt>
                <c:pt idx="15">
                  <c:v>44592</c:v>
                </c:pt>
                <c:pt idx="16">
                  <c:v>44620</c:v>
                </c:pt>
                <c:pt idx="17">
                  <c:v>44651</c:v>
                </c:pt>
                <c:pt idx="18">
                  <c:v>44681</c:v>
                </c:pt>
                <c:pt idx="19">
                  <c:v>44712</c:v>
                </c:pt>
                <c:pt idx="20">
                  <c:v>44742</c:v>
                </c:pt>
                <c:pt idx="21">
                  <c:v>44773</c:v>
                </c:pt>
                <c:pt idx="22">
                  <c:v>44804</c:v>
                </c:pt>
                <c:pt idx="23">
                  <c:v>44834</c:v>
                </c:pt>
                <c:pt idx="24">
                  <c:v>44865</c:v>
                </c:pt>
                <c:pt idx="25">
                  <c:v>44895</c:v>
                </c:pt>
                <c:pt idx="26">
                  <c:v>44926</c:v>
                </c:pt>
                <c:pt idx="27">
                  <c:v>44957</c:v>
                </c:pt>
                <c:pt idx="28">
                  <c:v>44985</c:v>
                </c:pt>
                <c:pt idx="29">
                  <c:v>45016</c:v>
                </c:pt>
                <c:pt idx="30">
                  <c:v>45046</c:v>
                </c:pt>
                <c:pt idx="31">
                  <c:v>45077</c:v>
                </c:pt>
                <c:pt idx="32">
                  <c:v>45107</c:v>
                </c:pt>
                <c:pt idx="33">
                  <c:v>45138</c:v>
                </c:pt>
                <c:pt idx="34">
                  <c:v>45169</c:v>
                </c:pt>
                <c:pt idx="35">
                  <c:v>45199</c:v>
                </c:pt>
                <c:pt idx="36">
                  <c:v>45230</c:v>
                </c:pt>
              </c:numCache>
            </c:numRef>
          </c:cat>
          <c:val>
            <c:numRef>
              <c:f>PMI_Manufacturing!$E$116:$E$152</c:f>
              <c:numCache>
                <c:formatCode>0.00</c:formatCode>
                <c:ptCount val="37"/>
                <c:pt idx="0">
                  <c:v>51.4</c:v>
                </c:pt>
                <c:pt idx="1">
                  <c:v>52.1</c:v>
                </c:pt>
                <c:pt idx="2">
                  <c:v>51.9</c:v>
                </c:pt>
                <c:pt idx="3">
                  <c:v>51.3</c:v>
                </c:pt>
                <c:pt idx="4">
                  <c:v>50.6</c:v>
                </c:pt>
                <c:pt idx="5">
                  <c:v>51.9</c:v>
                </c:pt>
                <c:pt idx="6">
                  <c:v>51.1</c:v>
                </c:pt>
                <c:pt idx="7">
                  <c:v>51</c:v>
                </c:pt>
                <c:pt idx="8">
                  <c:v>50.9</c:v>
                </c:pt>
                <c:pt idx="9">
                  <c:v>50.4</c:v>
                </c:pt>
                <c:pt idx="10">
                  <c:v>50.1</c:v>
                </c:pt>
                <c:pt idx="11">
                  <c:v>49.6</c:v>
                </c:pt>
                <c:pt idx="12">
                  <c:v>49.2</c:v>
                </c:pt>
                <c:pt idx="13">
                  <c:v>50.1</c:v>
                </c:pt>
                <c:pt idx="14">
                  <c:v>50.3</c:v>
                </c:pt>
                <c:pt idx="15">
                  <c:v>50.1</c:v>
                </c:pt>
                <c:pt idx="16">
                  <c:v>50.2</c:v>
                </c:pt>
                <c:pt idx="17">
                  <c:v>49.5</c:v>
                </c:pt>
                <c:pt idx="18">
                  <c:v>47.4</c:v>
                </c:pt>
                <c:pt idx="19">
                  <c:v>49.6</c:v>
                </c:pt>
                <c:pt idx="20">
                  <c:v>50.2</c:v>
                </c:pt>
                <c:pt idx="21">
                  <c:v>49</c:v>
                </c:pt>
                <c:pt idx="22">
                  <c:v>49.4</c:v>
                </c:pt>
                <c:pt idx="23">
                  <c:v>50.1</c:v>
                </c:pt>
                <c:pt idx="24">
                  <c:v>49.2</c:v>
                </c:pt>
                <c:pt idx="25">
                  <c:v>48</c:v>
                </c:pt>
                <c:pt idx="26">
                  <c:v>47</c:v>
                </c:pt>
                <c:pt idx="27">
                  <c:v>50.1</c:v>
                </c:pt>
                <c:pt idx="28">
                  <c:v>52.6</c:v>
                </c:pt>
                <c:pt idx="29">
                  <c:v>51.9</c:v>
                </c:pt>
                <c:pt idx="30">
                  <c:v>49.2</c:v>
                </c:pt>
                <c:pt idx="31">
                  <c:v>48.8</c:v>
                </c:pt>
                <c:pt idx="32">
                  <c:v>49</c:v>
                </c:pt>
                <c:pt idx="33">
                  <c:v>49.3</c:v>
                </c:pt>
                <c:pt idx="34">
                  <c:v>49.7</c:v>
                </c:pt>
                <c:pt idx="35">
                  <c:v>50.2</c:v>
                </c:pt>
                <c:pt idx="36">
                  <c:v>49.5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DC-4475-9A91-00DC4DF650D1}"/>
            </c:ext>
          </c:extLst>
        </c:ser>
        <c:ser>
          <c:idx val="3"/>
          <c:order val="4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PMI_Manufacturing!$A$116:$A$152</c:f>
              <c:numCache>
                <c:formatCode>mm/yy</c:formatCode>
                <c:ptCount val="37"/>
                <c:pt idx="0">
                  <c:v>44135</c:v>
                </c:pt>
                <c:pt idx="1">
                  <c:v>44165</c:v>
                </c:pt>
                <c:pt idx="2">
                  <c:v>44196</c:v>
                </c:pt>
                <c:pt idx="3">
                  <c:v>44227</c:v>
                </c:pt>
                <c:pt idx="4">
                  <c:v>44255</c:v>
                </c:pt>
                <c:pt idx="5">
                  <c:v>44286</c:v>
                </c:pt>
                <c:pt idx="6">
                  <c:v>44316</c:v>
                </c:pt>
                <c:pt idx="7">
                  <c:v>44347</c:v>
                </c:pt>
                <c:pt idx="8">
                  <c:v>44377</c:v>
                </c:pt>
                <c:pt idx="9">
                  <c:v>44408</c:v>
                </c:pt>
                <c:pt idx="10">
                  <c:v>44439</c:v>
                </c:pt>
                <c:pt idx="11">
                  <c:v>44469</c:v>
                </c:pt>
                <c:pt idx="12">
                  <c:v>44500</c:v>
                </c:pt>
                <c:pt idx="13">
                  <c:v>44530</c:v>
                </c:pt>
                <c:pt idx="14">
                  <c:v>44561</c:v>
                </c:pt>
                <c:pt idx="15">
                  <c:v>44592</c:v>
                </c:pt>
                <c:pt idx="16">
                  <c:v>44620</c:v>
                </c:pt>
                <c:pt idx="17">
                  <c:v>44651</c:v>
                </c:pt>
                <c:pt idx="18">
                  <c:v>44681</c:v>
                </c:pt>
                <c:pt idx="19">
                  <c:v>44712</c:v>
                </c:pt>
                <c:pt idx="20">
                  <c:v>44742</c:v>
                </c:pt>
                <c:pt idx="21">
                  <c:v>44773</c:v>
                </c:pt>
                <c:pt idx="22">
                  <c:v>44804</c:v>
                </c:pt>
                <c:pt idx="23">
                  <c:v>44834</c:v>
                </c:pt>
                <c:pt idx="24">
                  <c:v>44865</c:v>
                </c:pt>
                <c:pt idx="25">
                  <c:v>44895</c:v>
                </c:pt>
                <c:pt idx="26">
                  <c:v>44926</c:v>
                </c:pt>
                <c:pt idx="27">
                  <c:v>44957</c:v>
                </c:pt>
                <c:pt idx="28">
                  <c:v>44985</c:v>
                </c:pt>
                <c:pt idx="29">
                  <c:v>45016</c:v>
                </c:pt>
                <c:pt idx="30">
                  <c:v>45046</c:v>
                </c:pt>
                <c:pt idx="31">
                  <c:v>45077</c:v>
                </c:pt>
                <c:pt idx="32">
                  <c:v>45107</c:v>
                </c:pt>
                <c:pt idx="33">
                  <c:v>45138</c:v>
                </c:pt>
                <c:pt idx="34">
                  <c:v>45169</c:v>
                </c:pt>
                <c:pt idx="35">
                  <c:v>45199</c:v>
                </c:pt>
                <c:pt idx="36">
                  <c:v>45230</c:v>
                </c:pt>
              </c:numCache>
            </c:numRef>
          </c:cat>
          <c:val>
            <c:numRef>
              <c:f>PMI_Manufacturing!$H$116:$H$152</c:f>
              <c:numCache>
                <c:formatCode>0.00</c:formatCode>
                <c:ptCount val="37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4DC-4475-9A91-00DC4DF65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533576"/>
        <c:axId val="2066533184"/>
      </c:lineChart>
      <c:dateAx>
        <c:axId val="2066533576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2066533184"/>
        <c:crosses val="autoZero"/>
        <c:auto val="1"/>
        <c:lblOffset val="100"/>
        <c:baseTimeUnit val="months"/>
      </c:dateAx>
      <c:valAx>
        <c:axId val="2066533184"/>
        <c:scaling>
          <c:orientation val="minMax"/>
          <c:max val="65"/>
          <c:min val="30"/>
        </c:scaling>
        <c:delete val="0"/>
        <c:axPos val="l"/>
        <c:majorGridlines>
          <c:spPr>
            <a:ln w="3175" cap="flat" cmpd="sng" algn="ctr">
              <a:solidFill>
                <a:srgbClr val="A8A8A8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2066533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6273244444618014"/>
          <c:w val="1"/>
          <c:h val="9.0146115970362053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300" b="0" i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C9F-4367-AFB8-D7E02D4B14FC}"/>
              </c:ext>
            </c:extLst>
          </c:dPt>
          <c:dPt>
            <c:idx val="2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C9F-4367-AFB8-D7E02D4B14FC}"/>
              </c:ext>
            </c:extLst>
          </c:dPt>
          <c:dPt>
            <c:idx val="222"/>
            <c:marker>
              <c:symbol val="none"/>
            </c:marker>
            <c:bubble3D val="0"/>
            <c:spPr>
              <a:ln w="28575" cap="rnd" cmpd="thickThin">
                <a:solidFill>
                  <a:schemeClr val="tx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9F-4367-AFB8-D7E02D4B14FC}"/>
              </c:ext>
            </c:extLst>
          </c:dPt>
          <c:dPt>
            <c:idx val="2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AC9F-4367-AFB8-D7E02D4B14FC}"/>
              </c:ext>
            </c:extLst>
          </c:dPt>
          <c:dPt>
            <c:idx val="250"/>
            <c:marker>
              <c:symbol val="diamond"/>
              <c:size val="7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C9F-4367-AFB8-D7E02D4B14FC}"/>
              </c:ext>
            </c:extLst>
          </c:dPt>
          <c:dPt>
            <c:idx val="25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AC9F-4367-AFB8-D7E02D4B14FC}"/>
              </c:ext>
            </c:extLst>
          </c:dPt>
          <c:dPt>
            <c:idx val="262"/>
            <c:marker>
              <c:symbol val="diamond"/>
              <c:size val="7"/>
              <c:spPr>
                <a:solidFill>
                  <a:schemeClr val="accent6"/>
                </a:solidFill>
                <a:ln w="2857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C9F-4367-AFB8-D7E02D4B14FC}"/>
              </c:ext>
            </c:extLst>
          </c:dPt>
          <c:dLbls>
            <c:dLbl>
              <c:idx val="250"/>
              <c:layout>
                <c:manualLayout>
                  <c:x val="-1.718666069258893E-2"/>
                  <c:y val="5.8473539824365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9F-4367-AFB8-D7E02D4B14FC}"/>
                </c:ext>
              </c:extLst>
            </c:dLbl>
            <c:dLbl>
              <c:idx val="262"/>
              <c:layout>
                <c:manualLayout>
                  <c:x val="0"/>
                  <c:y val="5.778847185397470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C9F-4367-AFB8-D7E02D4B14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Grafy!$BM$15:$BM$279</c:f>
              <c:numCache>
                <c:formatCode>mm/yy</c:formatCode>
                <c:ptCount val="263"/>
                <c:pt idx="0">
                  <c:v>37621</c:v>
                </c:pt>
                <c:pt idx="1">
                  <c:v>37652</c:v>
                </c:pt>
                <c:pt idx="2">
                  <c:v>37680</c:v>
                </c:pt>
                <c:pt idx="3">
                  <c:v>37711</c:v>
                </c:pt>
                <c:pt idx="4">
                  <c:v>37741</c:v>
                </c:pt>
                <c:pt idx="5">
                  <c:v>37772</c:v>
                </c:pt>
                <c:pt idx="6">
                  <c:v>37802</c:v>
                </c:pt>
                <c:pt idx="7">
                  <c:v>37833</c:v>
                </c:pt>
                <c:pt idx="8">
                  <c:v>37864</c:v>
                </c:pt>
                <c:pt idx="9">
                  <c:v>37894</c:v>
                </c:pt>
                <c:pt idx="10">
                  <c:v>37925</c:v>
                </c:pt>
                <c:pt idx="11">
                  <c:v>37955</c:v>
                </c:pt>
                <c:pt idx="12">
                  <c:v>37986</c:v>
                </c:pt>
                <c:pt idx="13">
                  <c:v>38017</c:v>
                </c:pt>
                <c:pt idx="14">
                  <c:v>38046</c:v>
                </c:pt>
                <c:pt idx="15">
                  <c:v>38077</c:v>
                </c:pt>
                <c:pt idx="16">
                  <c:v>38107</c:v>
                </c:pt>
                <c:pt idx="17">
                  <c:v>38138</c:v>
                </c:pt>
                <c:pt idx="18">
                  <c:v>38168</c:v>
                </c:pt>
                <c:pt idx="19">
                  <c:v>38199</c:v>
                </c:pt>
                <c:pt idx="20">
                  <c:v>38230</c:v>
                </c:pt>
                <c:pt idx="21">
                  <c:v>38260</c:v>
                </c:pt>
                <c:pt idx="22">
                  <c:v>38291</c:v>
                </c:pt>
                <c:pt idx="23">
                  <c:v>38321</c:v>
                </c:pt>
                <c:pt idx="24">
                  <c:v>38352</c:v>
                </c:pt>
                <c:pt idx="25">
                  <c:v>38383</c:v>
                </c:pt>
                <c:pt idx="26">
                  <c:v>38411</c:v>
                </c:pt>
                <c:pt idx="27">
                  <c:v>38442</c:v>
                </c:pt>
                <c:pt idx="28">
                  <c:v>38472</c:v>
                </c:pt>
                <c:pt idx="29">
                  <c:v>38503</c:v>
                </c:pt>
                <c:pt idx="30">
                  <c:v>38533</c:v>
                </c:pt>
                <c:pt idx="31">
                  <c:v>38564</c:v>
                </c:pt>
                <c:pt idx="32">
                  <c:v>38595</c:v>
                </c:pt>
                <c:pt idx="33">
                  <c:v>38625</c:v>
                </c:pt>
                <c:pt idx="34">
                  <c:v>38656</c:v>
                </c:pt>
                <c:pt idx="35">
                  <c:v>38686</c:v>
                </c:pt>
                <c:pt idx="36">
                  <c:v>38717</c:v>
                </c:pt>
                <c:pt idx="37">
                  <c:v>38748</c:v>
                </c:pt>
                <c:pt idx="38">
                  <c:v>38776</c:v>
                </c:pt>
                <c:pt idx="39">
                  <c:v>38807</c:v>
                </c:pt>
                <c:pt idx="40">
                  <c:v>38837</c:v>
                </c:pt>
                <c:pt idx="41">
                  <c:v>38868</c:v>
                </c:pt>
                <c:pt idx="42">
                  <c:v>38898</c:v>
                </c:pt>
                <c:pt idx="43">
                  <c:v>38929</c:v>
                </c:pt>
                <c:pt idx="44">
                  <c:v>38960</c:v>
                </c:pt>
                <c:pt idx="45">
                  <c:v>38990</c:v>
                </c:pt>
                <c:pt idx="46">
                  <c:v>39021</c:v>
                </c:pt>
                <c:pt idx="47">
                  <c:v>39051</c:v>
                </c:pt>
                <c:pt idx="48">
                  <c:v>39082</c:v>
                </c:pt>
                <c:pt idx="49">
                  <c:v>39113</c:v>
                </c:pt>
                <c:pt idx="50">
                  <c:v>39141</c:v>
                </c:pt>
                <c:pt idx="51">
                  <c:v>39172</c:v>
                </c:pt>
                <c:pt idx="52">
                  <c:v>39202</c:v>
                </c:pt>
                <c:pt idx="53">
                  <c:v>39233</c:v>
                </c:pt>
                <c:pt idx="54">
                  <c:v>39263</c:v>
                </c:pt>
                <c:pt idx="55">
                  <c:v>39294</c:v>
                </c:pt>
                <c:pt idx="56">
                  <c:v>39325</c:v>
                </c:pt>
                <c:pt idx="57">
                  <c:v>39355</c:v>
                </c:pt>
                <c:pt idx="58">
                  <c:v>39386</c:v>
                </c:pt>
                <c:pt idx="59">
                  <c:v>39416</c:v>
                </c:pt>
                <c:pt idx="60">
                  <c:v>39447</c:v>
                </c:pt>
                <c:pt idx="61">
                  <c:v>39478</c:v>
                </c:pt>
                <c:pt idx="62">
                  <c:v>39507</c:v>
                </c:pt>
                <c:pt idx="63">
                  <c:v>39538</c:v>
                </c:pt>
                <c:pt idx="64">
                  <c:v>39629</c:v>
                </c:pt>
                <c:pt idx="65">
                  <c:v>39660</c:v>
                </c:pt>
                <c:pt idx="66">
                  <c:v>39691</c:v>
                </c:pt>
                <c:pt idx="67">
                  <c:v>39721</c:v>
                </c:pt>
                <c:pt idx="68">
                  <c:v>39752</c:v>
                </c:pt>
                <c:pt idx="69">
                  <c:v>39782</c:v>
                </c:pt>
                <c:pt idx="70">
                  <c:v>39813</c:v>
                </c:pt>
                <c:pt idx="71">
                  <c:v>39844</c:v>
                </c:pt>
                <c:pt idx="72">
                  <c:v>39872</c:v>
                </c:pt>
                <c:pt idx="73">
                  <c:v>39903</c:v>
                </c:pt>
                <c:pt idx="74">
                  <c:v>39933</c:v>
                </c:pt>
                <c:pt idx="75">
                  <c:v>39964</c:v>
                </c:pt>
                <c:pt idx="76">
                  <c:v>39994</c:v>
                </c:pt>
                <c:pt idx="77">
                  <c:v>40025</c:v>
                </c:pt>
                <c:pt idx="78">
                  <c:v>40056</c:v>
                </c:pt>
                <c:pt idx="79">
                  <c:v>40086</c:v>
                </c:pt>
                <c:pt idx="80">
                  <c:v>40117</c:v>
                </c:pt>
                <c:pt idx="81">
                  <c:v>40147</c:v>
                </c:pt>
                <c:pt idx="82">
                  <c:v>40178</c:v>
                </c:pt>
                <c:pt idx="83">
                  <c:v>40209</c:v>
                </c:pt>
                <c:pt idx="84">
                  <c:v>40237</c:v>
                </c:pt>
                <c:pt idx="85">
                  <c:v>40268</c:v>
                </c:pt>
                <c:pt idx="86">
                  <c:v>40298</c:v>
                </c:pt>
                <c:pt idx="87">
                  <c:v>40329</c:v>
                </c:pt>
                <c:pt idx="88">
                  <c:v>40359</c:v>
                </c:pt>
                <c:pt idx="89">
                  <c:v>40390</c:v>
                </c:pt>
                <c:pt idx="90">
                  <c:v>40421</c:v>
                </c:pt>
                <c:pt idx="91">
                  <c:v>40451</c:v>
                </c:pt>
                <c:pt idx="92">
                  <c:v>40482</c:v>
                </c:pt>
                <c:pt idx="93">
                  <c:v>40512</c:v>
                </c:pt>
                <c:pt idx="94">
                  <c:v>40543</c:v>
                </c:pt>
                <c:pt idx="95">
                  <c:v>40574</c:v>
                </c:pt>
                <c:pt idx="96">
                  <c:v>40602</c:v>
                </c:pt>
                <c:pt idx="97">
                  <c:v>40633</c:v>
                </c:pt>
                <c:pt idx="98">
                  <c:v>40663</c:v>
                </c:pt>
                <c:pt idx="99">
                  <c:v>40694</c:v>
                </c:pt>
                <c:pt idx="100">
                  <c:v>40724</c:v>
                </c:pt>
                <c:pt idx="101">
                  <c:v>40755</c:v>
                </c:pt>
                <c:pt idx="102">
                  <c:v>40786</c:v>
                </c:pt>
                <c:pt idx="103">
                  <c:v>40816</c:v>
                </c:pt>
                <c:pt idx="104">
                  <c:v>40847</c:v>
                </c:pt>
                <c:pt idx="105">
                  <c:v>40877</c:v>
                </c:pt>
                <c:pt idx="106">
                  <c:v>40908</c:v>
                </c:pt>
                <c:pt idx="107">
                  <c:v>40939</c:v>
                </c:pt>
                <c:pt idx="108">
                  <c:v>40968</c:v>
                </c:pt>
                <c:pt idx="109">
                  <c:v>40999</c:v>
                </c:pt>
                <c:pt idx="110">
                  <c:v>41029</c:v>
                </c:pt>
                <c:pt idx="111">
                  <c:v>41060</c:v>
                </c:pt>
                <c:pt idx="112">
                  <c:v>41090</c:v>
                </c:pt>
                <c:pt idx="113">
                  <c:v>41121</c:v>
                </c:pt>
                <c:pt idx="114">
                  <c:v>41152</c:v>
                </c:pt>
                <c:pt idx="115">
                  <c:v>41182</c:v>
                </c:pt>
                <c:pt idx="116">
                  <c:v>41213</c:v>
                </c:pt>
                <c:pt idx="117">
                  <c:v>41243</c:v>
                </c:pt>
                <c:pt idx="118">
                  <c:v>41274</c:v>
                </c:pt>
                <c:pt idx="119">
                  <c:v>41305</c:v>
                </c:pt>
                <c:pt idx="120">
                  <c:v>41333</c:v>
                </c:pt>
                <c:pt idx="121">
                  <c:v>41364</c:v>
                </c:pt>
                <c:pt idx="122">
                  <c:v>41394</c:v>
                </c:pt>
                <c:pt idx="123">
                  <c:v>41425</c:v>
                </c:pt>
                <c:pt idx="124">
                  <c:v>41455</c:v>
                </c:pt>
                <c:pt idx="125">
                  <c:v>41486</c:v>
                </c:pt>
                <c:pt idx="126">
                  <c:v>41517</c:v>
                </c:pt>
                <c:pt idx="127">
                  <c:v>41547</c:v>
                </c:pt>
                <c:pt idx="128">
                  <c:v>41578</c:v>
                </c:pt>
                <c:pt idx="129">
                  <c:v>41608</c:v>
                </c:pt>
                <c:pt idx="130">
                  <c:v>41639</c:v>
                </c:pt>
                <c:pt idx="131">
                  <c:v>41670</c:v>
                </c:pt>
                <c:pt idx="132">
                  <c:v>41698</c:v>
                </c:pt>
                <c:pt idx="133">
                  <c:v>41729</c:v>
                </c:pt>
                <c:pt idx="134">
                  <c:v>41759</c:v>
                </c:pt>
                <c:pt idx="135">
                  <c:v>41790</c:v>
                </c:pt>
                <c:pt idx="136">
                  <c:v>41820</c:v>
                </c:pt>
                <c:pt idx="137">
                  <c:v>41851</c:v>
                </c:pt>
                <c:pt idx="138">
                  <c:v>41882</c:v>
                </c:pt>
                <c:pt idx="139">
                  <c:v>41912</c:v>
                </c:pt>
                <c:pt idx="140">
                  <c:v>41943</c:v>
                </c:pt>
                <c:pt idx="141">
                  <c:v>41973</c:v>
                </c:pt>
                <c:pt idx="142">
                  <c:v>42004</c:v>
                </c:pt>
                <c:pt idx="143">
                  <c:v>42035</c:v>
                </c:pt>
                <c:pt idx="144">
                  <c:v>42063</c:v>
                </c:pt>
                <c:pt idx="145">
                  <c:v>42094</c:v>
                </c:pt>
                <c:pt idx="146">
                  <c:v>42124</c:v>
                </c:pt>
                <c:pt idx="147">
                  <c:v>42155</c:v>
                </c:pt>
                <c:pt idx="148">
                  <c:v>42185</c:v>
                </c:pt>
                <c:pt idx="149">
                  <c:v>42216</c:v>
                </c:pt>
                <c:pt idx="150">
                  <c:v>42247</c:v>
                </c:pt>
                <c:pt idx="151">
                  <c:v>42277</c:v>
                </c:pt>
                <c:pt idx="152">
                  <c:v>42308</c:v>
                </c:pt>
                <c:pt idx="153">
                  <c:v>42338</c:v>
                </c:pt>
                <c:pt idx="154">
                  <c:v>42369</c:v>
                </c:pt>
                <c:pt idx="155">
                  <c:v>42400</c:v>
                </c:pt>
                <c:pt idx="156">
                  <c:v>42429</c:v>
                </c:pt>
                <c:pt idx="157">
                  <c:v>42460</c:v>
                </c:pt>
                <c:pt idx="158">
                  <c:v>42490</c:v>
                </c:pt>
                <c:pt idx="159">
                  <c:v>42521</c:v>
                </c:pt>
                <c:pt idx="160">
                  <c:v>42551</c:v>
                </c:pt>
                <c:pt idx="161">
                  <c:v>42582</c:v>
                </c:pt>
                <c:pt idx="162">
                  <c:v>42613</c:v>
                </c:pt>
                <c:pt idx="163">
                  <c:v>42643</c:v>
                </c:pt>
                <c:pt idx="164">
                  <c:v>42674</c:v>
                </c:pt>
                <c:pt idx="165">
                  <c:v>42704</c:v>
                </c:pt>
                <c:pt idx="166">
                  <c:v>42735</c:v>
                </c:pt>
                <c:pt idx="167">
                  <c:v>42766</c:v>
                </c:pt>
                <c:pt idx="168">
                  <c:v>42794</c:v>
                </c:pt>
                <c:pt idx="169">
                  <c:v>42825</c:v>
                </c:pt>
                <c:pt idx="170">
                  <c:v>42855</c:v>
                </c:pt>
                <c:pt idx="171">
                  <c:v>42886</c:v>
                </c:pt>
                <c:pt idx="172">
                  <c:v>42916</c:v>
                </c:pt>
                <c:pt idx="173">
                  <c:v>42947</c:v>
                </c:pt>
                <c:pt idx="174">
                  <c:v>42978</c:v>
                </c:pt>
                <c:pt idx="175">
                  <c:v>43008</c:v>
                </c:pt>
                <c:pt idx="176">
                  <c:v>43039</c:v>
                </c:pt>
                <c:pt idx="177">
                  <c:v>43069</c:v>
                </c:pt>
                <c:pt idx="178">
                  <c:v>43100</c:v>
                </c:pt>
                <c:pt idx="179">
                  <c:v>43131</c:v>
                </c:pt>
                <c:pt idx="180">
                  <c:v>43159</c:v>
                </c:pt>
                <c:pt idx="181">
                  <c:v>43190</c:v>
                </c:pt>
                <c:pt idx="182">
                  <c:v>43220</c:v>
                </c:pt>
                <c:pt idx="183">
                  <c:v>43251</c:v>
                </c:pt>
                <c:pt idx="184">
                  <c:v>43281</c:v>
                </c:pt>
                <c:pt idx="185">
                  <c:v>43312</c:v>
                </c:pt>
                <c:pt idx="186">
                  <c:v>43343</c:v>
                </c:pt>
                <c:pt idx="187">
                  <c:v>43373</c:v>
                </c:pt>
                <c:pt idx="188">
                  <c:v>43404</c:v>
                </c:pt>
                <c:pt idx="189">
                  <c:v>43434</c:v>
                </c:pt>
                <c:pt idx="190">
                  <c:v>43465</c:v>
                </c:pt>
                <c:pt idx="191">
                  <c:v>43496</c:v>
                </c:pt>
                <c:pt idx="192">
                  <c:v>43524</c:v>
                </c:pt>
                <c:pt idx="193">
                  <c:v>43555</c:v>
                </c:pt>
                <c:pt idx="194">
                  <c:v>43585</c:v>
                </c:pt>
                <c:pt idx="195">
                  <c:v>43616</c:v>
                </c:pt>
                <c:pt idx="196">
                  <c:v>43646</c:v>
                </c:pt>
                <c:pt idx="197">
                  <c:v>43677</c:v>
                </c:pt>
                <c:pt idx="198">
                  <c:v>43708</c:v>
                </c:pt>
                <c:pt idx="199">
                  <c:v>43738</c:v>
                </c:pt>
                <c:pt idx="200">
                  <c:v>43769</c:v>
                </c:pt>
                <c:pt idx="201">
                  <c:v>43799</c:v>
                </c:pt>
                <c:pt idx="202">
                  <c:v>43830</c:v>
                </c:pt>
                <c:pt idx="203">
                  <c:v>43861</c:v>
                </c:pt>
                <c:pt idx="204">
                  <c:v>43890</c:v>
                </c:pt>
                <c:pt idx="205">
                  <c:v>43921</c:v>
                </c:pt>
                <c:pt idx="206">
                  <c:v>43951</c:v>
                </c:pt>
                <c:pt idx="207">
                  <c:v>43982</c:v>
                </c:pt>
                <c:pt idx="208">
                  <c:v>44012</c:v>
                </c:pt>
                <c:pt idx="209">
                  <c:v>44043</c:v>
                </c:pt>
                <c:pt idx="210">
                  <c:v>44074</c:v>
                </c:pt>
                <c:pt idx="211">
                  <c:v>44104</c:v>
                </c:pt>
                <c:pt idx="212">
                  <c:v>44135</c:v>
                </c:pt>
                <c:pt idx="213">
                  <c:v>44165</c:v>
                </c:pt>
                <c:pt idx="214">
                  <c:v>44196</c:v>
                </c:pt>
                <c:pt idx="215">
                  <c:v>44227</c:v>
                </c:pt>
                <c:pt idx="216">
                  <c:v>44255</c:v>
                </c:pt>
                <c:pt idx="217">
                  <c:v>44286</c:v>
                </c:pt>
                <c:pt idx="218">
                  <c:v>44316</c:v>
                </c:pt>
                <c:pt idx="219">
                  <c:v>44347</c:v>
                </c:pt>
                <c:pt idx="220">
                  <c:v>44377</c:v>
                </c:pt>
                <c:pt idx="221">
                  <c:v>44408</c:v>
                </c:pt>
                <c:pt idx="222">
                  <c:v>44439</c:v>
                </c:pt>
                <c:pt idx="223">
                  <c:v>44469</c:v>
                </c:pt>
                <c:pt idx="224">
                  <c:v>44500</c:v>
                </c:pt>
                <c:pt idx="225">
                  <c:v>44530</c:v>
                </c:pt>
                <c:pt idx="226">
                  <c:v>44561</c:v>
                </c:pt>
                <c:pt idx="227">
                  <c:v>44592</c:v>
                </c:pt>
                <c:pt idx="228">
                  <c:v>44620</c:v>
                </c:pt>
                <c:pt idx="229">
                  <c:v>44651</c:v>
                </c:pt>
                <c:pt idx="230">
                  <c:v>44681</c:v>
                </c:pt>
                <c:pt idx="231">
                  <c:v>44712</c:v>
                </c:pt>
                <c:pt idx="232">
                  <c:v>44742</c:v>
                </c:pt>
                <c:pt idx="233">
                  <c:v>44773</c:v>
                </c:pt>
                <c:pt idx="234">
                  <c:v>44804</c:v>
                </c:pt>
                <c:pt idx="235">
                  <c:v>44834</c:v>
                </c:pt>
                <c:pt idx="236">
                  <c:v>44865</c:v>
                </c:pt>
                <c:pt idx="237">
                  <c:v>44895</c:v>
                </c:pt>
                <c:pt idx="238">
                  <c:v>44926</c:v>
                </c:pt>
                <c:pt idx="239">
                  <c:v>44957</c:v>
                </c:pt>
                <c:pt idx="240">
                  <c:v>44985</c:v>
                </c:pt>
                <c:pt idx="241">
                  <c:v>45016</c:v>
                </c:pt>
                <c:pt idx="242">
                  <c:v>45046</c:v>
                </c:pt>
                <c:pt idx="243">
                  <c:v>45077</c:v>
                </c:pt>
                <c:pt idx="244">
                  <c:v>45107</c:v>
                </c:pt>
                <c:pt idx="245">
                  <c:v>45138</c:v>
                </c:pt>
                <c:pt idx="246">
                  <c:v>45169</c:v>
                </c:pt>
                <c:pt idx="247">
                  <c:v>45199</c:v>
                </c:pt>
                <c:pt idx="248">
                  <c:v>45230</c:v>
                </c:pt>
                <c:pt idx="249">
                  <c:v>45260</c:v>
                </c:pt>
                <c:pt idx="250">
                  <c:v>45291</c:v>
                </c:pt>
                <c:pt idx="251">
                  <c:v>45322</c:v>
                </c:pt>
                <c:pt idx="252">
                  <c:v>45351</c:v>
                </c:pt>
                <c:pt idx="253">
                  <c:v>45382</c:v>
                </c:pt>
                <c:pt idx="254">
                  <c:v>45412</c:v>
                </c:pt>
                <c:pt idx="255">
                  <c:v>45443</c:v>
                </c:pt>
                <c:pt idx="256">
                  <c:v>45473</c:v>
                </c:pt>
                <c:pt idx="257">
                  <c:v>45504</c:v>
                </c:pt>
                <c:pt idx="258">
                  <c:v>45535</c:v>
                </c:pt>
                <c:pt idx="259">
                  <c:v>45565</c:v>
                </c:pt>
                <c:pt idx="260">
                  <c:v>45596</c:v>
                </c:pt>
                <c:pt idx="261">
                  <c:v>45626</c:v>
                </c:pt>
                <c:pt idx="262">
                  <c:v>45657</c:v>
                </c:pt>
              </c:numCache>
            </c:numRef>
          </c:cat>
          <c:val>
            <c:numRef>
              <c:f>Grafy!$BN$15:$BN$279</c:f>
              <c:numCache>
                <c:formatCode>General</c:formatCode>
                <c:ptCount val="263"/>
                <c:pt idx="0">
                  <c:v>2.75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2.25</c:v>
                </c:pt>
                <c:pt idx="7">
                  <c:v>2.25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2.25</c:v>
                </c:pt>
                <c:pt idx="19">
                  <c:v>2.25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2.25</c:v>
                </c:pt>
                <c:pt idx="26">
                  <c:v>2.25</c:v>
                </c:pt>
                <c:pt idx="27">
                  <c:v>2.25</c:v>
                </c:pt>
                <c:pt idx="28">
                  <c:v>1.75</c:v>
                </c:pt>
                <c:pt idx="29">
                  <c:v>1.75</c:v>
                </c:pt>
                <c:pt idx="30">
                  <c:v>1.75</c:v>
                </c:pt>
                <c:pt idx="31">
                  <c:v>1.75</c:v>
                </c:pt>
                <c:pt idx="32">
                  <c:v>1.75</c:v>
                </c:pt>
                <c:pt idx="33">
                  <c:v>1.75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2.25</c:v>
                </c:pt>
                <c:pt idx="44">
                  <c:v>2.25</c:v>
                </c:pt>
                <c:pt idx="45">
                  <c:v>2.5</c:v>
                </c:pt>
                <c:pt idx="46">
                  <c:v>2.5</c:v>
                </c:pt>
                <c:pt idx="47">
                  <c:v>2.5</c:v>
                </c:pt>
                <c:pt idx="48">
                  <c:v>2.5</c:v>
                </c:pt>
                <c:pt idx="49">
                  <c:v>2.5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2.5</c:v>
                </c:pt>
                <c:pt idx="54">
                  <c:v>2.75</c:v>
                </c:pt>
                <c:pt idx="55">
                  <c:v>3</c:v>
                </c:pt>
                <c:pt idx="56">
                  <c:v>3.25</c:v>
                </c:pt>
                <c:pt idx="57">
                  <c:v>3.25</c:v>
                </c:pt>
                <c:pt idx="58">
                  <c:v>3.25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3.75</c:v>
                </c:pt>
                <c:pt idx="63">
                  <c:v>3.75</c:v>
                </c:pt>
                <c:pt idx="64">
                  <c:v>3.75</c:v>
                </c:pt>
                <c:pt idx="65">
                  <c:v>3.75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2.75</c:v>
                </c:pt>
                <c:pt idx="70">
                  <c:v>2.25</c:v>
                </c:pt>
                <c:pt idx="71">
                  <c:v>2.25</c:v>
                </c:pt>
                <c:pt idx="72">
                  <c:v>1.75</c:v>
                </c:pt>
                <c:pt idx="73">
                  <c:v>1.75</c:v>
                </c:pt>
                <c:pt idx="74">
                  <c:v>1.75</c:v>
                </c:pt>
                <c:pt idx="75">
                  <c:v>1.5</c:v>
                </c:pt>
                <c:pt idx="76">
                  <c:v>1.5</c:v>
                </c:pt>
                <c:pt idx="77">
                  <c:v>1.5</c:v>
                </c:pt>
                <c:pt idx="78">
                  <c:v>1.25</c:v>
                </c:pt>
                <c:pt idx="79">
                  <c:v>1.25</c:v>
                </c:pt>
                <c:pt idx="80">
                  <c:v>1.25</c:v>
                </c:pt>
                <c:pt idx="81">
                  <c:v>1.25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0.75</c:v>
                </c:pt>
                <c:pt idx="88">
                  <c:v>0.75</c:v>
                </c:pt>
                <c:pt idx="89">
                  <c:v>0.75</c:v>
                </c:pt>
                <c:pt idx="90">
                  <c:v>0.75</c:v>
                </c:pt>
                <c:pt idx="91">
                  <c:v>0.75</c:v>
                </c:pt>
                <c:pt idx="92">
                  <c:v>0.75</c:v>
                </c:pt>
                <c:pt idx="93">
                  <c:v>0.75</c:v>
                </c:pt>
                <c:pt idx="94">
                  <c:v>0.75</c:v>
                </c:pt>
                <c:pt idx="95">
                  <c:v>0.75</c:v>
                </c:pt>
                <c:pt idx="96">
                  <c:v>0.75</c:v>
                </c:pt>
                <c:pt idx="97">
                  <c:v>0.75</c:v>
                </c:pt>
                <c:pt idx="98">
                  <c:v>0.75</c:v>
                </c:pt>
                <c:pt idx="99">
                  <c:v>0.75</c:v>
                </c:pt>
                <c:pt idx="100">
                  <c:v>0.75</c:v>
                </c:pt>
                <c:pt idx="101">
                  <c:v>0.75</c:v>
                </c:pt>
                <c:pt idx="102">
                  <c:v>0.75</c:v>
                </c:pt>
                <c:pt idx="103">
                  <c:v>0.75</c:v>
                </c:pt>
                <c:pt idx="104">
                  <c:v>0.75</c:v>
                </c:pt>
                <c:pt idx="105">
                  <c:v>0.75</c:v>
                </c:pt>
                <c:pt idx="106">
                  <c:v>0.75</c:v>
                </c:pt>
                <c:pt idx="107">
                  <c:v>0.75</c:v>
                </c:pt>
                <c:pt idx="108">
                  <c:v>0.75</c:v>
                </c:pt>
                <c:pt idx="109">
                  <c:v>0.75</c:v>
                </c:pt>
                <c:pt idx="110">
                  <c:v>0.75</c:v>
                </c:pt>
                <c:pt idx="111">
                  <c:v>0.75</c:v>
                </c:pt>
                <c:pt idx="112">
                  <c:v>0.5</c:v>
                </c:pt>
                <c:pt idx="113">
                  <c:v>0.5</c:v>
                </c:pt>
                <c:pt idx="114">
                  <c:v>0.5</c:v>
                </c:pt>
                <c:pt idx="115">
                  <c:v>0.5</c:v>
                </c:pt>
                <c:pt idx="116">
                  <c:v>0.25</c:v>
                </c:pt>
                <c:pt idx="117">
                  <c:v>0.05</c:v>
                </c:pt>
                <c:pt idx="118">
                  <c:v>0.05</c:v>
                </c:pt>
                <c:pt idx="119">
                  <c:v>0.05</c:v>
                </c:pt>
                <c:pt idx="120">
                  <c:v>0.05</c:v>
                </c:pt>
                <c:pt idx="121">
                  <c:v>0.05</c:v>
                </c:pt>
                <c:pt idx="122">
                  <c:v>0.05</c:v>
                </c:pt>
                <c:pt idx="123">
                  <c:v>0.05</c:v>
                </c:pt>
                <c:pt idx="124">
                  <c:v>0.05</c:v>
                </c:pt>
                <c:pt idx="125">
                  <c:v>0.05</c:v>
                </c:pt>
                <c:pt idx="126">
                  <c:v>0.05</c:v>
                </c:pt>
                <c:pt idx="127">
                  <c:v>0.05</c:v>
                </c:pt>
                <c:pt idx="128">
                  <c:v>0.05</c:v>
                </c:pt>
                <c:pt idx="129">
                  <c:v>0.05</c:v>
                </c:pt>
                <c:pt idx="130">
                  <c:v>0.05</c:v>
                </c:pt>
                <c:pt idx="131">
                  <c:v>0.05</c:v>
                </c:pt>
                <c:pt idx="132">
                  <c:v>0.05</c:v>
                </c:pt>
                <c:pt idx="133">
                  <c:v>0.05</c:v>
                </c:pt>
                <c:pt idx="134">
                  <c:v>0.05</c:v>
                </c:pt>
                <c:pt idx="135">
                  <c:v>0.05</c:v>
                </c:pt>
                <c:pt idx="136">
                  <c:v>0.05</c:v>
                </c:pt>
                <c:pt idx="137">
                  <c:v>0.05</c:v>
                </c:pt>
                <c:pt idx="138">
                  <c:v>0.05</c:v>
                </c:pt>
                <c:pt idx="139">
                  <c:v>0.05</c:v>
                </c:pt>
                <c:pt idx="140">
                  <c:v>0.05</c:v>
                </c:pt>
                <c:pt idx="141">
                  <c:v>0.05</c:v>
                </c:pt>
                <c:pt idx="142">
                  <c:v>0.05</c:v>
                </c:pt>
                <c:pt idx="143">
                  <c:v>0.05</c:v>
                </c:pt>
                <c:pt idx="144">
                  <c:v>0.05</c:v>
                </c:pt>
                <c:pt idx="145">
                  <c:v>0.05</c:v>
                </c:pt>
                <c:pt idx="146">
                  <c:v>0.05</c:v>
                </c:pt>
                <c:pt idx="147">
                  <c:v>0.05</c:v>
                </c:pt>
                <c:pt idx="148">
                  <c:v>0.05</c:v>
                </c:pt>
                <c:pt idx="149">
                  <c:v>0.05</c:v>
                </c:pt>
                <c:pt idx="150">
                  <c:v>0.05</c:v>
                </c:pt>
                <c:pt idx="151">
                  <c:v>0.05</c:v>
                </c:pt>
                <c:pt idx="152">
                  <c:v>0.05</c:v>
                </c:pt>
                <c:pt idx="153">
                  <c:v>0.05</c:v>
                </c:pt>
                <c:pt idx="154">
                  <c:v>0.05</c:v>
                </c:pt>
                <c:pt idx="155">
                  <c:v>0.05</c:v>
                </c:pt>
                <c:pt idx="156">
                  <c:v>0.05</c:v>
                </c:pt>
                <c:pt idx="157">
                  <c:v>0.05</c:v>
                </c:pt>
                <c:pt idx="158">
                  <c:v>0.05</c:v>
                </c:pt>
                <c:pt idx="159">
                  <c:v>0.05</c:v>
                </c:pt>
                <c:pt idx="160">
                  <c:v>0.05</c:v>
                </c:pt>
                <c:pt idx="161">
                  <c:v>0.05</c:v>
                </c:pt>
                <c:pt idx="162">
                  <c:v>0.05</c:v>
                </c:pt>
                <c:pt idx="163">
                  <c:v>0.05</c:v>
                </c:pt>
                <c:pt idx="164">
                  <c:v>0.05</c:v>
                </c:pt>
                <c:pt idx="165">
                  <c:v>0.05</c:v>
                </c:pt>
                <c:pt idx="166">
                  <c:v>0.05</c:v>
                </c:pt>
                <c:pt idx="167">
                  <c:v>0.05</c:v>
                </c:pt>
                <c:pt idx="168">
                  <c:v>0.05</c:v>
                </c:pt>
                <c:pt idx="169">
                  <c:v>0.05</c:v>
                </c:pt>
                <c:pt idx="170">
                  <c:v>0.05</c:v>
                </c:pt>
                <c:pt idx="171">
                  <c:v>0.05</c:v>
                </c:pt>
                <c:pt idx="172">
                  <c:v>0.05</c:v>
                </c:pt>
                <c:pt idx="173">
                  <c:v>0.05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0.5</c:v>
                </c:pt>
                <c:pt idx="178">
                  <c:v>0.5</c:v>
                </c:pt>
                <c:pt idx="179">
                  <c:v>0.5</c:v>
                </c:pt>
                <c:pt idx="180">
                  <c:v>0.75</c:v>
                </c:pt>
                <c:pt idx="181">
                  <c:v>0.75</c:v>
                </c:pt>
                <c:pt idx="182">
                  <c:v>0.75</c:v>
                </c:pt>
                <c:pt idx="183">
                  <c:v>0.75</c:v>
                </c:pt>
                <c:pt idx="184">
                  <c:v>1</c:v>
                </c:pt>
                <c:pt idx="185">
                  <c:v>1</c:v>
                </c:pt>
                <c:pt idx="186">
                  <c:v>1.25</c:v>
                </c:pt>
                <c:pt idx="187">
                  <c:v>1.5</c:v>
                </c:pt>
                <c:pt idx="188">
                  <c:v>1.5</c:v>
                </c:pt>
                <c:pt idx="189">
                  <c:v>1.75</c:v>
                </c:pt>
                <c:pt idx="190">
                  <c:v>1.75</c:v>
                </c:pt>
                <c:pt idx="191">
                  <c:v>1.75</c:v>
                </c:pt>
                <c:pt idx="192">
                  <c:v>1.75</c:v>
                </c:pt>
                <c:pt idx="193">
                  <c:v>1.75</c:v>
                </c:pt>
                <c:pt idx="194">
                  <c:v>1.75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2.25</c:v>
                </c:pt>
                <c:pt idx="205">
                  <c:v>1</c:v>
                </c:pt>
                <c:pt idx="206">
                  <c:v>1</c:v>
                </c:pt>
                <c:pt idx="207">
                  <c:v>0.25</c:v>
                </c:pt>
                <c:pt idx="208">
                  <c:v>0.25</c:v>
                </c:pt>
                <c:pt idx="209">
                  <c:v>0.25</c:v>
                </c:pt>
                <c:pt idx="210">
                  <c:v>0.25</c:v>
                </c:pt>
                <c:pt idx="211">
                  <c:v>0.25</c:v>
                </c:pt>
                <c:pt idx="212">
                  <c:v>0.25</c:v>
                </c:pt>
                <c:pt idx="213">
                  <c:v>0.25</c:v>
                </c:pt>
                <c:pt idx="214">
                  <c:v>0.25</c:v>
                </c:pt>
                <c:pt idx="215">
                  <c:v>0.25</c:v>
                </c:pt>
                <c:pt idx="216">
                  <c:v>0.25</c:v>
                </c:pt>
                <c:pt idx="217">
                  <c:v>0.25</c:v>
                </c:pt>
                <c:pt idx="218">
                  <c:v>0.25</c:v>
                </c:pt>
                <c:pt idx="219">
                  <c:v>0.25</c:v>
                </c:pt>
                <c:pt idx="220">
                  <c:v>0.5</c:v>
                </c:pt>
                <c:pt idx="221">
                  <c:v>0.5</c:v>
                </c:pt>
                <c:pt idx="222">
                  <c:v>0.75</c:v>
                </c:pt>
                <c:pt idx="223">
                  <c:v>0.75</c:v>
                </c:pt>
                <c:pt idx="224">
                  <c:v>1.5</c:v>
                </c:pt>
                <c:pt idx="225">
                  <c:v>2.75</c:v>
                </c:pt>
                <c:pt idx="226">
                  <c:v>3.75</c:v>
                </c:pt>
                <c:pt idx="227">
                  <c:v>3.75</c:v>
                </c:pt>
                <c:pt idx="228">
                  <c:v>4.5</c:v>
                </c:pt>
                <c:pt idx="229">
                  <c:v>4.5</c:v>
                </c:pt>
                <c:pt idx="230">
                  <c:v>5</c:v>
                </c:pt>
                <c:pt idx="231">
                  <c:v>5.75</c:v>
                </c:pt>
                <c:pt idx="232">
                  <c:v>7</c:v>
                </c:pt>
                <c:pt idx="233">
                  <c:v>7</c:v>
                </c:pt>
                <c:pt idx="234">
                  <c:v>7</c:v>
                </c:pt>
                <c:pt idx="235">
                  <c:v>7</c:v>
                </c:pt>
                <c:pt idx="236">
                  <c:v>7</c:v>
                </c:pt>
                <c:pt idx="237">
                  <c:v>7</c:v>
                </c:pt>
                <c:pt idx="238">
                  <c:v>7</c:v>
                </c:pt>
                <c:pt idx="239">
                  <c:v>7</c:v>
                </c:pt>
                <c:pt idx="240">
                  <c:v>7</c:v>
                </c:pt>
                <c:pt idx="241">
                  <c:v>7</c:v>
                </c:pt>
                <c:pt idx="242">
                  <c:v>7</c:v>
                </c:pt>
                <c:pt idx="243">
                  <c:v>7</c:v>
                </c:pt>
                <c:pt idx="244">
                  <c:v>7</c:v>
                </c:pt>
                <c:pt idx="245">
                  <c:v>7</c:v>
                </c:pt>
                <c:pt idx="246">
                  <c:v>7</c:v>
                </c:pt>
                <c:pt idx="250" formatCode="0.00">
                  <c:v>6.75</c:v>
                </c:pt>
                <c:pt idx="262" formatCode="0.00">
                  <c:v>4.25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C9F-4367-AFB8-D7E02D4B1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640048"/>
        <c:axId val="1217645872"/>
      </c:lineChart>
      <c:dateAx>
        <c:axId val="1217640048"/>
        <c:scaling>
          <c:orientation val="minMax"/>
        </c:scaling>
        <c:delete val="0"/>
        <c:axPos val="b"/>
        <c:numFmt formatCode="mm/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7645872"/>
        <c:crosses val="autoZero"/>
        <c:auto val="1"/>
        <c:lblOffset val="100"/>
        <c:baseTimeUnit val="months"/>
        <c:majorUnit val="24"/>
        <c:majorTimeUnit val="months"/>
      </c:dateAx>
      <c:valAx>
        <c:axId val="12176458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7640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Grafy!$BZ$2</c:f>
              <c:strCache>
                <c:ptCount val="1"/>
                <c:pt idx="0">
                  <c:v>Dluh sektoru vládních institucí (% HDP)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E4-4CEC-A768-76727D37A68A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E4-4CEC-A768-76727D37A68A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E4-4CEC-A768-76727D37A68A}"/>
              </c:ext>
            </c:extLst>
          </c:dPt>
          <c:dLbls>
            <c:dLbl>
              <c:idx val="26"/>
              <c:layout>
                <c:manualLayout>
                  <c:x val="-5.817210423158543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E4-4CEC-A768-76727D37A68A}"/>
                </c:ext>
              </c:extLst>
            </c:dLbl>
            <c:dLbl>
              <c:idx val="27"/>
              <c:layout>
                <c:manualLayout>
                  <c:x val="3.878140282105696E-3"/>
                  <c:y val="5.65730286526799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E4-4CEC-A768-76727D37A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Grafy!$BY$5:$BY$32</c:f>
              <c:numCache>
                <c:formatCode>yyyy</c:formatCode>
                <c:ptCount val="28"/>
                <c:pt idx="0">
                  <c:v>35795</c:v>
                </c:pt>
                <c:pt idx="1">
                  <c:v>36160</c:v>
                </c:pt>
                <c:pt idx="2">
                  <c:v>36525</c:v>
                </c:pt>
                <c:pt idx="3">
                  <c:v>36891</c:v>
                </c:pt>
                <c:pt idx="4">
                  <c:v>37256</c:v>
                </c:pt>
                <c:pt idx="5">
                  <c:v>37621</c:v>
                </c:pt>
                <c:pt idx="6">
                  <c:v>37986</c:v>
                </c:pt>
                <c:pt idx="7">
                  <c:v>38352</c:v>
                </c:pt>
                <c:pt idx="8">
                  <c:v>38717</c:v>
                </c:pt>
                <c:pt idx="9">
                  <c:v>39082</c:v>
                </c:pt>
                <c:pt idx="10">
                  <c:v>39447</c:v>
                </c:pt>
                <c:pt idx="11">
                  <c:v>39813</c:v>
                </c:pt>
                <c:pt idx="12">
                  <c:v>40178</c:v>
                </c:pt>
                <c:pt idx="13">
                  <c:v>40543</c:v>
                </c:pt>
                <c:pt idx="14">
                  <c:v>40908</c:v>
                </c:pt>
                <c:pt idx="15">
                  <c:v>41274</c:v>
                </c:pt>
                <c:pt idx="16">
                  <c:v>41639</c:v>
                </c:pt>
                <c:pt idx="17">
                  <c:v>42004</c:v>
                </c:pt>
                <c:pt idx="18">
                  <c:v>42369</c:v>
                </c:pt>
                <c:pt idx="19">
                  <c:v>42735</c:v>
                </c:pt>
                <c:pt idx="20">
                  <c:v>43100</c:v>
                </c:pt>
                <c:pt idx="21">
                  <c:v>43465</c:v>
                </c:pt>
                <c:pt idx="22">
                  <c:v>43830</c:v>
                </c:pt>
                <c:pt idx="23">
                  <c:v>44196</c:v>
                </c:pt>
                <c:pt idx="24">
                  <c:v>44561</c:v>
                </c:pt>
                <c:pt idx="25">
                  <c:v>44926</c:v>
                </c:pt>
                <c:pt idx="26">
                  <c:v>45291</c:v>
                </c:pt>
                <c:pt idx="27">
                  <c:v>45657</c:v>
                </c:pt>
              </c:numCache>
            </c:numRef>
          </c:cat>
          <c:val>
            <c:numRef>
              <c:f>Grafy!$BZ$5:$BZ$32</c:f>
              <c:numCache>
                <c:formatCode>0.0</c:formatCode>
                <c:ptCount val="28"/>
                <c:pt idx="0">
                  <c:v>12.193712506798498</c:v>
                </c:pt>
                <c:pt idx="1">
                  <c:v>13.955886607957623</c:v>
                </c:pt>
                <c:pt idx="2">
                  <c:v>15.183558863959471</c:v>
                </c:pt>
                <c:pt idx="3">
                  <c:v>16.98947612799623</c:v>
                </c:pt>
                <c:pt idx="4">
                  <c:v>22.705947673746842</c:v>
                </c:pt>
                <c:pt idx="5">
                  <c:v>25.831945364183039</c:v>
                </c:pt>
                <c:pt idx="6">
                  <c:v>28.158438677193733</c:v>
                </c:pt>
                <c:pt idx="7">
                  <c:v>28.367466039145796</c:v>
                </c:pt>
                <c:pt idx="8">
                  <c:v>27.702176862010937</c:v>
                </c:pt>
                <c:pt idx="9">
                  <c:v>27.559892276176967</c:v>
                </c:pt>
                <c:pt idx="10">
                  <c:v>27.806871879908734</c:v>
                </c:pt>
                <c:pt idx="11">
                  <c:v>28.658227709392914</c:v>
                </c:pt>
                <c:pt idx="12">
                  <c:v>34.0575706169599</c:v>
                </c:pt>
                <c:pt idx="13">
                  <c:v>37.354661140139072</c:v>
                </c:pt>
                <c:pt idx="14">
                  <c:v>39.722346056677402</c:v>
                </c:pt>
                <c:pt idx="15">
                  <c:v>44.151280340589402</c:v>
                </c:pt>
                <c:pt idx="16">
                  <c:v>44.420249922094001</c:v>
                </c:pt>
                <c:pt idx="17">
                  <c:v>41.854255383285697</c:v>
                </c:pt>
                <c:pt idx="18">
                  <c:v>39.6950692462324</c:v>
                </c:pt>
                <c:pt idx="19">
                  <c:v>36.580851734035903</c:v>
                </c:pt>
                <c:pt idx="20">
                  <c:v>34.235276553722201</c:v>
                </c:pt>
                <c:pt idx="21">
                  <c:v>32.058374043872902</c:v>
                </c:pt>
                <c:pt idx="22">
                  <c:v>30.048581558691701</c:v>
                </c:pt>
                <c:pt idx="23">
                  <c:v>37.655853403959398</c:v>
                </c:pt>
                <c:pt idx="24">
                  <c:v>42.017513661215602</c:v>
                </c:pt>
                <c:pt idx="25">
                  <c:v>44.2</c:v>
                </c:pt>
                <c:pt idx="26">
                  <c:v>44.658668708207529</c:v>
                </c:pt>
                <c:pt idx="27">
                  <c:v>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E4-4CEC-A768-76727D37A68A}"/>
            </c:ext>
          </c:extLst>
        </c:ser>
        <c:ser>
          <c:idx val="1"/>
          <c:order val="1"/>
          <c:tx>
            <c:strRef>
              <c:f>Grafy!$CA$2</c:f>
              <c:strCache>
                <c:ptCount val="1"/>
                <c:pt idx="0">
                  <c:v>Saldo sektoru vládních institucí (% HDP)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8E4-4CEC-A768-76727D37A68A}"/>
              </c:ext>
            </c:extLst>
          </c:dPt>
          <c:dPt>
            <c:idx val="26"/>
            <c:invertIfNegative val="0"/>
            <c:bubble3D val="0"/>
            <c:spPr>
              <a:noFill/>
              <a:ln w="254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E8E4-4CEC-A768-76727D37A68A}"/>
              </c:ext>
            </c:extLst>
          </c:dPt>
          <c:dPt>
            <c:idx val="27"/>
            <c:invertIfNegative val="0"/>
            <c:bubble3D val="0"/>
            <c:spPr>
              <a:noFill/>
              <a:ln w="254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E8E4-4CEC-A768-76727D37A68A}"/>
              </c:ext>
            </c:extLst>
          </c:dPt>
          <c:dLbls>
            <c:dLbl>
              <c:idx val="26"/>
              <c:layout>
                <c:manualLayout>
                  <c:x val="-7.7562805642115342E-3"/>
                  <c:y val="1.6971908595803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E4-4CEC-A768-76727D37A68A}"/>
                </c:ext>
              </c:extLst>
            </c:dLbl>
            <c:dLbl>
              <c:idx val="27"/>
              <c:layout>
                <c:manualLayout>
                  <c:x val="0"/>
                  <c:y val="5.65730286526809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E4-4CEC-A768-76727D37A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Grafy!$BY$5:$BY$32</c:f>
              <c:numCache>
                <c:formatCode>yyyy</c:formatCode>
                <c:ptCount val="28"/>
                <c:pt idx="0">
                  <c:v>35795</c:v>
                </c:pt>
                <c:pt idx="1">
                  <c:v>36160</c:v>
                </c:pt>
                <c:pt idx="2">
                  <c:v>36525</c:v>
                </c:pt>
                <c:pt idx="3">
                  <c:v>36891</c:v>
                </c:pt>
                <c:pt idx="4">
                  <c:v>37256</c:v>
                </c:pt>
                <c:pt idx="5">
                  <c:v>37621</c:v>
                </c:pt>
                <c:pt idx="6">
                  <c:v>37986</c:v>
                </c:pt>
                <c:pt idx="7">
                  <c:v>38352</c:v>
                </c:pt>
                <c:pt idx="8">
                  <c:v>38717</c:v>
                </c:pt>
                <c:pt idx="9">
                  <c:v>39082</c:v>
                </c:pt>
                <c:pt idx="10">
                  <c:v>39447</c:v>
                </c:pt>
                <c:pt idx="11">
                  <c:v>39813</c:v>
                </c:pt>
                <c:pt idx="12">
                  <c:v>40178</c:v>
                </c:pt>
                <c:pt idx="13">
                  <c:v>40543</c:v>
                </c:pt>
                <c:pt idx="14">
                  <c:v>40908</c:v>
                </c:pt>
                <c:pt idx="15">
                  <c:v>41274</c:v>
                </c:pt>
                <c:pt idx="16">
                  <c:v>41639</c:v>
                </c:pt>
                <c:pt idx="17">
                  <c:v>42004</c:v>
                </c:pt>
                <c:pt idx="18">
                  <c:v>42369</c:v>
                </c:pt>
                <c:pt idx="19">
                  <c:v>42735</c:v>
                </c:pt>
                <c:pt idx="20">
                  <c:v>43100</c:v>
                </c:pt>
                <c:pt idx="21">
                  <c:v>43465</c:v>
                </c:pt>
                <c:pt idx="22">
                  <c:v>43830</c:v>
                </c:pt>
                <c:pt idx="23">
                  <c:v>44196</c:v>
                </c:pt>
                <c:pt idx="24">
                  <c:v>44561</c:v>
                </c:pt>
                <c:pt idx="25">
                  <c:v>44926</c:v>
                </c:pt>
                <c:pt idx="26">
                  <c:v>45291</c:v>
                </c:pt>
                <c:pt idx="27">
                  <c:v>45657</c:v>
                </c:pt>
              </c:numCache>
            </c:numRef>
          </c:cat>
          <c:val>
            <c:numRef>
              <c:f>Grafy!$CA$5:$CA$32</c:f>
              <c:numCache>
                <c:formatCode>0.0</c:formatCode>
                <c:ptCount val="28"/>
                <c:pt idx="0">
                  <c:v>-3.2</c:v>
                </c:pt>
                <c:pt idx="1">
                  <c:v>-4.2</c:v>
                </c:pt>
                <c:pt idx="2">
                  <c:v>-3.1</c:v>
                </c:pt>
                <c:pt idx="3">
                  <c:v>-3.6</c:v>
                </c:pt>
                <c:pt idx="4">
                  <c:v>-5.8</c:v>
                </c:pt>
                <c:pt idx="5">
                  <c:v>-6.4</c:v>
                </c:pt>
                <c:pt idx="6">
                  <c:v>-6.9</c:v>
                </c:pt>
                <c:pt idx="7">
                  <c:v>-2.4</c:v>
                </c:pt>
                <c:pt idx="8">
                  <c:v>-3</c:v>
                </c:pt>
                <c:pt idx="9">
                  <c:v>-2.2000000000000002</c:v>
                </c:pt>
                <c:pt idx="10">
                  <c:v>-0.69426556943321172</c:v>
                </c:pt>
                <c:pt idx="11">
                  <c:v>-2.107165858185073</c:v>
                </c:pt>
                <c:pt idx="12">
                  <c:v>-5.513731227818055</c:v>
                </c:pt>
                <c:pt idx="13">
                  <c:v>-4.189741534560314</c:v>
                </c:pt>
                <c:pt idx="14">
                  <c:v>-2.7003514983914401</c:v>
                </c:pt>
                <c:pt idx="15">
                  <c:v>-3.8971002555202898</c:v>
                </c:pt>
                <c:pt idx="16">
                  <c:v>-1.28388671363478</c:v>
                </c:pt>
                <c:pt idx="17">
                  <c:v>-2.0754914093395702</c:v>
                </c:pt>
                <c:pt idx="18">
                  <c:v>-0.64381765122764001</c:v>
                </c:pt>
                <c:pt idx="19">
                  <c:v>0.71177619253209301</c:v>
                </c:pt>
                <c:pt idx="20">
                  <c:v>1.50140595995533</c:v>
                </c:pt>
                <c:pt idx="21">
                  <c:v>0.89251770684382503</c:v>
                </c:pt>
                <c:pt idx="22">
                  <c:v>0.28850912147427099</c:v>
                </c:pt>
                <c:pt idx="23">
                  <c:v>-5.7664817990688997</c:v>
                </c:pt>
                <c:pt idx="24">
                  <c:v>-5.0849957527906398</c:v>
                </c:pt>
                <c:pt idx="25">
                  <c:v>-3.6421680855074898</c:v>
                </c:pt>
                <c:pt idx="26">
                  <c:v>-3.78928312110782</c:v>
                </c:pt>
                <c:pt idx="27">
                  <c:v>-2.8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8E4-4CEC-A768-76727D37A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1309908256"/>
        <c:axId val="1309906176"/>
      </c:barChart>
      <c:dateAx>
        <c:axId val="130990825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9906176"/>
        <c:crosses val="autoZero"/>
        <c:auto val="1"/>
        <c:lblOffset val="100"/>
        <c:baseTimeUnit val="years"/>
      </c:dateAx>
      <c:valAx>
        <c:axId val="13099061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990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2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125F4CA-4F90-49BE-8120-5405ADA3B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9C7697-4B99-4296-8501-298E0C9D5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98D0-8791-4AE9-B692-A38A764BA783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D4061-3537-4C5C-9178-4CDA856A7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87ED2A-7083-408C-BA92-4B87F2C12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66C4-CBB9-47DA-8485-4BFD8AAE7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89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6E2D-EB57-4CCA-BDDB-BB68906C4234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06D6-4A6A-49DA-A8F7-80B8C14AB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85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59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JB</a:t>
            </a:r>
          </a:p>
        </p:txBody>
      </p:sp>
    </p:spTree>
    <p:extLst>
      <p:ext uri="{BB962C8B-B14F-4D97-AF65-F5344CB8AC3E}">
        <p14:creationId xmlns:p14="http://schemas.microsoft.com/office/powerpoint/2010/main" val="1013606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823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JB</a:t>
            </a:r>
          </a:p>
        </p:txBody>
      </p:sp>
    </p:spTree>
    <p:extLst>
      <p:ext uri="{BB962C8B-B14F-4D97-AF65-F5344CB8AC3E}">
        <p14:creationId xmlns:p14="http://schemas.microsoft.com/office/powerpoint/2010/main" val="174689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JB</a:t>
            </a:r>
          </a:p>
        </p:txBody>
      </p:sp>
    </p:spTree>
    <p:extLst>
      <p:ext uri="{BB962C8B-B14F-4D97-AF65-F5344CB8AC3E}">
        <p14:creationId xmlns:p14="http://schemas.microsoft.com/office/powerpoint/2010/main" val="1871679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902762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402249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289959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29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JV</a:t>
            </a:r>
          </a:p>
        </p:txBody>
      </p:sp>
    </p:spTree>
    <p:extLst>
      <p:ext uri="{BB962C8B-B14F-4D97-AF65-F5344CB8AC3E}">
        <p14:creationId xmlns:p14="http://schemas.microsoft.com/office/powerpoint/2010/main" val="37864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JV</a:t>
            </a:r>
          </a:p>
        </p:txBody>
      </p:sp>
    </p:spTree>
    <p:extLst>
      <p:ext uri="{BB962C8B-B14F-4D97-AF65-F5344CB8AC3E}">
        <p14:creationId xmlns:p14="http://schemas.microsoft.com/office/powerpoint/2010/main" val="117846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84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JV</a:t>
            </a:r>
          </a:p>
        </p:txBody>
      </p:sp>
    </p:spTree>
    <p:extLst>
      <p:ext uri="{BB962C8B-B14F-4D97-AF65-F5344CB8AC3E}">
        <p14:creationId xmlns:p14="http://schemas.microsoft.com/office/powerpoint/2010/main" val="356630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JV</a:t>
            </a:r>
          </a:p>
        </p:txBody>
      </p:sp>
    </p:spTree>
    <p:extLst>
      <p:ext uri="{BB962C8B-B14F-4D97-AF65-F5344CB8AC3E}">
        <p14:creationId xmlns:p14="http://schemas.microsoft.com/office/powerpoint/2010/main" val="261576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JB</a:t>
            </a:r>
          </a:p>
        </p:txBody>
      </p:sp>
    </p:spTree>
    <p:extLst>
      <p:ext uri="{BB962C8B-B14F-4D97-AF65-F5344CB8AC3E}">
        <p14:creationId xmlns:p14="http://schemas.microsoft.com/office/powerpoint/2010/main" val="89822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JB</a:t>
            </a:r>
          </a:p>
        </p:txBody>
      </p:sp>
    </p:spTree>
    <p:extLst>
      <p:ext uri="{BB962C8B-B14F-4D97-AF65-F5344CB8AC3E}">
        <p14:creationId xmlns:p14="http://schemas.microsoft.com/office/powerpoint/2010/main" val="134329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35B3E87-FA47-4136-AB1B-7CA3834A4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DDFB05-B3BC-4551-8F47-69B1C394C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08.11.2023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7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08.11.2023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rgbClr val="1F576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rgbClr val="1F576B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8504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kce s odrážkami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18C9709-268C-465E-AF8F-85DEE26C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227EC2-DDFF-4285-8002-B585D977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7" y="2999881"/>
            <a:ext cx="5334169" cy="2373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C60C-62D3-48FA-8EB4-FF3A52C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71" y="2989090"/>
            <a:ext cx="5221287" cy="2375621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 b="1" i="0" baseline="0">
                <a:solidFill>
                  <a:schemeClr val="tx1"/>
                </a:solidFill>
              </a:defRPr>
            </a:lvl1pPr>
            <a:lvl2pPr>
              <a:defRPr sz="1600" b="0" i="0" spc="20" baseline="0"/>
            </a:lvl2pPr>
            <a:lvl3pPr>
              <a:defRPr sz="1600" b="0" i="0" spc="20" baseline="0"/>
            </a:lvl3pPr>
            <a:lvl4pPr>
              <a:defRPr sz="1600" b="0" i="0" spc="20" baseline="0"/>
            </a:lvl4pPr>
            <a:lvl5pPr>
              <a:defRPr sz="1600" b="0" i="0" spc="2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C522861B-E4DE-48EA-B978-6EE5FF6D72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672" y="1620000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94C25EC-0FD8-4A9F-9B7A-5F2738F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3200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91345932-F701-A9AB-1615-8059F13439E9}"/>
              </a:ext>
            </a:extLst>
          </p:cNvPr>
          <p:cNvSpPr/>
          <p:nvPr userDrawn="1"/>
        </p:nvSpPr>
        <p:spPr>
          <a:xfrm>
            <a:off x="339234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64D33902-260F-C505-31E9-724B8C4D49E2}"/>
              </a:ext>
            </a:extLst>
          </p:cNvPr>
          <p:cNvSpPr/>
          <p:nvPr userDrawn="1"/>
        </p:nvSpPr>
        <p:spPr>
          <a:xfrm>
            <a:off x="11851948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rgbClr val="1F576B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39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70D2B24-EA1C-457A-A41D-447F16431D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225" y="437111"/>
            <a:ext cx="11521550" cy="598377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D11FF-3D59-468A-AAC4-B3B4555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3" y="620688"/>
            <a:ext cx="3485031" cy="9001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/>
              <a:t>Kliknutím lze</a:t>
            </a:r>
            <a:br>
              <a:rPr lang="cs-CZ"/>
            </a:br>
            <a:r>
              <a:rPr lang="cs-CZ"/>
              <a:t>upravit styl.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708A7B0-EF81-4144-9FB1-461FEC3D7D18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08.11.2023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991F76-3081-4DFE-B972-E81C3251D5D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23" r:id="rId3"/>
    <p:sldLayoutId id="2147483724" r:id="rId4"/>
    <p:sldLayoutId id="2147483652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5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800" b="1" i="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305175"/>
            <a:ext cx="11319048" cy="1859440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  <a:br>
              <a:rPr lang="cs-CZ" dirty="0"/>
            </a:br>
            <a:br>
              <a:rPr lang="cs-CZ" sz="2000" dirty="0"/>
            </a:br>
            <a:r>
              <a:rPr lang="cs-CZ" sz="1800" dirty="0"/>
              <a:t>aneb k vývoji českého hospodářství v letech 2023–2024 z pohledu bankovního sektoru</a:t>
            </a:r>
            <a:br>
              <a:rPr lang="cs-CZ" sz="3200" dirty="0"/>
            </a:b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8A0016A-1B71-5734-26F8-EB5A99B07173}"/>
              </a:ext>
            </a:extLst>
          </p:cNvPr>
          <p:cNvSpPr txBox="1">
            <a:spLocks/>
          </p:cNvSpPr>
          <p:nvPr/>
        </p:nvSpPr>
        <p:spPr>
          <a:xfrm>
            <a:off x="10230172" y="5867747"/>
            <a:ext cx="1440160" cy="34734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600" dirty="0"/>
              <a:t>9 / 11 / 2023</a:t>
            </a:r>
          </a:p>
        </p:txBody>
      </p:sp>
    </p:spTree>
    <p:extLst>
      <p:ext uri="{BB962C8B-B14F-4D97-AF65-F5344CB8AC3E}">
        <p14:creationId xmlns:p14="http://schemas.microsoft.com/office/powerpoint/2010/main" val="243699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Inflace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12E2C37E-6422-3A86-034D-2C6D98D72E22}"/>
              </a:ext>
            </a:extLst>
          </p:cNvPr>
          <p:cNvSpPr txBox="1">
            <a:spLocks/>
          </p:cNvSpPr>
          <p:nvPr/>
        </p:nvSpPr>
        <p:spPr>
          <a:xfrm>
            <a:off x="735678" y="12080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letošní odhad inflace se nemění, příští rok klesne výrazně</a:t>
            </a:r>
          </a:p>
        </p:txBody>
      </p:sp>
    </p:spTree>
    <p:extLst>
      <p:ext uri="{BB962C8B-B14F-4D97-AF65-F5344CB8AC3E}">
        <p14:creationId xmlns:p14="http://schemas.microsoft.com/office/powerpoint/2010/main" val="420600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18" y="1249610"/>
            <a:ext cx="4962389" cy="8840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spc="0" dirty="0">
                <a:solidFill>
                  <a:srgbClr val="0F5969"/>
                </a:solidFill>
              </a:rPr>
              <a:t>Inflace se bude letos pohybovat kolem 11 %, v příštím roce klesne k </a:t>
            </a:r>
            <a:r>
              <a:rPr lang="cs-CZ" sz="2000" spc="0" dirty="0">
                <a:solidFill>
                  <a:srgbClr val="0F5969"/>
                </a:solidFill>
              </a:rPr>
              <a:t>2,5</a:t>
            </a:r>
            <a:r>
              <a:rPr lang="cs-CZ" sz="2000" b="1" spc="0" dirty="0">
                <a:solidFill>
                  <a:srgbClr val="0F5969"/>
                </a:solidFill>
              </a:rPr>
              <a:t> %, jednotlivé odhady se pr</a:t>
            </a:r>
            <a:r>
              <a:rPr lang="cs-CZ" sz="2000" spc="0" dirty="0">
                <a:solidFill>
                  <a:srgbClr val="0F5969"/>
                </a:solidFill>
              </a:rPr>
              <a:t>o příští rok pohybují v rozmezí od 1,9 po 3,7 %</a:t>
            </a:r>
            <a:endParaRPr lang="cs-CZ" sz="2000" b="1" spc="0" dirty="0">
              <a:solidFill>
                <a:srgbClr val="0F5969"/>
              </a:solidFill>
            </a:endParaRP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08.11.2023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22099" y="6141061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ČBA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680F2C-593C-C981-F321-32CC34FE7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43" y="2223151"/>
            <a:ext cx="5688061" cy="3798137"/>
          </a:xfrm>
          <a:prstGeom prst="rect">
            <a:avLst/>
          </a:prstGeom>
        </p:spPr>
      </p:pic>
      <p:pic>
        <p:nvPicPr>
          <p:cNvPr id="5" name="Obrázek 4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9D09D42C-A6E4-3B38-D074-394B9B167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05" y="2223151"/>
            <a:ext cx="4571429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Měnová politika a měnový kurz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93C4F8F6-35EE-592A-6958-3B052DBE6864}"/>
              </a:ext>
            </a:extLst>
          </p:cNvPr>
          <p:cNvSpPr txBox="1">
            <a:spLocks/>
          </p:cNvSpPr>
          <p:nvPr/>
        </p:nvSpPr>
        <p:spPr>
          <a:xfrm>
            <a:off x="735678" y="1960891"/>
            <a:ext cx="10968293" cy="8483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ČNB dle konsensus začne již letos úrokové sazby snižovat, koruna se bude v příštím roce pohybovat kolem 24,6 Kč za euro</a:t>
            </a:r>
          </a:p>
        </p:txBody>
      </p:sp>
    </p:spTree>
    <p:extLst>
      <p:ext uri="{BB962C8B-B14F-4D97-AF65-F5344CB8AC3E}">
        <p14:creationId xmlns:p14="http://schemas.microsoft.com/office/powerpoint/2010/main" val="252812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08.11.2023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602241" y="843484"/>
            <a:ext cx="5493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Prognóza čeká pokles sazeb ČNB ještě v letošním roce, ačkoli se ČNB bude v prosinci rozhodovat na základě přicházejících dat. Na konci roku 2024 by se měla hlavní sazba ČNB pohybovat u 4,5 %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226471" y="843484"/>
            <a:ext cx="510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Koruna se bude pohybovat na současných úrovních kolem 24,6 Kč za euro i v příštím roce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62315" y="614401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B1CF333-FF47-49F7-9EF9-0BD4EF680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705111"/>
              </p:ext>
            </p:extLst>
          </p:nvPr>
        </p:nvGraphicFramePr>
        <p:xfrm>
          <a:off x="602241" y="2628966"/>
          <a:ext cx="5095347" cy="32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648EFE-CD4C-E06F-90FF-B0E9D1565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315" y="2345876"/>
            <a:ext cx="5675868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8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71591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Fiskální politika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04582" y="1614122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cs-CZ" sz="2300" dirty="0"/>
              <a:t>deficit hospodaření vůči HDP klesne pod 3% hranici</a:t>
            </a:r>
          </a:p>
        </p:txBody>
      </p:sp>
    </p:spTree>
    <p:extLst>
      <p:ext uri="{BB962C8B-B14F-4D97-AF65-F5344CB8AC3E}">
        <p14:creationId xmlns:p14="http://schemas.microsoft.com/office/powerpoint/2010/main" val="26213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8" y="674695"/>
            <a:ext cx="8614213" cy="379950"/>
          </a:xfrm>
        </p:spPr>
        <p:txBody>
          <a:bodyPr>
            <a:noAutofit/>
          </a:bodyPr>
          <a:lstStyle/>
          <a:p>
            <a:r>
              <a:rPr lang="cs-CZ" sz="3000" b="1" spc="0" dirty="0">
                <a:solidFill>
                  <a:srgbClr val="0F5969"/>
                </a:solidFill>
                <a:latin typeface="+mn-lt"/>
              </a:rPr>
              <a:t>Vývoj vládního deficitu a zadlužení (% HDP) 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08.11.2023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16344" y="6138295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MF ČR, ČBA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34FBD05-EFE6-53A6-D65A-D9377ACC4AC9}"/>
              </a:ext>
            </a:extLst>
          </p:cNvPr>
          <p:cNvSpPr txBox="1"/>
          <p:nvPr/>
        </p:nvSpPr>
        <p:spPr>
          <a:xfrm>
            <a:off x="1057688" y="4742665"/>
            <a:ext cx="1023153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Prognostický panel ČBA odhaduje schodek veřejných financí v letošním roce ve výši 3,8 %, v příštím roce pak pokles pod 3% hranici. </a:t>
            </a:r>
          </a:p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Podíl zadlužení vůči HDP se však navzdory vysokým deficitům zvyšoval vzhledem k vysoké inflaci relativně mírně a v příštím roce mírně přesáhne 45 %.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7302E2A-AF43-4122-A57E-10544C5F7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019738"/>
              </p:ext>
            </p:extLst>
          </p:nvPr>
        </p:nvGraphicFramePr>
        <p:xfrm>
          <a:off x="917020" y="1250203"/>
          <a:ext cx="10372206" cy="336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12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Vývoj vkladů a úvěrové emise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09A4CDB-B10B-F888-AA7C-0F29DA9774D7}"/>
              </a:ext>
            </a:extLst>
          </p:cNvPr>
          <p:cNvSpPr txBox="1">
            <a:spLocks/>
          </p:cNvSpPr>
          <p:nvPr/>
        </p:nvSpPr>
        <p:spPr>
          <a:xfrm>
            <a:off x="642682" y="1903572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2300" dirty="0"/>
              <a:t>- hypoteční trh se mírně zotavuje, nové korporátní úvěry klesají dvouciferným tempem, spotřebitelské mírně rostou</a:t>
            </a:r>
          </a:p>
        </p:txBody>
      </p:sp>
    </p:spTree>
    <p:extLst>
      <p:ext uri="{BB962C8B-B14F-4D97-AF65-F5344CB8AC3E}">
        <p14:creationId xmlns:p14="http://schemas.microsoft.com/office/powerpoint/2010/main" val="303783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08.11.2023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4608716" y="650813"/>
            <a:ext cx="6699036" cy="73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Nové hypoteční úvěry za letošní rok poklesly o 42 %,  spotřebitelské mírně rostou o 6 %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4608716" y="1826400"/>
            <a:ext cx="6699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Nové úvěry podnikům meziročně klesají dvouciferným tempem, a to jak u korunových (-40 %), tak eurových úvěrů (-32 %)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B21BF-67E8-A014-C304-85AEAEEAEB34}"/>
              </a:ext>
            </a:extLst>
          </p:cNvPr>
          <p:cNvSpPr txBox="1"/>
          <p:nvPr/>
        </p:nvSpPr>
        <p:spPr>
          <a:xfrm>
            <a:off x="10576560" y="3086100"/>
            <a:ext cx="438150" cy="25527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300" b="0" i="0" spc="0" baseline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455F8-6B6F-E5DB-2F0C-2A802F1A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63" y="2940985"/>
            <a:ext cx="4962985" cy="3477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81C8CB-4172-ED5A-0EF7-2F88F2B0A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75" y="677578"/>
            <a:ext cx="3862240" cy="583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3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Závěrečné shrnutí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23632" y="1268413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a diskuze</a:t>
            </a:r>
          </a:p>
        </p:txBody>
      </p:sp>
    </p:spTree>
    <p:extLst>
      <p:ext uri="{BB962C8B-B14F-4D97-AF65-F5344CB8AC3E}">
        <p14:creationId xmlns:p14="http://schemas.microsoft.com/office/powerpoint/2010/main" val="385463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97" y="578794"/>
            <a:ext cx="2180904" cy="285020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F5969"/>
                </a:solidFill>
                <a:latin typeface="+mj-lt"/>
              </a:rPr>
              <a:t>Prognóza ČBA v číslech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08.11.2023</a:t>
            </a:fld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BC6B37-5994-5F45-C94A-61033125A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92813"/>
              </p:ext>
            </p:extLst>
          </p:nvPr>
        </p:nvGraphicFramePr>
        <p:xfrm>
          <a:off x="3284220" y="301999"/>
          <a:ext cx="5890261" cy="6254002"/>
        </p:xfrm>
        <a:graphic>
          <a:graphicData uri="http://schemas.openxmlformats.org/drawingml/2006/table">
            <a:tbl>
              <a:tblPr/>
              <a:tblGrid>
                <a:gridCol w="4112728">
                  <a:extLst>
                    <a:ext uri="{9D8B030D-6E8A-4147-A177-3AD203B41FA5}">
                      <a16:colId xmlns:a16="http://schemas.microsoft.com/office/drawing/2014/main" val="1425676093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586191296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4174192877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817737955"/>
                    </a:ext>
                  </a:extLst>
                </a:gridCol>
              </a:tblGrid>
              <a:tr h="19194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Ukazatel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2022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2023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2024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46414"/>
                  </a:ext>
                </a:extLst>
              </a:tr>
              <a:tr h="3662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27255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2.4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-0.4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1.8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09289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spotřeby domácností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-0.8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-3.2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2.7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9951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vládní spotřeby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0.6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2.6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0.7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8628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investic (bez zásob, 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1.3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2.2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2650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vývozů (%) 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7.2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3.1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2222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dovozů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6.3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2.7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26390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Míra inflace: CPI (%)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15.1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10.8</a:t>
                      </a: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2919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Míra inflace: CPI (%) konec roku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15.8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7.7</a:t>
                      </a: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15131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Podíl nezaměstnaných osob (MPSV): průměr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3.4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3.6</a:t>
                      </a: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3.8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1357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Průměrná nominální mzda (růst v 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5.3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8.1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6.5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93995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Průměrná reálná mzda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-8.5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-2.4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3.9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47898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Vládní deficit/přebytek (% HDP)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-3.2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-3.8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-2.8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27658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Vládní dluh (% HDP) 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44.2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44.7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45.4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413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Základní sazba ČNB 2T REPO (%): konec období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7.00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6.75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4.50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117508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3M-PRIBOR (%):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6.28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7.10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5.52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6582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Výnos 10letého vládního dluhopisu (%):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4.44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4.54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4.20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1525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Základní sazba ECB (%): konec období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2.50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4.50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4.00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6673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Kurz CZK/EUR: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24.57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24.00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24.64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767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Kurz CZK/EUR: konec roku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24.28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24.60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24.45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412154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v eurozóně (%)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0.5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0.9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29931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Ceny ropy (USD za barel): brent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100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563934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klientských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5.7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5.6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5.2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45416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domácnostem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8.3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4.9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5.5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1420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(nefinančním) podnikům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7.5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4.3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4.6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62326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vkladů klientských celkem (%)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5.7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7.5</a:t>
                      </a: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6.7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8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6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447667"/>
            <a:ext cx="8605665" cy="533061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ED4F10-520E-6B5E-A00D-E74F9A4898F6}"/>
              </a:ext>
            </a:extLst>
          </p:cNvPr>
          <p:cNvSpPr txBox="1"/>
          <p:nvPr/>
        </p:nvSpPr>
        <p:spPr>
          <a:xfrm>
            <a:off x="5015880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Jakub Seidler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hlavní ekonom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Česká bankovní asociace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F1F7A3-57C3-98C5-BA1C-CA49D54D95D9}"/>
              </a:ext>
            </a:extLst>
          </p:cNvPr>
          <p:cNvSpPr txBox="1"/>
          <p:nvPr/>
        </p:nvSpPr>
        <p:spPr>
          <a:xfrm>
            <a:off x="1199456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40" dirty="0">
                <a:solidFill>
                  <a:prstClr val="white"/>
                </a:solidFill>
                <a:latin typeface="Arial"/>
              </a:rPr>
              <a:t>Jan </a:t>
            </a:r>
            <a:r>
              <a:rPr lang="cs-CZ" sz="2000" b="1" spc="40" dirty="0" err="1">
                <a:solidFill>
                  <a:prstClr val="white"/>
                </a:solidFill>
                <a:latin typeface="Arial"/>
              </a:rPr>
              <a:t>Vejmělek</a:t>
            </a:r>
            <a:endParaRPr kumimoji="0" lang="cs-CZ" sz="2000" b="1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hlavní ekonom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Komerční banka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1A2B7C-BA33-FE13-3658-48ECB288F16C}"/>
              </a:ext>
            </a:extLst>
          </p:cNvPr>
          <p:cNvSpPr txBox="1"/>
          <p:nvPr/>
        </p:nvSpPr>
        <p:spPr>
          <a:xfrm>
            <a:off x="8832304" y="4740602"/>
            <a:ext cx="2592288" cy="1831237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40" dirty="0">
                <a:solidFill>
                  <a:prstClr val="white"/>
                </a:solidFill>
                <a:latin typeface="Arial"/>
              </a:rPr>
              <a:t>J</a:t>
            </a:r>
            <a:r>
              <a:rPr kumimoji="0" lang="cs-CZ" sz="2000" b="1" i="0" u="none" strike="noStrike" kern="1200" cap="none" spc="4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</a:t>
            </a: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Bureš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spc="40" dirty="0">
                <a:solidFill>
                  <a:prstClr val="white"/>
                </a:solidFill>
                <a:latin typeface="Arial"/>
              </a:rPr>
              <a:t>hlavní ekonom</a:t>
            </a:r>
            <a:endParaRPr kumimoji="0" lang="cs-CZ" sz="2000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Patri</a:t>
            </a:r>
            <a:r>
              <a:rPr lang="cs-CZ" sz="2000" spc="40" dirty="0">
                <a:solidFill>
                  <a:prstClr val="white"/>
                </a:solidFill>
                <a:latin typeface="Arial"/>
              </a:rPr>
              <a:t>a Finance a ekonom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spc="40" dirty="0">
                <a:solidFill>
                  <a:prstClr val="white"/>
                </a:solidFill>
                <a:latin typeface="Arial"/>
              </a:rPr>
              <a:t>ČSOB</a:t>
            </a:r>
            <a:endParaRPr kumimoji="0" lang="cs-CZ" sz="2000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Obrázek 12" descr="Obsah obrázku Lidská tvář, osoba, oblečení, muž&#10;&#10;Popis byl vytvořen automaticky">
            <a:extLst>
              <a:ext uri="{FF2B5EF4-FFF2-40B4-BE49-F238E27FC236}">
                <a16:creationId xmlns:a16="http://schemas.microsoft.com/office/drawing/2014/main" id="{AD45F04B-9873-C0CE-6E81-1BA433805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03" y="1259094"/>
            <a:ext cx="2790665" cy="3042450"/>
          </a:xfrm>
          <a:prstGeom prst="rect">
            <a:avLst/>
          </a:prstGeom>
        </p:spPr>
      </p:pic>
      <p:pic>
        <p:nvPicPr>
          <p:cNvPr id="11" name="Obrázek 10" descr="Obsah obrázku Lidská tvář, osoba, vázanka, oblečení&#10;&#10;Popis byl vytvořen automaticky">
            <a:extLst>
              <a:ext uri="{FF2B5EF4-FFF2-40B4-BE49-F238E27FC236}">
                <a16:creationId xmlns:a16="http://schemas.microsoft.com/office/drawing/2014/main" id="{500B95A2-D0F2-B7FC-2C1C-80E0E1B72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4" y="1241543"/>
            <a:ext cx="3060000" cy="30600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F7B0C86-B2CF-FED7-8592-DA0FF2948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467" y="1259094"/>
            <a:ext cx="3128125" cy="304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17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89411"/>
            <a:ext cx="11319048" cy="508383"/>
          </a:xfrm>
        </p:spPr>
        <p:txBody>
          <a:bodyPr>
            <a:normAutofit/>
          </a:bodyPr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632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996"/>
            <a:ext cx="4243643" cy="534873"/>
          </a:xfrm>
        </p:spPr>
        <p:txBody>
          <a:bodyPr>
            <a:normAutofit/>
          </a:bodyPr>
          <a:lstStyle/>
          <a:p>
            <a:r>
              <a:rPr lang="cs-CZ" dirty="0"/>
              <a:t>Úvodní slovo</a:t>
            </a:r>
          </a:p>
        </p:txBody>
      </p:sp>
    </p:spTree>
    <p:extLst>
      <p:ext uri="{BB962C8B-B14F-4D97-AF65-F5344CB8AC3E}">
        <p14:creationId xmlns:p14="http://schemas.microsoft.com/office/powerpoint/2010/main" val="400092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08.11.2023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8811047" y="4272570"/>
            <a:ext cx="338095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rgbClr val="1F576B"/>
                </a:solidFill>
              </a:rPr>
              <a:t>Zdroj: </a:t>
            </a:r>
            <a:r>
              <a:rPr lang="cs-CZ" dirty="0" err="1">
                <a:solidFill>
                  <a:srgbClr val="1F576B"/>
                </a:solidFill>
              </a:rPr>
              <a:t>Eikon</a:t>
            </a:r>
            <a:r>
              <a:rPr lang="cs-CZ" dirty="0">
                <a:solidFill>
                  <a:srgbClr val="1F576B"/>
                </a:solidFill>
              </a:rPr>
              <a:t>, S</a:t>
            </a:r>
            <a:r>
              <a:rPr lang="en-US" dirty="0">
                <a:solidFill>
                  <a:srgbClr val="0F5969"/>
                </a:solidFill>
              </a:rPr>
              <a:t>&amp;</a:t>
            </a:r>
            <a:r>
              <a:rPr lang="cs-CZ" dirty="0">
                <a:solidFill>
                  <a:srgbClr val="1F576B"/>
                </a:solidFill>
              </a:rPr>
              <a:t>P </a:t>
            </a:r>
            <a:r>
              <a:rPr lang="cs-CZ" dirty="0" err="1">
                <a:solidFill>
                  <a:srgbClr val="1F576B"/>
                </a:solidFill>
              </a:rPr>
              <a:t>Global</a:t>
            </a:r>
            <a:r>
              <a:rPr lang="cs-CZ" dirty="0">
                <a:solidFill>
                  <a:srgbClr val="1F576B"/>
                </a:solidFill>
              </a:rPr>
              <a:t>, </a:t>
            </a:r>
            <a:r>
              <a:rPr lang="cs-CZ" dirty="0" err="1">
                <a:solidFill>
                  <a:srgbClr val="1F576B"/>
                </a:solidFill>
              </a:rPr>
              <a:t>Eurostat</a:t>
            </a:r>
            <a:r>
              <a:rPr lang="cs-CZ" dirty="0">
                <a:solidFill>
                  <a:srgbClr val="1F576B"/>
                </a:solidFill>
              </a:rPr>
              <a:t>, ČBA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5DFD738-E7B8-A10C-A681-EAFC77827AEF}"/>
              </a:ext>
            </a:extLst>
          </p:cNvPr>
          <p:cNvSpPr txBox="1"/>
          <p:nvPr/>
        </p:nvSpPr>
        <p:spPr>
          <a:xfrm>
            <a:off x="2102462" y="4844139"/>
            <a:ext cx="9220200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Na jednu stranu se daří dobře ekonomice Spojených států, na druhou čísla z eurozóny se vyvíjí méně příznivým směrem a rostou rozdíly mezi zeměmi. Ty s větším podílem průmyslu ztrácí. Německo a ČR nedosáhlo z pohledu přidané hodnoty úrovně 4q 2019.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Úrokové sazby hlavních centrálních bank jsou na svých vrcholech, trh se připravuje na začátek snižování zhruba v polovině příštího roku.</a:t>
            </a:r>
            <a:endParaRPr lang="cs-CZ" sz="1770" dirty="0"/>
          </a:p>
        </p:txBody>
      </p:sp>
      <p:sp>
        <p:nvSpPr>
          <p:cNvPr id="12" name="TextovéPole 2">
            <a:extLst>
              <a:ext uri="{FF2B5EF4-FFF2-40B4-BE49-F238E27FC236}">
                <a16:creationId xmlns:a16="http://schemas.microsoft.com/office/drawing/2014/main" id="{A6A8CE16-1ACA-F878-C7C9-EA99C3609BF2}"/>
              </a:ext>
            </a:extLst>
          </p:cNvPr>
          <p:cNvSpPr txBox="1"/>
          <p:nvPr/>
        </p:nvSpPr>
        <p:spPr>
          <a:xfrm>
            <a:off x="609601" y="586671"/>
            <a:ext cx="393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Průmyslové indikátory PMI</a:t>
            </a:r>
          </a:p>
        </p:txBody>
      </p:sp>
      <p:sp>
        <p:nvSpPr>
          <p:cNvPr id="13" name="TextovéPole 2">
            <a:extLst>
              <a:ext uri="{FF2B5EF4-FFF2-40B4-BE49-F238E27FC236}">
                <a16:creationId xmlns:a16="http://schemas.microsoft.com/office/drawing/2014/main" id="{7D1BBE44-5764-1566-5701-7088F3101B06}"/>
              </a:ext>
            </a:extLst>
          </p:cNvPr>
          <p:cNvSpPr txBox="1"/>
          <p:nvPr/>
        </p:nvSpPr>
        <p:spPr>
          <a:xfrm>
            <a:off x="5914429" y="583839"/>
            <a:ext cx="600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Hrubá přidaná hodnota (v %, 4q19 vs 2q23)</a:t>
            </a:r>
            <a:endParaRPr lang="cs-CZ" sz="1400" dirty="0">
              <a:solidFill>
                <a:srgbClr val="0F5969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836940"/>
              </p:ext>
            </p:extLst>
          </p:nvPr>
        </p:nvGraphicFramePr>
        <p:xfrm>
          <a:off x="553377" y="911659"/>
          <a:ext cx="4932262" cy="350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1FF9F03-5660-AF53-DAF1-5D552B92AF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35"/>
          <a:stretch/>
        </p:blipFill>
        <p:spPr>
          <a:xfrm>
            <a:off x="5914429" y="1115839"/>
            <a:ext cx="5544854" cy="32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7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Prognózy růstu reálného HDP ČR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7D21B2B1-83CB-4BCF-AF99-A0FAF84EE530}"/>
              </a:ext>
            </a:extLst>
          </p:cNvPr>
          <p:cNvSpPr txBox="1">
            <a:spLocks/>
          </p:cNvSpPr>
          <p:nvPr/>
        </p:nvSpPr>
        <p:spPr>
          <a:xfrm>
            <a:off x="614107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cs-CZ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6B96B7D4-44CE-062C-8468-FF20B61BD890}"/>
              </a:ext>
            </a:extLst>
          </p:cNvPr>
          <p:cNvSpPr txBox="1">
            <a:spLocks/>
          </p:cNvSpPr>
          <p:nvPr/>
        </p:nvSpPr>
        <p:spPr>
          <a:xfrm>
            <a:off x="614106" y="1455258"/>
            <a:ext cx="11523073" cy="11033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letos tuzemskou ekonomiku čeká mírný pokles, </a:t>
            </a:r>
          </a:p>
          <a:p>
            <a:pPr>
              <a:lnSpc>
                <a:spcPct val="170000"/>
              </a:lnSpc>
            </a:pPr>
            <a:r>
              <a:rPr lang="cs-CZ" sz="2300" dirty="0"/>
              <a:t>příští rok růst o 1,8  %</a:t>
            </a:r>
          </a:p>
        </p:txBody>
      </p:sp>
    </p:spTree>
    <p:extLst>
      <p:ext uri="{BB962C8B-B14F-4D97-AF65-F5344CB8AC3E}">
        <p14:creationId xmlns:p14="http://schemas.microsoft.com/office/powerpoint/2010/main" val="371054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1" y="620908"/>
            <a:ext cx="11111187" cy="6490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F5969"/>
                </a:solidFill>
                <a:latin typeface="+mj-lt"/>
              </a:rPr>
              <a:t>Tuzemská ekonomika v letošním roce poklesne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3B5DAE-3401-44F7-A431-4A020508D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801" y="2133600"/>
            <a:ext cx="5131986" cy="2602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Tuzemská ekonomika v letošním roce klesne o 0,4 %. Odhad byl tak přehodnocen směrem dolů.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 meziročním i mezičtvrtletním vyjádření se ekonomika vrátí k mírnému růstu v posledním čtvrtletí (+0,3 % </a:t>
            </a:r>
            <a:r>
              <a:rPr lang="cs-CZ" sz="1800" dirty="0" err="1"/>
              <a:t>qoq</a:t>
            </a:r>
            <a:r>
              <a:rPr lang="cs-CZ" sz="1800" dirty="0"/>
              <a:t> / +0,1 % </a:t>
            </a:r>
            <a:r>
              <a:rPr lang="cs-CZ" sz="1800" dirty="0" err="1"/>
              <a:t>yoy</a:t>
            </a:r>
            <a:r>
              <a:rPr lang="cs-CZ" sz="1800" dirty="0"/>
              <a:t>).</a:t>
            </a:r>
          </a:p>
          <a:p>
            <a:endParaRPr lang="cs-CZ" sz="1800" dirty="0"/>
          </a:p>
          <a:p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 příští rok odhaduje prognostický panel růst o 1,8 % (oproti 2,3 % v letní prognóze).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08.11.2023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10538480" y="6144842"/>
            <a:ext cx="1020702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ČBA</a:t>
            </a:r>
          </a:p>
        </p:txBody>
      </p:sp>
      <p:pic>
        <p:nvPicPr>
          <p:cNvPr id="7" name="Obrázek 7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DEED5281-3723-747C-449B-034E013F5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34" y="1780200"/>
            <a:ext cx="5204066" cy="34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7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079580-3BD4-BA25-5A38-FA4D34858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599" y="2150074"/>
            <a:ext cx="5399944" cy="2399189"/>
          </a:xfrm>
          <a:prstGeom prst="rect">
            <a:avLst/>
          </a:prstGeom>
        </p:spPr>
      </p:pic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08.11.2023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39E438-42FE-0F11-DAAE-A3F6506C4B09}"/>
              </a:ext>
            </a:extLst>
          </p:cNvPr>
          <p:cNvSpPr txBox="1"/>
          <p:nvPr/>
        </p:nvSpPr>
        <p:spPr>
          <a:xfrm>
            <a:off x="517525" y="604633"/>
            <a:ext cx="5391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Slabší vývoj ekonomiky ve 3. čtvrtletí vedl ke zhoršení celoročního vývoje, HDP tak letos poklesne o 0,4 %</a:t>
            </a:r>
          </a:p>
          <a:p>
            <a:r>
              <a:rPr lang="cs-CZ" sz="2000" b="1" dirty="0">
                <a:solidFill>
                  <a:srgbClr val="0F5969"/>
                </a:solidFill>
              </a:rPr>
              <a:t>(HDP % </a:t>
            </a:r>
            <a:r>
              <a:rPr lang="cs-CZ" sz="2000" b="1" dirty="0" err="1">
                <a:solidFill>
                  <a:srgbClr val="0F5969"/>
                </a:solidFill>
              </a:rPr>
              <a:t>yoy</a:t>
            </a:r>
            <a:r>
              <a:rPr lang="cs-CZ" sz="2000" b="1" dirty="0">
                <a:solidFill>
                  <a:srgbClr val="0F5969"/>
                </a:solidFill>
              </a:rPr>
              <a:t>)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E879989F-D4C3-B286-8921-2C74FA39C93F}"/>
              </a:ext>
            </a:extLst>
          </p:cNvPr>
          <p:cNvSpPr txBox="1"/>
          <p:nvPr/>
        </p:nvSpPr>
        <p:spPr>
          <a:xfrm>
            <a:off x="6096000" y="604633"/>
            <a:ext cx="5442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Hlavní brzda růstu zůstává spotřeba domácností, která se nezotavuje dostatečně rychle, a také slabší zahraniční poptávka.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012E00-5318-5EA0-5736-403E1A213E37}"/>
              </a:ext>
            </a:extLst>
          </p:cNvPr>
          <p:cNvSpPr/>
          <p:nvPr/>
        </p:nvSpPr>
        <p:spPr>
          <a:xfrm>
            <a:off x="10116893" y="3086272"/>
            <a:ext cx="620912" cy="3213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294636-E04F-7B0E-04EE-1A1C75C22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53" y="1928072"/>
            <a:ext cx="5712447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07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Trh práce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14107" y="1469397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trh práce zůstává v relativně dobré kondici, v příštím roce reálné mzdy opět vzrostou</a:t>
            </a:r>
          </a:p>
        </p:txBody>
      </p:sp>
    </p:spTree>
    <p:extLst>
      <p:ext uri="{BB962C8B-B14F-4D97-AF65-F5344CB8AC3E}">
        <p14:creationId xmlns:p14="http://schemas.microsoft.com/office/powerpoint/2010/main" val="186783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08.11.2023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25250" y="603297"/>
            <a:ext cx="5266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Trh práce zůstává v dobré kondici, nezaměstnanost mírně vzroste, z historického pohledu ale setrvává nízká (%)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000297" y="603297"/>
            <a:ext cx="589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Mzdová dynamika v 1. pololetí zaostala za očekáváním, odhady růstu se tak mírně snížily, letos by měly mzdy růst o 8 %, v příštím roce o 6,5 % (% yoy)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54086" y="6144012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MPSV, ČSÚ, ČBA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EC775-8F86-4BDE-55C8-6D9605973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61" y="2090281"/>
            <a:ext cx="5383329" cy="3594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8A75A-8E3A-B7DF-B1E8-E05D6FC6E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297" y="2115766"/>
            <a:ext cx="5382000" cy="35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01027"/>
      </p:ext>
    </p:extLst>
  </p:cSld>
  <p:clrMapOvr>
    <a:masterClrMapping/>
  </p:clrMapOvr>
</p:sld>
</file>

<file path=ppt/theme/theme1.xml><?xml version="1.0" encoding="utf-8"?>
<a:theme xmlns:a="http://schemas.openxmlformats.org/drawingml/2006/main" name="CBA PPT 16:9 B&amp;W">
  <a:themeElements>
    <a:clrScheme name="CBA MS Office výchozí barevnost">
      <a:dk1>
        <a:sysClr val="windowText" lastClr="000000"/>
      </a:dk1>
      <a:lt1>
        <a:sysClr val="window" lastClr="FFFFFF"/>
      </a:lt1>
      <a:dk2>
        <a:srgbClr val="1F576B"/>
      </a:dk2>
      <a:lt2>
        <a:srgbClr val="F8F8F8"/>
      </a:lt2>
      <a:accent1>
        <a:srgbClr val="A9936D"/>
      </a:accent1>
      <a:accent2>
        <a:srgbClr val="317F79"/>
      </a:accent2>
      <a:accent3>
        <a:srgbClr val="1F576B"/>
      </a:accent3>
      <a:accent4>
        <a:srgbClr val="DCDCDC"/>
      </a:accent4>
      <a:accent5>
        <a:srgbClr val="B6B6B6"/>
      </a:accent5>
      <a:accent6>
        <a:srgbClr val="6F6F6F"/>
      </a:accent6>
      <a:hlink>
        <a:srgbClr val="A9936D"/>
      </a:hlink>
      <a:folHlink>
        <a:srgbClr val="968058"/>
      </a:folHlink>
    </a:clrScheme>
    <a:fontScheme name="CBA MS Office výchozí písmo moti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300" b="0" i="0" spc="0" baseline="0" dirty="0" smtClean="0"/>
        </a:defPPr>
      </a:lstStyle>
    </a:txDef>
  </a:objectDefaults>
  <a:extraClrSchemeLst/>
  <a:custClrLst>
    <a:custClr name="Zelená">
      <a:srgbClr val="83DFBE"/>
    </a:custClr>
    <a:custClr name="Světle zelená">
      <a:srgbClr val="ACE2CB"/>
    </a:custClr>
    <a:custClr name="Nejsvětlejší zelená">
      <a:srgbClr val="D1F2E4"/>
    </a:custClr>
    <a:custClr name="Šedá">
      <a:srgbClr val="D7D7D7"/>
    </a:custClr>
    <a:custClr name="Světle šedá">
      <a:srgbClr val="EFEFEF"/>
    </a:custClr>
    <a:custClr name="Oranžová">
      <a:srgbClr val="FFB288"/>
    </a:custClr>
    <a:custClr name="Světle oranžová">
      <a:srgbClr val="FFCE8D"/>
    </a:custClr>
    <a:custClr name="Modrá">
      <a:srgbClr val="60CEF4"/>
    </a:custClr>
    <a:custClr name="Hnědá">
      <a:srgbClr val="C7B299"/>
    </a:custClr>
    <a:custClr name="Tyrkysová">
      <a:srgbClr val="14DBC7"/>
    </a:custClr>
    <a:custClr name="Jarní zelená">
      <a:srgbClr val="C7F779"/>
    </a:custClr>
    <a:custClr name="Růžová">
      <a:srgbClr val="F8C5F9"/>
    </a:custClr>
    <a:custClr name="Tmavě fialová">
      <a:srgbClr val="7468E9"/>
    </a:custClr>
  </a:custClrLst>
  <a:extLst>
    <a:ext uri="{05A4C25C-085E-4340-85A3-A5531E510DB2}">
      <thm15:themeFamily xmlns:thm15="http://schemas.microsoft.com/office/thememl/2012/main" name="INVESTIKA_DYNAMIKA_PPT_16x9_v2.potx" id="{8733E6CE-201E-48DB-87AA-DB80330FF5DB}" vid="{D7849ED6-7B13-4D46-A90C-4F40B8B1D8E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ČBA(HomeOffice)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bcfb002-a245-4f64-b91d-4b07cb074cbb" xsi:nil="true"/>
    <TaxCatchAll xmlns="3d04b0d2-10d1-4ac1-82d3-a64e9a9882e5" xsi:nil="true"/>
    <lcf76f155ced4ddcb4097134ff3c332f xmlns="ebcfb002-a245-4f64-b91d-4b07cb074cb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1B8A9ED33244787B916AE9BBE206E" ma:contentTypeVersion="12" ma:contentTypeDescription="Create a new document." ma:contentTypeScope="" ma:versionID="6272deca80841e48775e47dbd4ea0331">
  <xsd:schema xmlns:xsd="http://www.w3.org/2001/XMLSchema" xmlns:xs="http://www.w3.org/2001/XMLSchema" xmlns:p="http://schemas.microsoft.com/office/2006/metadata/properties" xmlns:ns2="ebcfb002-a245-4f64-b91d-4b07cb074cbb" xmlns:ns3="3d04b0d2-10d1-4ac1-82d3-a64e9a9882e5" targetNamespace="http://schemas.microsoft.com/office/2006/metadata/properties" ma:root="true" ma:fieldsID="ecc7e44836475fabd4dd73250f8ace6d" ns2:_="" ns3:_="">
    <xsd:import namespace="ebcfb002-a245-4f64-b91d-4b07cb074cbb"/>
    <xsd:import namespace="3d04b0d2-10d1-4ac1-82d3-a64e9a988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fb002-a245-4f64-b91d-4b07cb074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49a369f-88ca-4bc3-9129-83334f9bce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b0d2-10d1-4ac1-82d3-a64e9a9882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fe6e60-89d1-46a8-a9d9-d6254838e557}" ma:internalName="TaxCatchAll" ma:showField="CatchAllData" ma:web="3d04b0d2-10d1-4ac1-82d3-a64e9a9882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3709C2-9DBD-4E5D-A17B-6BCA862131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2109D1-82F8-47F1-B049-10AFD73CFAE2}">
  <ds:schemaRefs>
    <ds:schemaRef ds:uri="3d04b0d2-10d1-4ac1-82d3-a64e9a9882e5"/>
    <ds:schemaRef ds:uri="ebcfb002-a245-4f64-b91d-4b07cb074cb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2F7624-800E-4146-82DF-FE555B3D68E9}">
  <ds:schemaRefs>
    <ds:schemaRef ds:uri="3d04b0d2-10d1-4ac1-82d3-a64e9a9882e5"/>
    <ds:schemaRef ds:uri="ebcfb002-a245-4f64-b91d-4b07cb074c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CBA-MS-Office-Motiv-updated</Template>
  <TotalTime>1317</TotalTime>
  <Words>893</Words>
  <Application>Microsoft Office PowerPoint</Application>
  <PresentationFormat>Widescreen</PresentationFormat>
  <Paragraphs>200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CBA PPT 16:9 B&amp;W</vt:lpstr>
      <vt:lpstr>MAKROEKONOMICKÁ PROGNÓZA ČBA  aneb k vývoji českého hospodářství v letech 2023–2024 z pohledu bankovního sektoru </vt:lpstr>
      <vt:lpstr>MAKROEKONOMICKÁ PROGNÓZA ČBA</vt:lpstr>
      <vt:lpstr>Úvodní slovo</vt:lpstr>
      <vt:lpstr>PowerPoint Presentation</vt:lpstr>
      <vt:lpstr>Prognózy růstu reálného HDP ČR</vt:lpstr>
      <vt:lpstr>Tuzemská ekonomika v letošním roce poklesne</vt:lpstr>
      <vt:lpstr>PowerPoint Presentation</vt:lpstr>
      <vt:lpstr>Trh práce</vt:lpstr>
      <vt:lpstr>PowerPoint Presentation</vt:lpstr>
      <vt:lpstr>Inflace</vt:lpstr>
      <vt:lpstr>Inflace se bude letos pohybovat kolem 11 %, v příštím roce klesne k 2,5 %, jednotlivé odhady se pro příští rok pohybují v rozmezí od 1,9 po 3,7 %</vt:lpstr>
      <vt:lpstr>Měnová politika a měnový kurz</vt:lpstr>
      <vt:lpstr>PowerPoint Presentation</vt:lpstr>
      <vt:lpstr>Fiskální politika</vt:lpstr>
      <vt:lpstr>Vývoj vládního deficitu a zadlužení (% HDP) </vt:lpstr>
      <vt:lpstr>Vývoj vkladů a úvěrové emise</vt:lpstr>
      <vt:lpstr>PowerPoint Presentation</vt:lpstr>
      <vt:lpstr>Závěrečné shrnutí</vt:lpstr>
      <vt:lpstr>Prognóza ČBA v číslech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Určeno pro zprostředkovatele realitního fondu</dc:title>
  <dc:creator>Kristina Červinková</dc:creator>
  <cp:lastModifiedBy>Seidler, Jakub (ČBA)</cp:lastModifiedBy>
  <cp:revision>50</cp:revision>
  <dcterms:created xsi:type="dcterms:W3CDTF">2021-11-05T08:44:25Z</dcterms:created>
  <dcterms:modified xsi:type="dcterms:W3CDTF">2023-11-08T12:52:37Z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0x0101008191B8A9ED33244787B916AE9BBE206E</vt:lpwstr>
  </property>
  <property fmtid="{D5CDD505-2E9C-101B-9397-08002B2CF9AE}" pid="3" name="Order">
    <vt:r8>325300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