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3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393" r:id="rId5"/>
    <p:sldId id="423" r:id="rId6"/>
    <p:sldId id="402" r:id="rId7"/>
    <p:sldId id="401" r:id="rId8"/>
    <p:sldId id="403" r:id="rId9"/>
    <p:sldId id="412" r:id="rId10"/>
    <p:sldId id="415" r:id="rId11"/>
    <p:sldId id="404" r:id="rId12"/>
    <p:sldId id="416" r:id="rId13"/>
    <p:sldId id="405" r:id="rId14"/>
    <p:sldId id="417" r:id="rId15"/>
    <p:sldId id="406" r:id="rId16"/>
    <p:sldId id="418" r:id="rId17"/>
    <p:sldId id="407" r:id="rId18"/>
    <p:sldId id="419" r:id="rId19"/>
    <p:sldId id="408" r:id="rId20"/>
    <p:sldId id="420" r:id="rId21"/>
    <p:sldId id="409" r:id="rId22"/>
    <p:sldId id="421" r:id="rId23"/>
    <p:sldId id="410" r:id="rId2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20" userDrawn="1">
          <p15:clr>
            <a:srgbClr val="A4A3A4"/>
          </p15:clr>
        </p15:guide>
        <p15:guide id="2" pos="70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75C483C-F463-5579-2AA5-32E512A52917}" name="Marketa Dvorackova" initials="MD" userId="ce8ff92b56f8c3d8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5F5"/>
    <a:srgbClr val="F0F0F0"/>
    <a:srgbClr val="E79419"/>
    <a:srgbClr val="1F576B"/>
    <a:srgbClr val="ECE8E4"/>
    <a:srgbClr val="DFDBD4"/>
    <a:srgbClr val="AFB1B2"/>
    <a:srgbClr val="606467"/>
    <a:srgbClr val="B98EFF"/>
    <a:srgbClr val="FAF8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808941-4BAF-41EB-B722-F7878809305C}" v="51" dt="2023-08-08T14:53:55.5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>
        <p:guide orient="horz" pos="4020"/>
        <p:guide pos="706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cbaonlinecz-my.sharepoint.com/personal/jakub_seidler_cbaonline_cz/Documents/____CBA/PrognozaCBA-pracovni/2023-08/Grafy_prognoz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5109166666666671E-2"/>
          <c:y val="6.005165755554441E-2"/>
          <c:w val="0.87466083333333333"/>
          <c:h val="0.6394109238457969"/>
        </c:manualLayout>
      </c:layout>
      <c:lineChart>
        <c:grouping val="standard"/>
        <c:varyColors val="0"/>
        <c:ser>
          <c:idx val="1"/>
          <c:order val="0"/>
          <c:tx>
            <c:strRef>
              <c:f>PMI_Manufacturing!$AR$4</c:f>
              <c:strCache>
                <c:ptCount val="1"/>
                <c:pt idx="0">
                  <c:v>eurozóna</c:v>
                </c:pt>
              </c:strCache>
            </c:strRef>
          </c:tx>
          <c:spPr>
            <a:ln w="15875">
              <a:solidFill>
                <a:schemeClr val="accent6"/>
              </a:solidFill>
              <a:prstDash val="solid"/>
            </a:ln>
          </c:spPr>
          <c:marker>
            <c:symbol val="none"/>
          </c:marker>
          <c:cat>
            <c:numRef>
              <c:f>PMI_Manufacturing!$AP$113:$AP$149</c:f>
              <c:numCache>
                <c:formatCode>mmm\-yy</c:formatCode>
                <c:ptCount val="37"/>
                <c:pt idx="0">
                  <c:v>44043</c:v>
                </c:pt>
                <c:pt idx="1">
                  <c:v>44074</c:v>
                </c:pt>
                <c:pt idx="2">
                  <c:v>44104</c:v>
                </c:pt>
                <c:pt idx="3">
                  <c:v>44135</c:v>
                </c:pt>
                <c:pt idx="4">
                  <c:v>44165</c:v>
                </c:pt>
                <c:pt idx="5">
                  <c:v>44196</c:v>
                </c:pt>
                <c:pt idx="6">
                  <c:v>44227</c:v>
                </c:pt>
                <c:pt idx="7">
                  <c:v>44255</c:v>
                </c:pt>
                <c:pt idx="8">
                  <c:v>44286</c:v>
                </c:pt>
                <c:pt idx="9">
                  <c:v>44316</c:v>
                </c:pt>
                <c:pt idx="10">
                  <c:v>44347</c:v>
                </c:pt>
                <c:pt idx="11">
                  <c:v>44377</c:v>
                </c:pt>
                <c:pt idx="12">
                  <c:v>44408</c:v>
                </c:pt>
                <c:pt idx="13">
                  <c:v>44439</c:v>
                </c:pt>
                <c:pt idx="14">
                  <c:v>44469</c:v>
                </c:pt>
                <c:pt idx="15">
                  <c:v>44500</c:v>
                </c:pt>
                <c:pt idx="16">
                  <c:v>44530</c:v>
                </c:pt>
                <c:pt idx="17">
                  <c:v>44561</c:v>
                </c:pt>
                <c:pt idx="18">
                  <c:v>44592</c:v>
                </c:pt>
                <c:pt idx="19">
                  <c:v>44620</c:v>
                </c:pt>
                <c:pt idx="20">
                  <c:v>44651</c:v>
                </c:pt>
                <c:pt idx="21">
                  <c:v>44681</c:v>
                </c:pt>
                <c:pt idx="22">
                  <c:v>44712</c:v>
                </c:pt>
                <c:pt idx="23">
                  <c:v>44742</c:v>
                </c:pt>
                <c:pt idx="24">
                  <c:v>44773</c:v>
                </c:pt>
                <c:pt idx="25">
                  <c:v>44804</c:v>
                </c:pt>
                <c:pt idx="26">
                  <c:v>44834</c:v>
                </c:pt>
                <c:pt idx="27">
                  <c:v>44865</c:v>
                </c:pt>
                <c:pt idx="28">
                  <c:v>44895</c:v>
                </c:pt>
                <c:pt idx="29">
                  <c:v>44926</c:v>
                </c:pt>
                <c:pt idx="30">
                  <c:v>44957</c:v>
                </c:pt>
                <c:pt idx="31">
                  <c:v>44985</c:v>
                </c:pt>
                <c:pt idx="32">
                  <c:v>45016</c:v>
                </c:pt>
                <c:pt idx="33">
                  <c:v>45046</c:v>
                </c:pt>
                <c:pt idx="34">
                  <c:v>45077</c:v>
                </c:pt>
                <c:pt idx="35">
                  <c:v>45107</c:v>
                </c:pt>
                <c:pt idx="36">
                  <c:v>45138</c:v>
                </c:pt>
              </c:numCache>
            </c:numRef>
          </c:cat>
          <c:val>
            <c:numRef>
              <c:f>PMI_Manufacturing!$AR$113:$AR$149</c:f>
              <c:numCache>
                <c:formatCode>0.0</c:formatCode>
                <c:ptCount val="37"/>
                <c:pt idx="0">
                  <c:v>51.8</c:v>
                </c:pt>
                <c:pt idx="1">
                  <c:v>51.7</c:v>
                </c:pt>
                <c:pt idx="2">
                  <c:v>53.7</c:v>
                </c:pt>
                <c:pt idx="3">
                  <c:v>54.8</c:v>
                </c:pt>
                <c:pt idx="4">
                  <c:v>53.8</c:v>
                </c:pt>
                <c:pt idx="5">
                  <c:v>55.2</c:v>
                </c:pt>
                <c:pt idx="6">
                  <c:v>54.8</c:v>
                </c:pt>
                <c:pt idx="7">
                  <c:v>57.9</c:v>
                </c:pt>
                <c:pt idx="8">
                  <c:v>62.5</c:v>
                </c:pt>
                <c:pt idx="9">
                  <c:v>62.9</c:v>
                </c:pt>
                <c:pt idx="10">
                  <c:v>63.1</c:v>
                </c:pt>
                <c:pt idx="11">
                  <c:v>63.4</c:v>
                </c:pt>
                <c:pt idx="12">
                  <c:v>62.8</c:v>
                </c:pt>
                <c:pt idx="13">
                  <c:v>61.4</c:v>
                </c:pt>
                <c:pt idx="14">
                  <c:v>58.6</c:v>
                </c:pt>
                <c:pt idx="15">
                  <c:v>58.3</c:v>
                </c:pt>
                <c:pt idx="16">
                  <c:v>58.4</c:v>
                </c:pt>
                <c:pt idx="17">
                  <c:v>58</c:v>
                </c:pt>
                <c:pt idx="18">
                  <c:v>58.7</c:v>
                </c:pt>
                <c:pt idx="19">
                  <c:v>58.2</c:v>
                </c:pt>
                <c:pt idx="20">
                  <c:v>56.5</c:v>
                </c:pt>
                <c:pt idx="21">
                  <c:v>55.5</c:v>
                </c:pt>
                <c:pt idx="22">
                  <c:v>54.6</c:v>
                </c:pt>
                <c:pt idx="23">
                  <c:v>52.1</c:v>
                </c:pt>
                <c:pt idx="24">
                  <c:v>49.8</c:v>
                </c:pt>
                <c:pt idx="25">
                  <c:v>49.6</c:v>
                </c:pt>
                <c:pt idx="26">
                  <c:v>48.4</c:v>
                </c:pt>
                <c:pt idx="27">
                  <c:v>46.4</c:v>
                </c:pt>
                <c:pt idx="28">
                  <c:v>47.1</c:v>
                </c:pt>
                <c:pt idx="29">
                  <c:v>47.8</c:v>
                </c:pt>
                <c:pt idx="30">
                  <c:v>48.8</c:v>
                </c:pt>
                <c:pt idx="31">
                  <c:v>48.5</c:v>
                </c:pt>
                <c:pt idx="32">
                  <c:v>47.3</c:v>
                </c:pt>
                <c:pt idx="33">
                  <c:v>45.8</c:v>
                </c:pt>
                <c:pt idx="34">
                  <c:v>44.8</c:v>
                </c:pt>
                <c:pt idx="35">
                  <c:v>43.4</c:v>
                </c:pt>
                <c:pt idx="36">
                  <c:v>42.7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481-4299-892F-9E70D4811AEA}"/>
            </c:ext>
          </c:extLst>
        </c:ser>
        <c:ser>
          <c:idx val="0"/>
          <c:order val="1"/>
          <c:tx>
            <c:strRef>
              <c:f>PMI_Manufacturing!$AQ$4</c:f>
              <c:strCache>
                <c:ptCount val="1"/>
                <c:pt idx="0">
                  <c:v>ČR</c:v>
                </c:pt>
              </c:strCache>
            </c:strRef>
          </c:tx>
          <c:spPr>
            <a:ln w="38100">
              <a:solidFill>
                <a:srgbClr val="C7F779"/>
              </a:solidFill>
              <a:prstDash val="solid"/>
            </a:ln>
          </c:spPr>
          <c:marker>
            <c:symbol val="none"/>
          </c:marker>
          <c:cat>
            <c:numRef>
              <c:f>PMI_Manufacturing!$AP$113:$AP$149</c:f>
              <c:numCache>
                <c:formatCode>mmm\-yy</c:formatCode>
                <c:ptCount val="37"/>
                <c:pt idx="0">
                  <c:v>44043</c:v>
                </c:pt>
                <c:pt idx="1">
                  <c:v>44074</c:v>
                </c:pt>
                <c:pt idx="2">
                  <c:v>44104</c:v>
                </c:pt>
                <c:pt idx="3">
                  <c:v>44135</c:v>
                </c:pt>
                <c:pt idx="4">
                  <c:v>44165</c:v>
                </c:pt>
                <c:pt idx="5">
                  <c:v>44196</c:v>
                </c:pt>
                <c:pt idx="6">
                  <c:v>44227</c:v>
                </c:pt>
                <c:pt idx="7">
                  <c:v>44255</c:v>
                </c:pt>
                <c:pt idx="8">
                  <c:v>44286</c:v>
                </c:pt>
                <c:pt idx="9">
                  <c:v>44316</c:v>
                </c:pt>
                <c:pt idx="10">
                  <c:v>44347</c:v>
                </c:pt>
                <c:pt idx="11">
                  <c:v>44377</c:v>
                </c:pt>
                <c:pt idx="12">
                  <c:v>44408</c:v>
                </c:pt>
                <c:pt idx="13">
                  <c:v>44439</c:v>
                </c:pt>
                <c:pt idx="14">
                  <c:v>44469</c:v>
                </c:pt>
                <c:pt idx="15">
                  <c:v>44500</c:v>
                </c:pt>
                <c:pt idx="16">
                  <c:v>44530</c:v>
                </c:pt>
                <c:pt idx="17">
                  <c:v>44561</c:v>
                </c:pt>
                <c:pt idx="18">
                  <c:v>44592</c:v>
                </c:pt>
                <c:pt idx="19">
                  <c:v>44620</c:v>
                </c:pt>
                <c:pt idx="20">
                  <c:v>44651</c:v>
                </c:pt>
                <c:pt idx="21">
                  <c:v>44681</c:v>
                </c:pt>
                <c:pt idx="22">
                  <c:v>44712</c:v>
                </c:pt>
                <c:pt idx="23">
                  <c:v>44742</c:v>
                </c:pt>
                <c:pt idx="24">
                  <c:v>44773</c:v>
                </c:pt>
                <c:pt idx="25">
                  <c:v>44804</c:v>
                </c:pt>
                <c:pt idx="26">
                  <c:v>44834</c:v>
                </c:pt>
                <c:pt idx="27">
                  <c:v>44865</c:v>
                </c:pt>
                <c:pt idx="28">
                  <c:v>44895</c:v>
                </c:pt>
                <c:pt idx="29">
                  <c:v>44926</c:v>
                </c:pt>
                <c:pt idx="30">
                  <c:v>44957</c:v>
                </c:pt>
                <c:pt idx="31">
                  <c:v>44985</c:v>
                </c:pt>
                <c:pt idx="32">
                  <c:v>45016</c:v>
                </c:pt>
                <c:pt idx="33">
                  <c:v>45046</c:v>
                </c:pt>
                <c:pt idx="34">
                  <c:v>45077</c:v>
                </c:pt>
                <c:pt idx="35">
                  <c:v>45107</c:v>
                </c:pt>
                <c:pt idx="36">
                  <c:v>45138</c:v>
                </c:pt>
              </c:numCache>
            </c:numRef>
          </c:cat>
          <c:val>
            <c:numRef>
              <c:f>PMI_Manufacturing!$AQ$113:$AQ$149</c:f>
              <c:numCache>
                <c:formatCode>0.0</c:formatCode>
                <c:ptCount val="37"/>
                <c:pt idx="0">
                  <c:v>47</c:v>
                </c:pt>
                <c:pt idx="1">
                  <c:v>49.1</c:v>
                </c:pt>
                <c:pt idx="2">
                  <c:v>50.7</c:v>
                </c:pt>
                <c:pt idx="3">
                  <c:v>51.9</c:v>
                </c:pt>
                <c:pt idx="4">
                  <c:v>53.9</c:v>
                </c:pt>
                <c:pt idx="5">
                  <c:v>57</c:v>
                </c:pt>
                <c:pt idx="6">
                  <c:v>57</c:v>
                </c:pt>
                <c:pt idx="7">
                  <c:v>56.5</c:v>
                </c:pt>
                <c:pt idx="8">
                  <c:v>58</c:v>
                </c:pt>
                <c:pt idx="9">
                  <c:v>58.9</c:v>
                </c:pt>
                <c:pt idx="10">
                  <c:v>61.8</c:v>
                </c:pt>
                <c:pt idx="11">
                  <c:v>62.7</c:v>
                </c:pt>
                <c:pt idx="12">
                  <c:v>62</c:v>
                </c:pt>
                <c:pt idx="13">
                  <c:v>61</c:v>
                </c:pt>
                <c:pt idx="14">
                  <c:v>58</c:v>
                </c:pt>
                <c:pt idx="15">
                  <c:v>55.1</c:v>
                </c:pt>
                <c:pt idx="16">
                  <c:v>57.1</c:v>
                </c:pt>
                <c:pt idx="17">
                  <c:v>59.1</c:v>
                </c:pt>
                <c:pt idx="18">
                  <c:v>59</c:v>
                </c:pt>
                <c:pt idx="19">
                  <c:v>56.5</c:v>
                </c:pt>
                <c:pt idx="20">
                  <c:v>54.7</c:v>
                </c:pt>
                <c:pt idx="21">
                  <c:v>54.4</c:v>
                </c:pt>
                <c:pt idx="22">
                  <c:v>52.3</c:v>
                </c:pt>
                <c:pt idx="23">
                  <c:v>49</c:v>
                </c:pt>
                <c:pt idx="24">
                  <c:v>46.8</c:v>
                </c:pt>
                <c:pt idx="25">
                  <c:v>46.8</c:v>
                </c:pt>
                <c:pt idx="26">
                  <c:v>44.7</c:v>
                </c:pt>
                <c:pt idx="27">
                  <c:v>41.7</c:v>
                </c:pt>
                <c:pt idx="28">
                  <c:v>41.6</c:v>
                </c:pt>
                <c:pt idx="29">
                  <c:v>42.6</c:v>
                </c:pt>
                <c:pt idx="30">
                  <c:v>44.6</c:v>
                </c:pt>
                <c:pt idx="31">
                  <c:v>44.3</c:v>
                </c:pt>
                <c:pt idx="32">
                  <c:v>44.3</c:v>
                </c:pt>
                <c:pt idx="33">
                  <c:v>42.8</c:v>
                </c:pt>
                <c:pt idx="34">
                  <c:v>42.8</c:v>
                </c:pt>
                <c:pt idx="35">
                  <c:v>40.799999999999997</c:v>
                </c:pt>
                <c:pt idx="36">
                  <c:v>41.4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481-4299-892F-9E70D4811AEA}"/>
            </c:ext>
          </c:extLst>
        </c:ser>
        <c:ser>
          <c:idx val="2"/>
          <c:order val="2"/>
          <c:tx>
            <c:strRef>
              <c:f>PMI_Manufacturing!$AS$4</c:f>
              <c:strCache>
                <c:ptCount val="1"/>
                <c:pt idx="0">
                  <c:v>Německo</c:v>
                </c:pt>
              </c:strCache>
            </c:strRef>
          </c:tx>
          <c:spPr>
            <a:ln w="28575">
              <a:solidFill>
                <a:srgbClr val="00B0F0"/>
              </a:solidFill>
              <a:prstDash val="solid"/>
            </a:ln>
          </c:spPr>
          <c:marker>
            <c:symbol val="none"/>
          </c:marker>
          <c:dLbls>
            <c:dLbl>
              <c:idx val="36"/>
              <c:layout>
                <c:manualLayout>
                  <c:x val="-2.7454749105649552E-2"/>
                  <c:y val="4.9279589745572727E-2"/>
                </c:manualLayout>
              </c:layout>
              <c:tx>
                <c:rich>
                  <a:bodyPr/>
                  <a:lstStyle/>
                  <a:p>
                    <a:fld id="{2FDABC63-38BC-4AAF-909F-E785E9969F7B}" type="VALUE">
                      <a:rPr lang="en-US">
                        <a:solidFill>
                          <a:srgbClr val="00B0F0"/>
                        </a:solidFill>
                      </a:rPr>
                      <a:pPr/>
                      <a:t>[HODNOTA]</a:t>
                    </a:fld>
                    <a:endParaRPr lang="cs-CZ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481-4299-892F-9E70D4811AE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PMI_Manufacturing!$AP$113:$AP$149</c:f>
              <c:numCache>
                <c:formatCode>mmm\-yy</c:formatCode>
                <c:ptCount val="37"/>
                <c:pt idx="0">
                  <c:v>44043</c:v>
                </c:pt>
                <c:pt idx="1">
                  <c:v>44074</c:v>
                </c:pt>
                <c:pt idx="2">
                  <c:v>44104</c:v>
                </c:pt>
                <c:pt idx="3">
                  <c:v>44135</c:v>
                </c:pt>
                <c:pt idx="4">
                  <c:v>44165</c:v>
                </c:pt>
                <c:pt idx="5">
                  <c:v>44196</c:v>
                </c:pt>
                <c:pt idx="6">
                  <c:v>44227</c:v>
                </c:pt>
                <c:pt idx="7">
                  <c:v>44255</c:v>
                </c:pt>
                <c:pt idx="8">
                  <c:v>44286</c:v>
                </c:pt>
                <c:pt idx="9">
                  <c:v>44316</c:v>
                </c:pt>
                <c:pt idx="10">
                  <c:v>44347</c:v>
                </c:pt>
                <c:pt idx="11">
                  <c:v>44377</c:v>
                </c:pt>
                <c:pt idx="12">
                  <c:v>44408</c:v>
                </c:pt>
                <c:pt idx="13">
                  <c:v>44439</c:v>
                </c:pt>
                <c:pt idx="14">
                  <c:v>44469</c:v>
                </c:pt>
                <c:pt idx="15">
                  <c:v>44500</c:v>
                </c:pt>
                <c:pt idx="16">
                  <c:v>44530</c:v>
                </c:pt>
                <c:pt idx="17">
                  <c:v>44561</c:v>
                </c:pt>
                <c:pt idx="18">
                  <c:v>44592</c:v>
                </c:pt>
                <c:pt idx="19">
                  <c:v>44620</c:v>
                </c:pt>
                <c:pt idx="20">
                  <c:v>44651</c:v>
                </c:pt>
                <c:pt idx="21">
                  <c:v>44681</c:v>
                </c:pt>
                <c:pt idx="22">
                  <c:v>44712</c:v>
                </c:pt>
                <c:pt idx="23">
                  <c:v>44742</c:v>
                </c:pt>
                <c:pt idx="24">
                  <c:v>44773</c:v>
                </c:pt>
                <c:pt idx="25">
                  <c:v>44804</c:v>
                </c:pt>
                <c:pt idx="26">
                  <c:v>44834</c:v>
                </c:pt>
                <c:pt idx="27">
                  <c:v>44865</c:v>
                </c:pt>
                <c:pt idx="28">
                  <c:v>44895</c:v>
                </c:pt>
                <c:pt idx="29">
                  <c:v>44926</c:v>
                </c:pt>
                <c:pt idx="30">
                  <c:v>44957</c:v>
                </c:pt>
                <c:pt idx="31">
                  <c:v>44985</c:v>
                </c:pt>
                <c:pt idx="32">
                  <c:v>45016</c:v>
                </c:pt>
                <c:pt idx="33">
                  <c:v>45046</c:v>
                </c:pt>
                <c:pt idx="34">
                  <c:v>45077</c:v>
                </c:pt>
                <c:pt idx="35">
                  <c:v>45107</c:v>
                </c:pt>
                <c:pt idx="36">
                  <c:v>45138</c:v>
                </c:pt>
              </c:numCache>
            </c:numRef>
          </c:cat>
          <c:val>
            <c:numRef>
              <c:f>PMI_Manufacturing!$AS$113:$AS$149</c:f>
              <c:numCache>
                <c:formatCode>0.0</c:formatCode>
                <c:ptCount val="37"/>
                <c:pt idx="0">
                  <c:v>51</c:v>
                </c:pt>
                <c:pt idx="1">
                  <c:v>52.2</c:v>
                </c:pt>
                <c:pt idx="2">
                  <c:v>56.4</c:v>
                </c:pt>
                <c:pt idx="3">
                  <c:v>58.2</c:v>
                </c:pt>
                <c:pt idx="4">
                  <c:v>57.8</c:v>
                </c:pt>
                <c:pt idx="5">
                  <c:v>58.3</c:v>
                </c:pt>
                <c:pt idx="6">
                  <c:v>57.1</c:v>
                </c:pt>
                <c:pt idx="7">
                  <c:v>60.7</c:v>
                </c:pt>
                <c:pt idx="8">
                  <c:v>66.599999999999994</c:v>
                </c:pt>
                <c:pt idx="9">
                  <c:v>66.2</c:v>
                </c:pt>
                <c:pt idx="10">
                  <c:v>64.400000000000006</c:v>
                </c:pt>
                <c:pt idx="11">
                  <c:v>65.099999999999994</c:v>
                </c:pt>
                <c:pt idx="12">
                  <c:v>65.900000000000006</c:v>
                </c:pt>
                <c:pt idx="13">
                  <c:v>62.6</c:v>
                </c:pt>
                <c:pt idx="14">
                  <c:v>58.4</c:v>
                </c:pt>
                <c:pt idx="15">
                  <c:v>57.8</c:v>
                </c:pt>
                <c:pt idx="16">
                  <c:v>57.4</c:v>
                </c:pt>
                <c:pt idx="17">
                  <c:v>57.4</c:v>
                </c:pt>
                <c:pt idx="18">
                  <c:v>59.8</c:v>
                </c:pt>
                <c:pt idx="19">
                  <c:v>58.4</c:v>
                </c:pt>
                <c:pt idx="20">
                  <c:v>56.9</c:v>
                </c:pt>
                <c:pt idx="21">
                  <c:v>54.6</c:v>
                </c:pt>
                <c:pt idx="22">
                  <c:v>54.8</c:v>
                </c:pt>
                <c:pt idx="23">
                  <c:v>52</c:v>
                </c:pt>
                <c:pt idx="24">
                  <c:v>49.3</c:v>
                </c:pt>
                <c:pt idx="25">
                  <c:v>49.1</c:v>
                </c:pt>
                <c:pt idx="26">
                  <c:v>47.8</c:v>
                </c:pt>
                <c:pt idx="27">
                  <c:v>45.1</c:v>
                </c:pt>
                <c:pt idx="28">
                  <c:v>46.2</c:v>
                </c:pt>
                <c:pt idx="29">
                  <c:v>47.1</c:v>
                </c:pt>
                <c:pt idx="30">
                  <c:v>47.3</c:v>
                </c:pt>
                <c:pt idx="31">
                  <c:v>46.3</c:v>
                </c:pt>
                <c:pt idx="32">
                  <c:v>44.7</c:v>
                </c:pt>
                <c:pt idx="33">
                  <c:v>44.5</c:v>
                </c:pt>
                <c:pt idx="34">
                  <c:v>43.2</c:v>
                </c:pt>
                <c:pt idx="35">
                  <c:v>40.6</c:v>
                </c:pt>
                <c:pt idx="36">
                  <c:v>38.799999999999997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481-4299-892F-9E70D4811AEA}"/>
            </c:ext>
          </c:extLst>
        </c:ser>
        <c:ser>
          <c:idx val="3"/>
          <c:order val="3"/>
          <c:tx>
            <c:strRef>
              <c:f>PMI_Manufacturing!$AT$4</c:f>
              <c:strCache>
                <c:ptCount val="1"/>
                <c:pt idx="0">
                  <c:v>Čína (oficialní)</c:v>
                </c:pt>
              </c:strCache>
            </c:strRef>
          </c:tx>
          <c:spPr>
            <a:ln w="15875">
              <a:solidFill>
                <a:schemeClr val="accent2"/>
              </a:solidFill>
              <a:prstDash val="solid"/>
            </a:ln>
          </c:spPr>
          <c:marker>
            <c:symbol val="none"/>
          </c:marker>
          <c:cat>
            <c:numRef>
              <c:f>PMI_Manufacturing!$AP$113:$AP$149</c:f>
              <c:numCache>
                <c:formatCode>mmm\-yy</c:formatCode>
                <c:ptCount val="37"/>
                <c:pt idx="0">
                  <c:v>44043</c:v>
                </c:pt>
                <c:pt idx="1">
                  <c:v>44074</c:v>
                </c:pt>
                <c:pt idx="2">
                  <c:v>44104</c:v>
                </c:pt>
                <c:pt idx="3">
                  <c:v>44135</c:v>
                </c:pt>
                <c:pt idx="4">
                  <c:v>44165</c:v>
                </c:pt>
                <c:pt idx="5">
                  <c:v>44196</c:v>
                </c:pt>
                <c:pt idx="6">
                  <c:v>44227</c:v>
                </c:pt>
                <c:pt idx="7">
                  <c:v>44255</c:v>
                </c:pt>
                <c:pt idx="8">
                  <c:v>44286</c:v>
                </c:pt>
                <c:pt idx="9">
                  <c:v>44316</c:v>
                </c:pt>
                <c:pt idx="10">
                  <c:v>44347</c:v>
                </c:pt>
                <c:pt idx="11">
                  <c:v>44377</c:v>
                </c:pt>
                <c:pt idx="12">
                  <c:v>44408</c:v>
                </c:pt>
                <c:pt idx="13">
                  <c:v>44439</c:v>
                </c:pt>
                <c:pt idx="14">
                  <c:v>44469</c:v>
                </c:pt>
                <c:pt idx="15">
                  <c:v>44500</c:v>
                </c:pt>
                <c:pt idx="16">
                  <c:v>44530</c:v>
                </c:pt>
                <c:pt idx="17">
                  <c:v>44561</c:v>
                </c:pt>
                <c:pt idx="18">
                  <c:v>44592</c:v>
                </c:pt>
                <c:pt idx="19">
                  <c:v>44620</c:v>
                </c:pt>
                <c:pt idx="20">
                  <c:v>44651</c:v>
                </c:pt>
                <c:pt idx="21">
                  <c:v>44681</c:v>
                </c:pt>
                <c:pt idx="22">
                  <c:v>44712</c:v>
                </c:pt>
                <c:pt idx="23">
                  <c:v>44742</c:v>
                </c:pt>
                <c:pt idx="24">
                  <c:v>44773</c:v>
                </c:pt>
                <c:pt idx="25">
                  <c:v>44804</c:v>
                </c:pt>
                <c:pt idx="26">
                  <c:v>44834</c:v>
                </c:pt>
                <c:pt idx="27">
                  <c:v>44865</c:v>
                </c:pt>
                <c:pt idx="28">
                  <c:v>44895</c:v>
                </c:pt>
                <c:pt idx="29">
                  <c:v>44926</c:v>
                </c:pt>
                <c:pt idx="30">
                  <c:v>44957</c:v>
                </c:pt>
                <c:pt idx="31">
                  <c:v>44985</c:v>
                </c:pt>
                <c:pt idx="32">
                  <c:v>45016</c:v>
                </c:pt>
                <c:pt idx="33">
                  <c:v>45046</c:v>
                </c:pt>
                <c:pt idx="34">
                  <c:v>45077</c:v>
                </c:pt>
                <c:pt idx="35">
                  <c:v>45107</c:v>
                </c:pt>
                <c:pt idx="36">
                  <c:v>45138</c:v>
                </c:pt>
              </c:numCache>
            </c:numRef>
          </c:cat>
          <c:val>
            <c:numRef>
              <c:f>PMI_Manufacturing!$AT$113:$AT$149</c:f>
              <c:numCache>
                <c:formatCode>0.00</c:formatCode>
                <c:ptCount val="37"/>
                <c:pt idx="0">
                  <c:v>51.1</c:v>
                </c:pt>
                <c:pt idx="1">
                  <c:v>51</c:v>
                </c:pt>
                <c:pt idx="2">
                  <c:v>51.5</c:v>
                </c:pt>
                <c:pt idx="3">
                  <c:v>51.4</c:v>
                </c:pt>
                <c:pt idx="4">
                  <c:v>52.1</c:v>
                </c:pt>
                <c:pt idx="5">
                  <c:v>51.9</c:v>
                </c:pt>
                <c:pt idx="6">
                  <c:v>51.3</c:v>
                </c:pt>
                <c:pt idx="7">
                  <c:v>50.6</c:v>
                </c:pt>
                <c:pt idx="8">
                  <c:v>51.9</c:v>
                </c:pt>
                <c:pt idx="9">
                  <c:v>51.1</c:v>
                </c:pt>
                <c:pt idx="10">
                  <c:v>51</c:v>
                </c:pt>
                <c:pt idx="11">
                  <c:v>50.9</c:v>
                </c:pt>
                <c:pt idx="12">
                  <c:v>50.4</c:v>
                </c:pt>
                <c:pt idx="13">
                  <c:v>50.1</c:v>
                </c:pt>
                <c:pt idx="14">
                  <c:v>49.6</c:v>
                </c:pt>
                <c:pt idx="15">
                  <c:v>49.2</c:v>
                </c:pt>
                <c:pt idx="16">
                  <c:v>50.1</c:v>
                </c:pt>
                <c:pt idx="17">
                  <c:v>50.3</c:v>
                </c:pt>
                <c:pt idx="18">
                  <c:v>50.1</c:v>
                </c:pt>
                <c:pt idx="19">
                  <c:v>50.2</c:v>
                </c:pt>
                <c:pt idx="20">
                  <c:v>49.5</c:v>
                </c:pt>
                <c:pt idx="21">
                  <c:v>47.4</c:v>
                </c:pt>
                <c:pt idx="22">
                  <c:v>49.6</c:v>
                </c:pt>
                <c:pt idx="23">
                  <c:v>50.2</c:v>
                </c:pt>
                <c:pt idx="24">
                  <c:v>49</c:v>
                </c:pt>
                <c:pt idx="25">
                  <c:v>49.4</c:v>
                </c:pt>
                <c:pt idx="26">
                  <c:v>50.1</c:v>
                </c:pt>
                <c:pt idx="27">
                  <c:v>49.2</c:v>
                </c:pt>
                <c:pt idx="28">
                  <c:v>48</c:v>
                </c:pt>
                <c:pt idx="29">
                  <c:v>47</c:v>
                </c:pt>
                <c:pt idx="30">
                  <c:v>50.1</c:v>
                </c:pt>
                <c:pt idx="31">
                  <c:v>52.6</c:v>
                </c:pt>
                <c:pt idx="32">
                  <c:v>51.9</c:v>
                </c:pt>
                <c:pt idx="33">
                  <c:v>49.2</c:v>
                </c:pt>
                <c:pt idx="34">
                  <c:v>48.8</c:v>
                </c:pt>
                <c:pt idx="35">
                  <c:v>49</c:v>
                </c:pt>
                <c:pt idx="36">
                  <c:v>49.3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481-4299-892F-9E70D4811AEA}"/>
            </c:ext>
          </c:extLst>
        </c:ser>
        <c:ser>
          <c:idx val="5"/>
          <c:order val="4"/>
          <c:spPr>
            <a:ln w="19050">
              <a:solidFill>
                <a:schemeClr val="tx1"/>
              </a:solidFill>
            </a:ln>
          </c:spPr>
          <c:marker>
            <c:symbol val="none"/>
          </c:marker>
          <c:cat>
            <c:numRef>
              <c:f>PMI_Manufacturing!$AP$113:$AP$149</c:f>
              <c:numCache>
                <c:formatCode>mmm\-yy</c:formatCode>
                <c:ptCount val="37"/>
                <c:pt idx="0">
                  <c:v>44043</c:v>
                </c:pt>
                <c:pt idx="1">
                  <c:v>44074</c:v>
                </c:pt>
                <c:pt idx="2">
                  <c:v>44104</c:v>
                </c:pt>
                <c:pt idx="3">
                  <c:v>44135</c:v>
                </c:pt>
                <c:pt idx="4">
                  <c:v>44165</c:v>
                </c:pt>
                <c:pt idx="5">
                  <c:v>44196</c:v>
                </c:pt>
                <c:pt idx="6">
                  <c:v>44227</c:v>
                </c:pt>
                <c:pt idx="7">
                  <c:v>44255</c:v>
                </c:pt>
                <c:pt idx="8">
                  <c:v>44286</c:v>
                </c:pt>
                <c:pt idx="9">
                  <c:v>44316</c:v>
                </c:pt>
                <c:pt idx="10">
                  <c:v>44347</c:v>
                </c:pt>
                <c:pt idx="11">
                  <c:v>44377</c:v>
                </c:pt>
                <c:pt idx="12">
                  <c:v>44408</c:v>
                </c:pt>
                <c:pt idx="13">
                  <c:v>44439</c:v>
                </c:pt>
                <c:pt idx="14">
                  <c:v>44469</c:v>
                </c:pt>
                <c:pt idx="15">
                  <c:v>44500</c:v>
                </c:pt>
                <c:pt idx="16">
                  <c:v>44530</c:v>
                </c:pt>
                <c:pt idx="17">
                  <c:v>44561</c:v>
                </c:pt>
                <c:pt idx="18">
                  <c:v>44592</c:v>
                </c:pt>
                <c:pt idx="19">
                  <c:v>44620</c:v>
                </c:pt>
                <c:pt idx="20">
                  <c:v>44651</c:v>
                </c:pt>
                <c:pt idx="21">
                  <c:v>44681</c:v>
                </c:pt>
                <c:pt idx="22">
                  <c:v>44712</c:v>
                </c:pt>
                <c:pt idx="23">
                  <c:v>44742</c:v>
                </c:pt>
                <c:pt idx="24">
                  <c:v>44773</c:v>
                </c:pt>
                <c:pt idx="25">
                  <c:v>44804</c:v>
                </c:pt>
                <c:pt idx="26">
                  <c:v>44834</c:v>
                </c:pt>
                <c:pt idx="27">
                  <c:v>44865</c:v>
                </c:pt>
                <c:pt idx="28">
                  <c:v>44895</c:v>
                </c:pt>
                <c:pt idx="29">
                  <c:v>44926</c:v>
                </c:pt>
                <c:pt idx="30">
                  <c:v>44957</c:v>
                </c:pt>
                <c:pt idx="31">
                  <c:v>44985</c:v>
                </c:pt>
                <c:pt idx="32">
                  <c:v>45016</c:v>
                </c:pt>
                <c:pt idx="33">
                  <c:v>45046</c:v>
                </c:pt>
                <c:pt idx="34">
                  <c:v>45077</c:v>
                </c:pt>
                <c:pt idx="35">
                  <c:v>45107</c:v>
                </c:pt>
                <c:pt idx="36">
                  <c:v>45138</c:v>
                </c:pt>
              </c:numCache>
            </c:numRef>
          </c:cat>
          <c:val>
            <c:numRef>
              <c:f>PMI_Manufacturing!$AV$112:$AV$149</c:f>
              <c:numCache>
                <c:formatCode>0.00</c:formatCode>
                <c:ptCount val="38"/>
                <c:pt idx="0">
                  <c:v>50</c:v>
                </c:pt>
                <c:pt idx="1">
                  <c:v>50</c:v>
                </c:pt>
                <c:pt idx="2">
                  <c:v>50</c:v>
                </c:pt>
                <c:pt idx="3">
                  <c:v>50</c:v>
                </c:pt>
                <c:pt idx="4">
                  <c:v>50</c:v>
                </c:pt>
                <c:pt idx="5">
                  <c:v>50</c:v>
                </c:pt>
                <c:pt idx="6">
                  <c:v>50</c:v>
                </c:pt>
                <c:pt idx="7">
                  <c:v>50</c:v>
                </c:pt>
                <c:pt idx="8">
                  <c:v>50</c:v>
                </c:pt>
                <c:pt idx="9">
                  <c:v>50</c:v>
                </c:pt>
                <c:pt idx="10">
                  <c:v>50</c:v>
                </c:pt>
                <c:pt idx="11">
                  <c:v>50</c:v>
                </c:pt>
                <c:pt idx="12">
                  <c:v>50</c:v>
                </c:pt>
                <c:pt idx="13">
                  <c:v>50</c:v>
                </c:pt>
                <c:pt idx="14">
                  <c:v>50</c:v>
                </c:pt>
                <c:pt idx="15">
                  <c:v>50</c:v>
                </c:pt>
                <c:pt idx="16">
                  <c:v>50</c:v>
                </c:pt>
                <c:pt idx="17">
                  <c:v>50</c:v>
                </c:pt>
                <c:pt idx="18">
                  <c:v>50</c:v>
                </c:pt>
                <c:pt idx="19">
                  <c:v>50</c:v>
                </c:pt>
                <c:pt idx="20">
                  <c:v>50</c:v>
                </c:pt>
                <c:pt idx="21">
                  <c:v>50</c:v>
                </c:pt>
                <c:pt idx="22">
                  <c:v>50</c:v>
                </c:pt>
                <c:pt idx="23">
                  <c:v>50</c:v>
                </c:pt>
                <c:pt idx="24">
                  <c:v>50</c:v>
                </c:pt>
                <c:pt idx="25">
                  <c:v>50</c:v>
                </c:pt>
                <c:pt idx="26">
                  <c:v>50</c:v>
                </c:pt>
                <c:pt idx="27">
                  <c:v>50</c:v>
                </c:pt>
                <c:pt idx="28">
                  <c:v>50</c:v>
                </c:pt>
                <c:pt idx="29">
                  <c:v>50</c:v>
                </c:pt>
                <c:pt idx="30">
                  <c:v>50</c:v>
                </c:pt>
                <c:pt idx="31">
                  <c:v>50</c:v>
                </c:pt>
                <c:pt idx="32">
                  <c:v>50</c:v>
                </c:pt>
                <c:pt idx="33">
                  <c:v>50</c:v>
                </c:pt>
                <c:pt idx="34">
                  <c:v>50</c:v>
                </c:pt>
                <c:pt idx="35">
                  <c:v>50</c:v>
                </c:pt>
                <c:pt idx="36">
                  <c:v>50</c:v>
                </c:pt>
                <c:pt idx="37">
                  <c:v>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481-4299-892F-9E70D4811A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35538592"/>
        <c:axId val="2066541808"/>
      </c:lineChart>
      <c:dateAx>
        <c:axId val="2035538592"/>
        <c:scaling>
          <c:orientation val="minMax"/>
        </c:scaling>
        <c:delete val="0"/>
        <c:axPos val="b"/>
        <c:numFmt formatCode="mm/yy" sourceLinked="0"/>
        <c:majorTickMark val="out"/>
        <c:minorTickMark val="none"/>
        <c:tickLblPos val="low"/>
        <c:spPr>
          <a:ln w="3175">
            <a:solidFill>
              <a:srgbClr val="767676"/>
            </a:solidFill>
            <a:prstDash val="solid"/>
          </a:ln>
        </c:spPr>
        <c:crossAx val="2066541808"/>
        <c:crosses val="autoZero"/>
        <c:auto val="1"/>
        <c:lblOffset val="100"/>
        <c:baseTimeUnit val="months"/>
        <c:majorUnit val="3"/>
        <c:majorTimeUnit val="months"/>
      </c:dateAx>
      <c:valAx>
        <c:axId val="2066541808"/>
        <c:scaling>
          <c:orientation val="minMax"/>
          <c:min val="30"/>
        </c:scaling>
        <c:delete val="0"/>
        <c:axPos val="l"/>
        <c:majorGridlines>
          <c:spPr>
            <a:ln w="3175" cmpd="sng">
              <a:solidFill>
                <a:srgbClr val="A8A8A8"/>
              </a:solidFill>
              <a:prstDash val="solid"/>
            </a:ln>
          </c:spPr>
        </c:majorGridlines>
        <c:numFmt formatCode="0" sourceLinked="0"/>
        <c:majorTickMark val="out"/>
        <c:minorTickMark val="none"/>
        <c:tickLblPos val="nextTo"/>
        <c:spPr>
          <a:ln w="25400">
            <a:noFill/>
          </a:ln>
        </c:spPr>
        <c:crossAx val="2035538592"/>
        <c:crosses val="autoZero"/>
        <c:crossBetween val="between"/>
      </c:valAx>
      <c:spPr>
        <a:solidFill>
          <a:srgbClr val="FFFFFF"/>
        </a:solidFill>
        <a:ln w="25400">
          <a:noFill/>
        </a:ln>
      </c:spPr>
    </c:plotArea>
    <c:legend>
      <c:legendPos val="b"/>
      <c:legendEntry>
        <c:idx val="4"/>
        <c:delete val="1"/>
      </c:legendEntry>
      <c:layout>
        <c:manualLayout>
          <c:xMode val="edge"/>
          <c:yMode val="edge"/>
          <c:x val="0.05"/>
          <c:y val="0.88842500000000013"/>
          <c:w val="0.90429749999999998"/>
          <c:h val="0.11157499999999998"/>
        </c:manualLayout>
      </c:layout>
      <c:overlay val="0"/>
      <c:spPr>
        <a:noFill/>
        <a:ln w="25400">
          <a:noFill/>
        </a:ln>
      </c:spPr>
    </c:legend>
    <c:plotVisOnly val="1"/>
    <c:dispBlanksAs val="gap"/>
    <c:showDLblsOverMax val="0"/>
  </c:chart>
  <c:spPr>
    <a:solidFill>
      <a:srgbClr val="FFFFFF"/>
    </a:solidFill>
    <a:ln w="25400">
      <a:noFill/>
    </a:ln>
    <a:effectLst/>
  </c:spPr>
  <c:txPr>
    <a:bodyPr/>
    <a:lstStyle/>
    <a:p>
      <a:pPr>
        <a:defRPr sz="1500" b="0" i="0">
          <a:solidFill>
            <a:srgbClr val="000000"/>
          </a:solidFill>
          <a:latin typeface="+mn-lt"/>
        </a:defRPr>
      </a:pPr>
      <a:endParaRPr lang="cs-CZ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0816111111111112E-2"/>
          <c:y val="2.6702581081822677E-2"/>
          <c:w val="0.86880635838150289"/>
          <c:h val="0.61834026717512214"/>
        </c:manualLayout>
      </c:layout>
      <c:lineChart>
        <c:grouping val="standard"/>
        <c:varyColors val="0"/>
        <c:ser>
          <c:idx val="0"/>
          <c:order val="0"/>
          <c:tx>
            <c:strRef>
              <c:f>Nemecko!$R$3</c:f>
              <c:strCache>
                <c:ptCount val="1"/>
                <c:pt idx="0">
                  <c:v>Průmyslová výroba (% yoy)</c:v>
                </c:pt>
              </c:strCache>
            </c:strRef>
          </c:tx>
          <c:spPr>
            <a:ln w="15875" cap="rnd">
              <a:solidFill>
                <a:srgbClr val="525199"/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48"/>
              <c:layout>
                <c:manualLayout>
                  <c:x val="-5.2916666666666667E-2"/>
                  <c:y val="3.484734849177748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-</a:t>
                    </a:r>
                    <a:r>
                      <a:rPr lang="en-US">
                        <a:solidFill>
                          <a:schemeClr val="tx2"/>
                        </a:solidFill>
                      </a:rPr>
                      <a:t>1,8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6FC1-4187-A407-4B5284F2CD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Nemecko!$O$107:$O$155</c:f>
              <c:numCache>
                <c:formatCode>m/d/yyyy</c:formatCode>
                <c:ptCount val="49"/>
                <c:pt idx="0">
                  <c:v>43631</c:v>
                </c:pt>
                <c:pt idx="1">
                  <c:v>43661</c:v>
                </c:pt>
                <c:pt idx="2">
                  <c:v>43692</c:v>
                </c:pt>
                <c:pt idx="3">
                  <c:v>43723</c:v>
                </c:pt>
                <c:pt idx="4">
                  <c:v>43753</c:v>
                </c:pt>
                <c:pt idx="5">
                  <c:v>43784</c:v>
                </c:pt>
                <c:pt idx="6">
                  <c:v>43814</c:v>
                </c:pt>
                <c:pt idx="7">
                  <c:v>43845</c:v>
                </c:pt>
                <c:pt idx="8">
                  <c:v>43876</c:v>
                </c:pt>
                <c:pt idx="9">
                  <c:v>43905</c:v>
                </c:pt>
                <c:pt idx="10">
                  <c:v>43936</c:v>
                </c:pt>
                <c:pt idx="11">
                  <c:v>43966</c:v>
                </c:pt>
                <c:pt idx="12">
                  <c:v>43997</c:v>
                </c:pt>
                <c:pt idx="13">
                  <c:v>44027</c:v>
                </c:pt>
                <c:pt idx="14">
                  <c:v>44058</c:v>
                </c:pt>
                <c:pt idx="15">
                  <c:v>44089</c:v>
                </c:pt>
                <c:pt idx="16">
                  <c:v>44119</c:v>
                </c:pt>
                <c:pt idx="17">
                  <c:v>44150</c:v>
                </c:pt>
                <c:pt idx="18">
                  <c:v>44180</c:v>
                </c:pt>
                <c:pt idx="19">
                  <c:v>44211</c:v>
                </c:pt>
                <c:pt idx="20">
                  <c:v>44242</c:v>
                </c:pt>
                <c:pt idx="21">
                  <c:v>44270</c:v>
                </c:pt>
                <c:pt idx="22">
                  <c:v>44301</c:v>
                </c:pt>
                <c:pt idx="23">
                  <c:v>44331</c:v>
                </c:pt>
                <c:pt idx="24">
                  <c:v>44362</c:v>
                </c:pt>
                <c:pt idx="25">
                  <c:v>44392</c:v>
                </c:pt>
                <c:pt idx="26">
                  <c:v>44423</c:v>
                </c:pt>
                <c:pt idx="27">
                  <c:v>44454</c:v>
                </c:pt>
                <c:pt idx="28">
                  <c:v>44484</c:v>
                </c:pt>
                <c:pt idx="29">
                  <c:v>44515</c:v>
                </c:pt>
                <c:pt idx="30">
                  <c:v>44545</c:v>
                </c:pt>
                <c:pt idx="31">
                  <c:v>44576</c:v>
                </c:pt>
                <c:pt idx="32">
                  <c:v>44607</c:v>
                </c:pt>
                <c:pt idx="33">
                  <c:v>44635</c:v>
                </c:pt>
                <c:pt idx="34">
                  <c:v>44666</c:v>
                </c:pt>
                <c:pt idx="35">
                  <c:v>44696</c:v>
                </c:pt>
                <c:pt idx="36">
                  <c:v>44727</c:v>
                </c:pt>
                <c:pt idx="37">
                  <c:v>44757</c:v>
                </c:pt>
                <c:pt idx="38">
                  <c:v>44788</c:v>
                </c:pt>
                <c:pt idx="39">
                  <c:v>44819</c:v>
                </c:pt>
                <c:pt idx="40">
                  <c:v>44849</c:v>
                </c:pt>
                <c:pt idx="41">
                  <c:v>44880</c:v>
                </c:pt>
                <c:pt idx="42">
                  <c:v>44910</c:v>
                </c:pt>
                <c:pt idx="43">
                  <c:v>44941</c:v>
                </c:pt>
                <c:pt idx="44">
                  <c:v>44972</c:v>
                </c:pt>
                <c:pt idx="45">
                  <c:v>45000</c:v>
                </c:pt>
                <c:pt idx="46" formatCode="mm/yy">
                  <c:v>45031</c:v>
                </c:pt>
                <c:pt idx="47" formatCode="mm/yy">
                  <c:v>45061</c:v>
                </c:pt>
                <c:pt idx="48" formatCode="mm/yy">
                  <c:v>45092</c:v>
                </c:pt>
              </c:numCache>
            </c:numRef>
          </c:cat>
          <c:val>
            <c:numRef>
              <c:f>Nemecko!$R$107:$R$155</c:f>
              <c:numCache>
                <c:formatCode>0.0</c:formatCode>
                <c:ptCount val="49"/>
                <c:pt idx="0">
                  <c:v>-3.4741784037558676</c:v>
                </c:pt>
                <c:pt idx="1">
                  <c:v>-2.2857142857142909</c:v>
                </c:pt>
                <c:pt idx="2">
                  <c:v>-3.1073446327683607</c:v>
                </c:pt>
                <c:pt idx="3">
                  <c:v>-3.0360531309297945</c:v>
                </c:pt>
                <c:pt idx="4">
                  <c:v>-3.4253092293054177</c:v>
                </c:pt>
                <c:pt idx="5">
                  <c:v>-1.2584704743465625</c:v>
                </c:pt>
                <c:pt idx="6">
                  <c:v>-4.5889101338432052</c:v>
                </c:pt>
                <c:pt idx="7">
                  <c:v>-0.7684918347742542</c:v>
                </c:pt>
                <c:pt idx="8">
                  <c:v>-0.67243035542746687</c:v>
                </c:pt>
                <c:pt idx="9">
                  <c:v>-9.8095238095238013</c:v>
                </c:pt>
                <c:pt idx="10">
                  <c:v>-25.43352601156068</c:v>
                </c:pt>
                <c:pt idx="11">
                  <c:v>-18.786127167630063</c:v>
                </c:pt>
                <c:pt idx="12">
                  <c:v>-9.9221789883268467</c:v>
                </c:pt>
                <c:pt idx="13">
                  <c:v>-8.6744639376218231</c:v>
                </c:pt>
                <c:pt idx="14">
                  <c:v>-8.8435374149659971</c:v>
                </c:pt>
                <c:pt idx="15">
                  <c:v>-6.164383561643838</c:v>
                </c:pt>
                <c:pt idx="16">
                  <c:v>-2.3645320197044351</c:v>
                </c:pt>
                <c:pt idx="17">
                  <c:v>-1.4705882352941124</c:v>
                </c:pt>
                <c:pt idx="18">
                  <c:v>1.9038076152304573</c:v>
                </c:pt>
                <c:pt idx="19">
                  <c:v>-3.8722168441432725</c:v>
                </c:pt>
                <c:pt idx="20">
                  <c:v>-5.8027079303675011</c:v>
                </c:pt>
                <c:pt idx="21">
                  <c:v>6.4413938753959732</c:v>
                </c:pt>
                <c:pt idx="22">
                  <c:v>29.715762273901802</c:v>
                </c:pt>
                <c:pt idx="23">
                  <c:v>17.674970344009488</c:v>
                </c:pt>
                <c:pt idx="24">
                  <c:v>5.9395248380129662</c:v>
                </c:pt>
                <c:pt idx="25">
                  <c:v>5.6563500533617805</c:v>
                </c:pt>
                <c:pt idx="26">
                  <c:v>1.8123667377398789</c:v>
                </c:pt>
                <c:pt idx="27">
                  <c:v>-0.52137643378519227</c:v>
                </c:pt>
                <c:pt idx="28">
                  <c:v>-0.90817356205852295</c:v>
                </c:pt>
                <c:pt idx="29">
                  <c:v>-1.7910447761193993</c:v>
                </c:pt>
                <c:pt idx="30">
                  <c:v>-2.5565388397246869</c:v>
                </c:pt>
                <c:pt idx="31">
                  <c:v>0.40281973816718164</c:v>
                </c:pt>
                <c:pt idx="32">
                  <c:v>2.3613963039014418</c:v>
                </c:pt>
                <c:pt idx="33">
                  <c:v>-4.1666666666666741</c:v>
                </c:pt>
                <c:pt idx="34">
                  <c:v>-3.2868525896414424</c:v>
                </c:pt>
                <c:pt idx="35">
                  <c:v>-1.4112903225806495</c:v>
                </c:pt>
                <c:pt idx="36">
                  <c:v>0.10193679918450993</c:v>
                </c:pt>
                <c:pt idx="37">
                  <c:v>-1.1111111111111072</c:v>
                </c:pt>
                <c:pt idx="38">
                  <c:v>1.9895287958115349</c:v>
                </c:pt>
                <c:pt idx="39">
                  <c:v>3.1446540880503138</c:v>
                </c:pt>
                <c:pt idx="40">
                  <c:v>-0.6109979633401319</c:v>
                </c:pt>
                <c:pt idx="41">
                  <c:v>-0.20263424518743856</c:v>
                </c:pt>
                <c:pt idx="42">
                  <c:v>-3.5317860746720497</c:v>
                </c:pt>
                <c:pt idx="43">
                  <c:v>-1.3039117352056095</c:v>
                </c:pt>
                <c:pt idx="44">
                  <c:v>0.40120361083249012</c:v>
                </c:pt>
                <c:pt idx="45">
                  <c:v>1.1387163561076719</c:v>
                </c:pt>
                <c:pt idx="46">
                  <c:v>0.92687950566427979</c:v>
                </c:pt>
                <c:pt idx="47">
                  <c:v>0.10224948875257045</c:v>
                </c:pt>
                <c:pt idx="48">
                  <c:v>-1.8329938900203624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FC1-4187-A407-4B5284F2CD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83923504"/>
        <c:axId val="1783923896"/>
      </c:lineChart>
      <c:lineChart>
        <c:grouping val="standard"/>
        <c:varyColors val="0"/>
        <c:ser>
          <c:idx val="1"/>
          <c:order val="1"/>
          <c:tx>
            <c:strRef>
              <c:f>Nemecko!$U$4</c:f>
              <c:strCache>
                <c:ptCount val="1"/>
                <c:pt idx="0">
                  <c:v>Výroba automobilů (01/2019=100, pr.osa)</c:v>
                </c:pt>
              </c:strCache>
            </c:strRef>
          </c:tx>
          <c:spPr>
            <a:ln w="15875" cap="rnd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46"/>
              <c:layout>
                <c:manualLayout>
                  <c:x val="-3.175E-2"/>
                  <c:y val="-5.2271022737666262E-2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accent2"/>
                        </a:solidFill>
                      </a:rPr>
                      <a:t>102,7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6FC1-4187-A407-4B5284F2CD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Nemecko!$O$107:$O$155</c:f>
              <c:numCache>
                <c:formatCode>m/d/yyyy</c:formatCode>
                <c:ptCount val="49"/>
                <c:pt idx="0">
                  <c:v>43631</c:v>
                </c:pt>
                <c:pt idx="1">
                  <c:v>43661</c:v>
                </c:pt>
                <c:pt idx="2">
                  <c:v>43692</c:v>
                </c:pt>
                <c:pt idx="3">
                  <c:v>43723</c:v>
                </c:pt>
                <c:pt idx="4">
                  <c:v>43753</c:v>
                </c:pt>
                <c:pt idx="5">
                  <c:v>43784</c:v>
                </c:pt>
                <c:pt idx="6">
                  <c:v>43814</c:v>
                </c:pt>
                <c:pt idx="7">
                  <c:v>43845</c:v>
                </c:pt>
                <c:pt idx="8">
                  <c:v>43876</c:v>
                </c:pt>
                <c:pt idx="9">
                  <c:v>43905</c:v>
                </c:pt>
                <c:pt idx="10">
                  <c:v>43936</c:v>
                </c:pt>
                <c:pt idx="11">
                  <c:v>43966</c:v>
                </c:pt>
                <c:pt idx="12">
                  <c:v>43997</c:v>
                </c:pt>
                <c:pt idx="13">
                  <c:v>44027</c:v>
                </c:pt>
                <c:pt idx="14">
                  <c:v>44058</c:v>
                </c:pt>
                <c:pt idx="15">
                  <c:v>44089</c:v>
                </c:pt>
                <c:pt idx="16">
                  <c:v>44119</c:v>
                </c:pt>
                <c:pt idx="17">
                  <c:v>44150</c:v>
                </c:pt>
                <c:pt idx="18">
                  <c:v>44180</c:v>
                </c:pt>
                <c:pt idx="19">
                  <c:v>44211</c:v>
                </c:pt>
                <c:pt idx="20">
                  <c:v>44242</c:v>
                </c:pt>
                <c:pt idx="21">
                  <c:v>44270</c:v>
                </c:pt>
                <c:pt idx="22">
                  <c:v>44301</c:v>
                </c:pt>
                <c:pt idx="23">
                  <c:v>44331</c:v>
                </c:pt>
                <c:pt idx="24">
                  <c:v>44362</c:v>
                </c:pt>
                <c:pt idx="25">
                  <c:v>44392</c:v>
                </c:pt>
                <c:pt idx="26">
                  <c:v>44423</c:v>
                </c:pt>
                <c:pt idx="27">
                  <c:v>44454</c:v>
                </c:pt>
                <c:pt idx="28">
                  <c:v>44484</c:v>
                </c:pt>
                <c:pt idx="29">
                  <c:v>44515</c:v>
                </c:pt>
                <c:pt idx="30">
                  <c:v>44545</c:v>
                </c:pt>
                <c:pt idx="31">
                  <c:v>44576</c:v>
                </c:pt>
                <c:pt idx="32">
                  <c:v>44607</c:v>
                </c:pt>
                <c:pt idx="33">
                  <c:v>44635</c:v>
                </c:pt>
                <c:pt idx="34">
                  <c:v>44666</c:v>
                </c:pt>
                <c:pt idx="35">
                  <c:v>44696</c:v>
                </c:pt>
                <c:pt idx="36">
                  <c:v>44727</c:v>
                </c:pt>
                <c:pt idx="37">
                  <c:v>44757</c:v>
                </c:pt>
                <c:pt idx="38">
                  <c:v>44788</c:v>
                </c:pt>
                <c:pt idx="39">
                  <c:v>44819</c:v>
                </c:pt>
                <c:pt idx="40">
                  <c:v>44849</c:v>
                </c:pt>
                <c:pt idx="41">
                  <c:v>44880</c:v>
                </c:pt>
                <c:pt idx="42">
                  <c:v>44910</c:v>
                </c:pt>
                <c:pt idx="43">
                  <c:v>44941</c:v>
                </c:pt>
                <c:pt idx="44">
                  <c:v>44972</c:v>
                </c:pt>
                <c:pt idx="45">
                  <c:v>45000</c:v>
                </c:pt>
                <c:pt idx="46" formatCode="mm/yy">
                  <c:v>45031</c:v>
                </c:pt>
                <c:pt idx="47" formatCode="mm/yy">
                  <c:v>45061</c:v>
                </c:pt>
                <c:pt idx="48" formatCode="mm/yy">
                  <c:v>45092</c:v>
                </c:pt>
              </c:numCache>
            </c:numRef>
          </c:cat>
          <c:val>
            <c:numRef>
              <c:f>Nemecko!$U$107:$U$155</c:f>
              <c:numCache>
                <c:formatCode>0.0</c:formatCode>
                <c:ptCount val="49"/>
                <c:pt idx="0">
                  <c:v>116.8604651162791</c:v>
                </c:pt>
                <c:pt idx="1">
                  <c:v>110.93023255813956</c:v>
                </c:pt>
                <c:pt idx="2">
                  <c:v>90.465116279069775</c:v>
                </c:pt>
                <c:pt idx="3">
                  <c:v>120.46511627906978</c:v>
                </c:pt>
                <c:pt idx="4">
                  <c:v>111.39534883720931</c:v>
                </c:pt>
                <c:pt idx="5">
                  <c:v>119.53488372093024</c:v>
                </c:pt>
                <c:pt idx="6">
                  <c:v>83.023255813953497</c:v>
                </c:pt>
                <c:pt idx="7">
                  <c:v>98.95348837209302</c:v>
                </c:pt>
                <c:pt idx="8">
                  <c:v>113.48837209302326</c:v>
                </c:pt>
                <c:pt idx="9">
                  <c:v>83.720930232558146</c:v>
                </c:pt>
                <c:pt idx="10">
                  <c:v>17.325581395348838</c:v>
                </c:pt>
                <c:pt idx="11">
                  <c:v>55.930232558139537</c:v>
                </c:pt>
                <c:pt idx="12">
                  <c:v>91.976744186046503</c:v>
                </c:pt>
                <c:pt idx="13">
                  <c:v>98.95348837209302</c:v>
                </c:pt>
                <c:pt idx="14">
                  <c:v>70.348837209302332</c:v>
                </c:pt>
                <c:pt idx="15">
                  <c:v>106.51162790697676</c:v>
                </c:pt>
                <c:pt idx="16">
                  <c:v>111.74418604651164</c:v>
                </c:pt>
                <c:pt idx="17">
                  <c:v>122.67441860465119</c:v>
                </c:pt>
                <c:pt idx="18">
                  <c:v>86.860465116279101</c:v>
                </c:pt>
                <c:pt idx="19">
                  <c:v>88.953488372093048</c:v>
                </c:pt>
                <c:pt idx="20">
                  <c:v>98.023255813953512</c:v>
                </c:pt>
                <c:pt idx="21">
                  <c:v>108.60465116279074</c:v>
                </c:pt>
                <c:pt idx="22">
                  <c:v>94.651162790697725</c:v>
                </c:pt>
                <c:pt idx="23">
                  <c:v>83.02325581395354</c:v>
                </c:pt>
                <c:pt idx="24">
                  <c:v>83.255813953488413</c:v>
                </c:pt>
                <c:pt idx="25">
                  <c:v>85.581395348837262</c:v>
                </c:pt>
                <c:pt idx="26">
                  <c:v>53.488372093023294</c:v>
                </c:pt>
                <c:pt idx="27">
                  <c:v>76.279069767441911</c:v>
                </c:pt>
                <c:pt idx="28">
                  <c:v>85.348837209302388</c:v>
                </c:pt>
                <c:pt idx="29">
                  <c:v>97.558139534883793</c:v>
                </c:pt>
                <c:pt idx="30">
                  <c:v>76.162790697674467</c:v>
                </c:pt>
                <c:pt idx="31">
                  <c:v>81.511627906976784</c:v>
                </c:pt>
                <c:pt idx="32">
                  <c:v>91.860465116279116</c:v>
                </c:pt>
                <c:pt idx="33">
                  <c:v>82.674418604651194</c:v>
                </c:pt>
                <c:pt idx="34">
                  <c:v>82.674418604651194</c:v>
                </c:pt>
                <c:pt idx="35">
                  <c:v>85.813953488372121</c:v>
                </c:pt>
                <c:pt idx="36">
                  <c:v>93.255813953488413</c:v>
                </c:pt>
                <c:pt idx="37">
                  <c:v>88.255813953488413</c:v>
                </c:pt>
                <c:pt idx="38">
                  <c:v>70.000000000000028</c:v>
                </c:pt>
                <c:pt idx="39">
                  <c:v>104.18604651162794</c:v>
                </c:pt>
                <c:pt idx="40">
                  <c:v>97.325581395348877</c:v>
                </c:pt>
                <c:pt idx="41">
                  <c:v>110.93023255813959</c:v>
                </c:pt>
                <c:pt idx="42">
                  <c:v>81.279069767441896</c:v>
                </c:pt>
                <c:pt idx="43">
                  <c:v>91.046511627907009</c:v>
                </c:pt>
                <c:pt idx="44">
                  <c:v>109.18604651162796</c:v>
                </c:pt>
                <c:pt idx="45">
                  <c:v>115.23255813953492</c:v>
                </c:pt>
                <c:pt idx="46">
                  <c:v>101.27906976744188</c:v>
                </c:pt>
                <c:pt idx="47">
                  <c:v>105.23255813953492</c:v>
                </c:pt>
                <c:pt idx="48">
                  <c:v>102.67441860465119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FC1-4187-A407-4B5284F2CD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41313920"/>
        <c:axId val="1474342464"/>
      </c:lineChart>
      <c:dateAx>
        <c:axId val="1783923504"/>
        <c:scaling>
          <c:orientation val="minMax"/>
        </c:scaling>
        <c:delete val="0"/>
        <c:axPos val="b"/>
        <c:numFmt formatCode="mm/yy" sourceLinked="0"/>
        <c:majorTickMark val="out"/>
        <c:minorTickMark val="none"/>
        <c:tickLblPos val="low"/>
        <c:spPr>
          <a:noFill/>
          <a:ln w="3175" cap="flat" cmpd="sng" algn="ctr">
            <a:solidFill>
              <a:srgbClr val="767676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cs-CZ"/>
          </a:p>
        </c:txPr>
        <c:crossAx val="1783923896"/>
        <c:crosses val="autoZero"/>
        <c:auto val="1"/>
        <c:lblOffset val="100"/>
        <c:baseTimeUnit val="months"/>
      </c:dateAx>
      <c:valAx>
        <c:axId val="1783923896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rgbClr val="A8A8A8"/>
              </a:solidFill>
              <a:round/>
            </a:ln>
            <a:effectLst/>
          </c:spPr>
        </c:majorGridlines>
        <c:numFmt formatCode="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cs-CZ"/>
          </a:p>
        </c:txPr>
        <c:crossAx val="1783923504"/>
        <c:crosses val="autoZero"/>
        <c:crossBetween val="between"/>
      </c:valAx>
      <c:valAx>
        <c:axId val="1474342464"/>
        <c:scaling>
          <c:orientation val="minMax"/>
        </c:scaling>
        <c:delete val="0"/>
        <c:axPos val="r"/>
        <c:numFmt formatCode="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cs-CZ"/>
          </a:p>
        </c:txPr>
        <c:crossAx val="1141313920"/>
        <c:crosses val="max"/>
        <c:crossBetween val="between"/>
      </c:valAx>
      <c:dateAx>
        <c:axId val="1141313920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1474342464"/>
        <c:crosses val="autoZero"/>
        <c:auto val="1"/>
        <c:lblOffset val="100"/>
        <c:baseTimeUnit val="months"/>
      </c:date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17946163887047"/>
          <c:w val="1"/>
          <c:h val="0.17606008616870397"/>
        </c:manualLayout>
      </c:layout>
      <c:overlay val="0"/>
      <c:spPr>
        <a:noFill/>
        <a:ln w="25400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25400" cap="flat" cmpd="sng" algn="ctr">
      <a:noFill/>
      <a:round/>
    </a:ln>
    <a:effectLst/>
  </c:spPr>
  <c:txPr>
    <a:bodyPr/>
    <a:lstStyle/>
    <a:p>
      <a:pPr>
        <a:defRPr sz="1400" b="0" i="0"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cs-CZ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2"/>
            </a:solidFill>
            <a:ln w="25400">
              <a:noFill/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chemeClr val="tx2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FE8-4830-BD32-15B956588A41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2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FE8-4830-BD32-15B956588A41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6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FE8-4830-BD32-15B956588A41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2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FE8-4830-BD32-15B956588A41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6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FE8-4830-BD32-15B956588A41}"/>
              </c:ext>
            </c:extLst>
          </c:dPt>
          <c:dLbls>
            <c:dLbl>
              <c:idx val="9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FE8-4830-BD32-15B956588A41}"/>
                </c:ext>
              </c:extLst>
            </c:dLbl>
            <c:dLbl>
              <c:idx val="1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FE8-4830-BD32-15B956588A41}"/>
                </c:ext>
              </c:extLst>
            </c:dLbl>
            <c:dLbl>
              <c:idx val="11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FE8-4830-BD32-15B956588A41}"/>
                </c:ext>
              </c:extLst>
            </c:dLbl>
            <c:dLbl>
              <c:idx val="14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FE8-4830-BD32-15B956588A41}"/>
                </c:ext>
              </c:extLst>
            </c:dLbl>
            <c:dLbl>
              <c:idx val="15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FE8-4830-BD32-15B956588A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Grafy!$AI$5:$AI$16</c:f>
              <c:numCache>
                <c:formatCode>yyyy</c:formatCode>
                <c:ptCount val="12"/>
                <c:pt idx="0">
                  <c:v>41639</c:v>
                </c:pt>
                <c:pt idx="1">
                  <c:v>42004</c:v>
                </c:pt>
                <c:pt idx="2">
                  <c:v>42369</c:v>
                </c:pt>
                <c:pt idx="3">
                  <c:v>42735</c:v>
                </c:pt>
                <c:pt idx="4">
                  <c:v>43100</c:v>
                </c:pt>
                <c:pt idx="5">
                  <c:v>43465</c:v>
                </c:pt>
                <c:pt idx="6">
                  <c:v>43830</c:v>
                </c:pt>
                <c:pt idx="7">
                  <c:v>44196</c:v>
                </c:pt>
                <c:pt idx="8">
                  <c:v>44561</c:v>
                </c:pt>
                <c:pt idx="9">
                  <c:v>44926</c:v>
                </c:pt>
                <c:pt idx="10">
                  <c:v>45291</c:v>
                </c:pt>
                <c:pt idx="11">
                  <c:v>45657</c:v>
                </c:pt>
              </c:numCache>
            </c:numRef>
          </c:cat>
          <c:val>
            <c:numRef>
              <c:f>Grafy!$AJ$5:$AJ$16</c:f>
              <c:numCache>
                <c:formatCode>0.0</c:formatCode>
                <c:ptCount val="12"/>
                <c:pt idx="0">
                  <c:v>-0.12739258462560743</c:v>
                </c:pt>
                <c:pt idx="1">
                  <c:v>2.9259616869052651</c:v>
                </c:pt>
                <c:pt idx="2">
                  <c:v>3.1973143601764731</c:v>
                </c:pt>
                <c:pt idx="3">
                  <c:v>4.4096248682670369</c:v>
                </c:pt>
                <c:pt idx="4">
                  <c:v>6.7513456862777987</c:v>
                </c:pt>
                <c:pt idx="5">
                  <c:v>8.1389138169073227</c:v>
                </c:pt>
                <c:pt idx="6">
                  <c:v>7.8841196027212623</c:v>
                </c:pt>
                <c:pt idx="7">
                  <c:v>3.1369269121074961</c:v>
                </c:pt>
                <c:pt idx="8">
                  <c:v>5.8</c:v>
                </c:pt>
                <c:pt idx="9">
                  <c:v>5.3</c:v>
                </c:pt>
                <c:pt idx="10">
                  <c:v>8.8000000000000007</c:v>
                </c:pt>
                <c:pt idx="11" formatCode="General">
                  <c:v>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FE8-4830-BD32-15B956588A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4"/>
        <c:axId val="544881135"/>
        <c:axId val="544881967"/>
      </c:barChart>
      <c:dateAx>
        <c:axId val="544881135"/>
        <c:scaling>
          <c:orientation val="minMax"/>
        </c:scaling>
        <c:delete val="0"/>
        <c:axPos val="b"/>
        <c:numFmt formatCode="yyyy" sourceLinked="1"/>
        <c:majorTickMark val="out"/>
        <c:minorTickMark val="none"/>
        <c:tickLblPos val="low"/>
        <c:spPr>
          <a:noFill/>
          <a:ln w="3175" cap="flat" cmpd="sng" algn="ctr">
            <a:solidFill>
              <a:srgbClr val="767676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44881967"/>
        <c:crosses val="autoZero"/>
        <c:auto val="1"/>
        <c:lblOffset val="100"/>
        <c:baseTimeUnit val="years"/>
      </c:dateAx>
      <c:valAx>
        <c:axId val="544881967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rgbClr val="DCDCDC"/>
              </a:solidFill>
              <a:round/>
            </a:ln>
            <a:effectLst/>
          </c:spPr>
        </c:majorGridlines>
        <c:numFmt formatCode="0.0" sourceLinked="1"/>
        <c:majorTickMark val="out"/>
        <c:minorTickMark val="none"/>
        <c:tickLblPos val="nextTo"/>
        <c:spPr>
          <a:noFill/>
          <a:ln w="25400"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44881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25400" cap="flat" cmpd="sng" algn="ctr">
      <a:noFill/>
      <a:round/>
    </a:ln>
    <a:effectLst/>
  </c:spPr>
  <c:txPr>
    <a:bodyPr/>
    <a:lstStyle/>
    <a:p>
      <a:pPr>
        <a:defRPr sz="1500" b="0" i="0">
          <a:solidFill>
            <a:srgbClr val="000000"/>
          </a:solidFill>
          <a:latin typeface="+mn-lt"/>
        </a:defRPr>
      </a:pPr>
      <a:endParaRPr lang="cs-CZ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5785693659591"/>
          <c:y val="4.7355396762927451E-2"/>
          <c:w val="0.85729154931694895"/>
          <c:h val="0.78377254194122148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Grafy!$BE$2</c:f>
              <c:strCache>
                <c:ptCount val="1"/>
                <c:pt idx="0">
                  <c:v>celoroční průměr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A9E-4235-8A6B-87928D846985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A9E-4235-8A6B-87928D846985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A9E-4235-8A6B-87928D846985}"/>
              </c:ext>
            </c:extLst>
          </c:dPt>
          <c:dLbls>
            <c:dLbl>
              <c:idx val="9"/>
              <c:layout>
                <c:manualLayout>
                  <c:x val="-3.5747807341753022E-3"/>
                  <c:y val="-6.723443806000974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500" b="0" i="0" u="none" strike="noStrike" kern="1200" baseline="0">
                      <a:solidFill>
                        <a:srgbClr val="000000"/>
                      </a:solidFill>
                      <a:latin typeface="ING Me" panose="02000506040000020004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771364463525379"/>
                      <c:h val="6.162136707455686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A9E-4235-8A6B-87928D846985}"/>
                </c:ext>
              </c:extLst>
            </c:dLbl>
            <c:dLbl>
              <c:idx val="1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A9E-4235-8A6B-87928D846985}"/>
                </c:ext>
              </c:extLst>
            </c:dLbl>
            <c:dLbl>
              <c:idx val="11"/>
              <c:layout>
                <c:manualLayout>
                  <c:x val="0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A9E-4235-8A6B-87928D8469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rgbClr val="000000"/>
                    </a:solidFill>
                    <a:latin typeface="ING Me" panose="02000506040000020004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Grafy!$BC$5:$BC$16</c:f>
              <c:numCache>
                <c:formatCode>yyyy</c:formatCode>
                <c:ptCount val="12"/>
                <c:pt idx="0">
                  <c:v>41639</c:v>
                </c:pt>
                <c:pt idx="1">
                  <c:v>42004</c:v>
                </c:pt>
                <c:pt idx="2">
                  <c:v>42369</c:v>
                </c:pt>
                <c:pt idx="3">
                  <c:v>42735</c:v>
                </c:pt>
                <c:pt idx="4">
                  <c:v>43100</c:v>
                </c:pt>
                <c:pt idx="5">
                  <c:v>43465</c:v>
                </c:pt>
                <c:pt idx="6">
                  <c:v>43830</c:v>
                </c:pt>
                <c:pt idx="7">
                  <c:v>44196</c:v>
                </c:pt>
                <c:pt idx="8">
                  <c:v>44561</c:v>
                </c:pt>
                <c:pt idx="9">
                  <c:v>44926</c:v>
                </c:pt>
                <c:pt idx="10">
                  <c:v>45291</c:v>
                </c:pt>
                <c:pt idx="11">
                  <c:v>45657</c:v>
                </c:pt>
              </c:numCache>
            </c:numRef>
          </c:cat>
          <c:val>
            <c:numRef>
              <c:f>Grafy!$BE$5:$BE$16</c:f>
              <c:numCache>
                <c:formatCode>0.0</c:formatCode>
                <c:ptCount val="12"/>
                <c:pt idx="0">
                  <c:v>25.941507500000004</c:v>
                </c:pt>
                <c:pt idx="1">
                  <c:v>27.531810000000004</c:v>
                </c:pt>
                <c:pt idx="2">
                  <c:v>27.298209166666663</c:v>
                </c:pt>
                <c:pt idx="3">
                  <c:v>27.035876666666667</c:v>
                </c:pt>
                <c:pt idx="4">
                  <c:v>26.355931666666663</c:v>
                </c:pt>
                <c:pt idx="5">
                  <c:v>25.648583333333331</c:v>
                </c:pt>
                <c:pt idx="6">
                  <c:v>25.675136666666663</c:v>
                </c:pt>
                <c:pt idx="7">
                  <c:v>26.458079166666668</c:v>
                </c:pt>
                <c:pt idx="8">
                  <c:v>25.67</c:v>
                </c:pt>
                <c:pt idx="9">
                  <c:v>24.57</c:v>
                </c:pt>
                <c:pt idx="10">
                  <c:v>23.8</c:v>
                </c:pt>
                <c:pt idx="11">
                  <c:v>24.26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A9E-4235-8A6B-87928D8469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4"/>
        <c:axId val="544881135"/>
        <c:axId val="544881967"/>
      </c:barChart>
      <c:lineChart>
        <c:grouping val="stacked"/>
        <c:varyColors val="0"/>
        <c:ser>
          <c:idx val="0"/>
          <c:order val="0"/>
          <c:tx>
            <c:strRef>
              <c:f>Grafy!$BD$2</c:f>
              <c:strCache>
                <c:ptCount val="1"/>
                <c:pt idx="0">
                  <c:v>konec roku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FFFF00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9"/>
            <c:marker>
              <c:symbol val="circle"/>
              <c:size val="7"/>
              <c:spPr>
                <a:solidFill>
                  <a:srgbClr val="FFFF00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2A9E-4235-8A6B-87928D846985}"/>
              </c:ext>
            </c:extLst>
          </c:dPt>
          <c:dPt>
            <c:idx val="10"/>
            <c:marker>
              <c:symbol val="circle"/>
              <c:size val="7"/>
              <c:spPr>
                <a:solidFill>
                  <a:srgbClr val="FFFF00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2A9E-4235-8A6B-87928D846985}"/>
              </c:ext>
            </c:extLst>
          </c:dPt>
          <c:dPt>
            <c:idx val="11"/>
            <c:marker>
              <c:symbol val="circle"/>
              <c:size val="7"/>
              <c:spPr>
                <a:solidFill>
                  <a:srgbClr val="FFFF00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9-2A9E-4235-8A6B-87928D846985}"/>
              </c:ext>
            </c:extLst>
          </c:dPt>
          <c:dPt>
            <c:idx val="14"/>
            <c:marker>
              <c:symbol val="circle"/>
              <c:size val="7"/>
              <c:spPr>
                <a:solidFill>
                  <a:srgbClr val="FFFF00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2A9E-4235-8A6B-87928D846985}"/>
              </c:ext>
            </c:extLst>
          </c:dPt>
          <c:dPt>
            <c:idx val="15"/>
            <c:marker>
              <c:symbol val="circle"/>
              <c:size val="7"/>
              <c:spPr>
                <a:solidFill>
                  <a:srgbClr val="FFFF00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2A9E-4235-8A6B-87928D846985}"/>
              </c:ext>
            </c:extLst>
          </c:dPt>
          <c:dLbls>
            <c:dLbl>
              <c:idx val="1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A9E-4235-8A6B-87928D846985}"/>
                </c:ext>
              </c:extLst>
            </c:dLbl>
            <c:dLbl>
              <c:idx val="1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A9E-4235-8A6B-87928D8469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000000"/>
                    </a:solidFill>
                    <a:latin typeface="ING Me" panose="02000506040000020004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Grafy!$BC$5:$BC$16</c:f>
              <c:numCache>
                <c:formatCode>yyyy</c:formatCode>
                <c:ptCount val="12"/>
                <c:pt idx="0">
                  <c:v>41639</c:v>
                </c:pt>
                <c:pt idx="1">
                  <c:v>42004</c:v>
                </c:pt>
                <c:pt idx="2">
                  <c:v>42369</c:v>
                </c:pt>
                <c:pt idx="3">
                  <c:v>42735</c:v>
                </c:pt>
                <c:pt idx="4">
                  <c:v>43100</c:v>
                </c:pt>
                <c:pt idx="5">
                  <c:v>43465</c:v>
                </c:pt>
                <c:pt idx="6">
                  <c:v>43830</c:v>
                </c:pt>
                <c:pt idx="7">
                  <c:v>44196</c:v>
                </c:pt>
                <c:pt idx="8">
                  <c:v>44561</c:v>
                </c:pt>
                <c:pt idx="9">
                  <c:v>44926</c:v>
                </c:pt>
                <c:pt idx="10">
                  <c:v>45291</c:v>
                </c:pt>
                <c:pt idx="11">
                  <c:v>45657</c:v>
                </c:pt>
              </c:numCache>
            </c:numRef>
          </c:cat>
          <c:val>
            <c:numRef>
              <c:f>Grafy!$BD$5:$BD$16</c:f>
              <c:numCache>
                <c:formatCode>0.0</c:formatCode>
                <c:ptCount val="12"/>
                <c:pt idx="0">
                  <c:v>27.342500000000001</c:v>
                </c:pt>
                <c:pt idx="1">
                  <c:v>27.659479999999999</c:v>
                </c:pt>
                <c:pt idx="2">
                  <c:v>27.024989999999999</c:v>
                </c:pt>
                <c:pt idx="3">
                  <c:v>26.997990000000001</c:v>
                </c:pt>
                <c:pt idx="4">
                  <c:v>25.54749</c:v>
                </c:pt>
                <c:pt idx="5">
                  <c:v>25.716999999999999</c:v>
                </c:pt>
                <c:pt idx="6">
                  <c:v>25.413989999999998</c:v>
                </c:pt>
                <c:pt idx="7">
                  <c:v>26.225490000000001</c:v>
                </c:pt>
                <c:pt idx="8">
                  <c:v>24.89</c:v>
                </c:pt>
                <c:pt idx="9">
                  <c:v>24.279969999999999</c:v>
                </c:pt>
                <c:pt idx="10">
                  <c:v>24</c:v>
                </c:pt>
                <c:pt idx="11">
                  <c:v>24.2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2A9E-4235-8A6B-87928D8469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44881135"/>
        <c:axId val="544881967"/>
      </c:lineChart>
      <c:dateAx>
        <c:axId val="544881135"/>
        <c:scaling>
          <c:orientation val="minMax"/>
        </c:scaling>
        <c:delete val="0"/>
        <c:axPos val="b"/>
        <c:numFmt formatCode="yyyy" sourceLinked="1"/>
        <c:majorTickMark val="out"/>
        <c:minorTickMark val="none"/>
        <c:tickLblPos val="low"/>
        <c:spPr>
          <a:noFill/>
          <a:ln w="3175" cap="flat" cmpd="sng" algn="ctr">
            <a:solidFill>
              <a:srgbClr val="767676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000000"/>
                </a:solidFill>
                <a:latin typeface="ING Me" panose="02000506040000020004"/>
                <a:ea typeface="+mn-ea"/>
                <a:cs typeface="+mn-cs"/>
              </a:defRPr>
            </a:pPr>
            <a:endParaRPr lang="cs-CZ"/>
          </a:p>
        </c:txPr>
        <c:crossAx val="544881967"/>
        <c:crosses val="autoZero"/>
        <c:auto val="1"/>
        <c:lblOffset val="100"/>
        <c:baseTimeUnit val="years"/>
      </c:dateAx>
      <c:valAx>
        <c:axId val="544881967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rgbClr val="DCDCDC"/>
              </a:solidFill>
              <a:round/>
            </a:ln>
            <a:effectLst/>
          </c:spPr>
        </c:majorGridlines>
        <c:numFmt formatCode="0.0" sourceLinked="1"/>
        <c:majorTickMark val="out"/>
        <c:minorTickMark val="none"/>
        <c:tickLblPos val="nextTo"/>
        <c:spPr>
          <a:noFill/>
          <a:ln w="25400"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000000"/>
                </a:solidFill>
                <a:latin typeface="ING Me" panose="02000506040000020004"/>
                <a:ea typeface="+mn-ea"/>
                <a:cs typeface="+mn-cs"/>
              </a:defRPr>
            </a:pPr>
            <a:endParaRPr lang="cs-CZ"/>
          </a:p>
        </c:txPr>
        <c:crossAx val="5448811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6952251832038114"/>
          <c:y val="4.8376596351487347E-2"/>
          <c:w val="0.31449515440132086"/>
          <c:h val="0.157873951140693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rgbClr val="000000"/>
              </a:solidFill>
              <a:latin typeface="ING Me" panose="02000506040000020004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25400" cap="flat" cmpd="sng" algn="ctr">
      <a:noFill/>
      <a:round/>
    </a:ln>
    <a:effectLst/>
  </c:spPr>
  <c:txPr>
    <a:bodyPr/>
    <a:lstStyle/>
    <a:p>
      <a:pPr>
        <a:defRPr sz="1500" b="0" i="0">
          <a:solidFill>
            <a:srgbClr val="000000"/>
          </a:solidFill>
          <a:latin typeface="ING Me" panose="02000506040000020004"/>
        </a:defRPr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tx2"/>
              </a:solidFill>
              <a:prstDash val="solid"/>
              <a:round/>
            </a:ln>
            <a:effectLst/>
          </c:spPr>
          <c:marker>
            <c:symbol val="none"/>
          </c:marker>
          <c:dPt>
            <c:idx val="212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0-AC9F-4367-AFB8-D7E02D4B14FC}"/>
              </c:ext>
            </c:extLst>
          </c:dPt>
          <c:dPt>
            <c:idx val="221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1-AC9F-4367-AFB8-D7E02D4B14FC}"/>
              </c:ext>
            </c:extLst>
          </c:dPt>
          <c:dPt>
            <c:idx val="222"/>
            <c:marker>
              <c:symbol val="none"/>
            </c:marker>
            <c:bubble3D val="0"/>
            <c:spPr>
              <a:ln w="28575" cap="rnd" cmpd="thickThin">
                <a:solidFill>
                  <a:schemeClr val="tx2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AC9F-4367-AFB8-D7E02D4B14FC}"/>
              </c:ext>
            </c:extLst>
          </c:dPt>
          <c:dPt>
            <c:idx val="239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4-AC9F-4367-AFB8-D7E02D4B14FC}"/>
              </c:ext>
            </c:extLst>
          </c:dPt>
          <c:dPt>
            <c:idx val="250"/>
            <c:marker>
              <c:symbol val="diamond"/>
              <c:size val="7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2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AC9F-4367-AFB8-D7E02D4B14FC}"/>
              </c:ext>
            </c:extLst>
          </c:dPt>
          <c:dPt>
            <c:idx val="251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7-AC9F-4367-AFB8-D7E02D4B14FC}"/>
              </c:ext>
            </c:extLst>
          </c:dPt>
          <c:dPt>
            <c:idx val="262"/>
            <c:marker>
              <c:symbol val="diamond"/>
              <c:size val="7"/>
              <c:spPr>
                <a:solidFill>
                  <a:schemeClr val="accent6"/>
                </a:solidFill>
                <a:ln w="28575">
                  <a:solidFill>
                    <a:schemeClr val="accent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AC9F-4367-AFB8-D7E02D4B14FC}"/>
              </c:ext>
            </c:extLst>
          </c:dPt>
          <c:dLbls>
            <c:dLbl>
              <c:idx val="250"/>
              <c:layout>
                <c:manualLayout>
                  <c:x val="-1.718666069258893E-2"/>
                  <c:y val="5.84735398243651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C9F-4367-AFB8-D7E02D4B14FC}"/>
                </c:ext>
              </c:extLst>
            </c:dLbl>
            <c:dLbl>
              <c:idx val="262"/>
              <c:layout>
                <c:manualLayout>
                  <c:x val="0"/>
                  <c:y val="5.77884718539747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C9F-4367-AFB8-D7E02D4B14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Grafy!$BM$15:$BM$279</c:f>
              <c:numCache>
                <c:formatCode>mm/yy</c:formatCode>
                <c:ptCount val="263"/>
                <c:pt idx="0">
                  <c:v>37621</c:v>
                </c:pt>
                <c:pt idx="1">
                  <c:v>37652</c:v>
                </c:pt>
                <c:pt idx="2">
                  <c:v>37680</c:v>
                </c:pt>
                <c:pt idx="3">
                  <c:v>37711</c:v>
                </c:pt>
                <c:pt idx="4">
                  <c:v>37741</c:v>
                </c:pt>
                <c:pt idx="5">
                  <c:v>37772</c:v>
                </c:pt>
                <c:pt idx="6">
                  <c:v>37802</c:v>
                </c:pt>
                <c:pt idx="7">
                  <c:v>37833</c:v>
                </c:pt>
                <c:pt idx="8">
                  <c:v>37864</c:v>
                </c:pt>
                <c:pt idx="9">
                  <c:v>37894</c:v>
                </c:pt>
                <c:pt idx="10">
                  <c:v>37925</c:v>
                </c:pt>
                <c:pt idx="11">
                  <c:v>37955</c:v>
                </c:pt>
                <c:pt idx="12">
                  <c:v>37986</c:v>
                </c:pt>
                <c:pt idx="13">
                  <c:v>38017</c:v>
                </c:pt>
                <c:pt idx="14">
                  <c:v>38046</c:v>
                </c:pt>
                <c:pt idx="15">
                  <c:v>38077</c:v>
                </c:pt>
                <c:pt idx="16">
                  <c:v>38107</c:v>
                </c:pt>
                <c:pt idx="17">
                  <c:v>38138</c:v>
                </c:pt>
                <c:pt idx="18">
                  <c:v>38168</c:v>
                </c:pt>
                <c:pt idx="19">
                  <c:v>38199</c:v>
                </c:pt>
                <c:pt idx="20">
                  <c:v>38230</c:v>
                </c:pt>
                <c:pt idx="21">
                  <c:v>38260</c:v>
                </c:pt>
                <c:pt idx="22">
                  <c:v>38291</c:v>
                </c:pt>
                <c:pt idx="23">
                  <c:v>38321</c:v>
                </c:pt>
                <c:pt idx="24">
                  <c:v>38352</c:v>
                </c:pt>
                <c:pt idx="25">
                  <c:v>38383</c:v>
                </c:pt>
                <c:pt idx="26">
                  <c:v>38411</c:v>
                </c:pt>
                <c:pt idx="27">
                  <c:v>38442</c:v>
                </c:pt>
                <c:pt idx="28">
                  <c:v>38472</c:v>
                </c:pt>
                <c:pt idx="29">
                  <c:v>38503</c:v>
                </c:pt>
                <c:pt idx="30">
                  <c:v>38533</c:v>
                </c:pt>
                <c:pt idx="31">
                  <c:v>38564</c:v>
                </c:pt>
                <c:pt idx="32">
                  <c:v>38595</c:v>
                </c:pt>
                <c:pt idx="33">
                  <c:v>38625</c:v>
                </c:pt>
                <c:pt idx="34">
                  <c:v>38656</c:v>
                </c:pt>
                <c:pt idx="35">
                  <c:v>38686</c:v>
                </c:pt>
                <c:pt idx="36">
                  <c:v>38717</c:v>
                </c:pt>
                <c:pt idx="37">
                  <c:v>38748</c:v>
                </c:pt>
                <c:pt idx="38">
                  <c:v>38776</c:v>
                </c:pt>
                <c:pt idx="39">
                  <c:v>38807</c:v>
                </c:pt>
                <c:pt idx="40">
                  <c:v>38837</c:v>
                </c:pt>
                <c:pt idx="41">
                  <c:v>38868</c:v>
                </c:pt>
                <c:pt idx="42">
                  <c:v>38898</c:v>
                </c:pt>
                <c:pt idx="43">
                  <c:v>38929</c:v>
                </c:pt>
                <c:pt idx="44">
                  <c:v>38960</c:v>
                </c:pt>
                <c:pt idx="45">
                  <c:v>38990</c:v>
                </c:pt>
                <c:pt idx="46">
                  <c:v>39021</c:v>
                </c:pt>
                <c:pt idx="47">
                  <c:v>39051</c:v>
                </c:pt>
                <c:pt idx="48">
                  <c:v>39082</c:v>
                </c:pt>
                <c:pt idx="49">
                  <c:v>39113</c:v>
                </c:pt>
                <c:pt idx="50">
                  <c:v>39141</c:v>
                </c:pt>
                <c:pt idx="51">
                  <c:v>39172</c:v>
                </c:pt>
                <c:pt idx="52">
                  <c:v>39202</c:v>
                </c:pt>
                <c:pt idx="53">
                  <c:v>39233</c:v>
                </c:pt>
                <c:pt idx="54">
                  <c:v>39263</c:v>
                </c:pt>
                <c:pt idx="55">
                  <c:v>39294</c:v>
                </c:pt>
                <c:pt idx="56">
                  <c:v>39325</c:v>
                </c:pt>
                <c:pt idx="57">
                  <c:v>39355</c:v>
                </c:pt>
                <c:pt idx="58">
                  <c:v>39386</c:v>
                </c:pt>
                <c:pt idx="59">
                  <c:v>39416</c:v>
                </c:pt>
                <c:pt idx="60">
                  <c:v>39447</c:v>
                </c:pt>
                <c:pt idx="61">
                  <c:v>39478</c:v>
                </c:pt>
                <c:pt idx="62">
                  <c:v>39507</c:v>
                </c:pt>
                <c:pt idx="63">
                  <c:v>39538</c:v>
                </c:pt>
                <c:pt idx="64">
                  <c:v>39629</c:v>
                </c:pt>
                <c:pt idx="65">
                  <c:v>39660</c:v>
                </c:pt>
                <c:pt idx="66">
                  <c:v>39691</c:v>
                </c:pt>
                <c:pt idx="67">
                  <c:v>39721</c:v>
                </c:pt>
                <c:pt idx="68">
                  <c:v>39752</c:v>
                </c:pt>
                <c:pt idx="69">
                  <c:v>39782</c:v>
                </c:pt>
                <c:pt idx="70">
                  <c:v>39813</c:v>
                </c:pt>
                <c:pt idx="71">
                  <c:v>39844</c:v>
                </c:pt>
                <c:pt idx="72">
                  <c:v>39872</c:v>
                </c:pt>
                <c:pt idx="73">
                  <c:v>39903</c:v>
                </c:pt>
                <c:pt idx="74">
                  <c:v>39933</c:v>
                </c:pt>
                <c:pt idx="75">
                  <c:v>39964</c:v>
                </c:pt>
                <c:pt idx="76">
                  <c:v>39994</c:v>
                </c:pt>
                <c:pt idx="77">
                  <c:v>40025</c:v>
                </c:pt>
                <c:pt idx="78">
                  <c:v>40056</c:v>
                </c:pt>
                <c:pt idx="79">
                  <c:v>40086</c:v>
                </c:pt>
                <c:pt idx="80">
                  <c:v>40117</c:v>
                </c:pt>
                <c:pt idx="81">
                  <c:v>40147</c:v>
                </c:pt>
                <c:pt idx="82">
                  <c:v>40178</c:v>
                </c:pt>
                <c:pt idx="83">
                  <c:v>40209</c:v>
                </c:pt>
                <c:pt idx="84">
                  <c:v>40237</c:v>
                </c:pt>
                <c:pt idx="85">
                  <c:v>40268</c:v>
                </c:pt>
                <c:pt idx="86">
                  <c:v>40298</c:v>
                </c:pt>
                <c:pt idx="87">
                  <c:v>40329</c:v>
                </c:pt>
                <c:pt idx="88">
                  <c:v>40359</c:v>
                </c:pt>
                <c:pt idx="89">
                  <c:v>40390</c:v>
                </c:pt>
                <c:pt idx="90">
                  <c:v>40421</c:v>
                </c:pt>
                <c:pt idx="91">
                  <c:v>40451</c:v>
                </c:pt>
                <c:pt idx="92">
                  <c:v>40482</c:v>
                </c:pt>
                <c:pt idx="93">
                  <c:v>40512</c:v>
                </c:pt>
                <c:pt idx="94">
                  <c:v>40543</c:v>
                </c:pt>
                <c:pt idx="95">
                  <c:v>40574</c:v>
                </c:pt>
                <c:pt idx="96">
                  <c:v>40602</c:v>
                </c:pt>
                <c:pt idx="97">
                  <c:v>40633</c:v>
                </c:pt>
                <c:pt idx="98">
                  <c:v>40663</c:v>
                </c:pt>
                <c:pt idx="99">
                  <c:v>40694</c:v>
                </c:pt>
                <c:pt idx="100">
                  <c:v>40724</c:v>
                </c:pt>
                <c:pt idx="101">
                  <c:v>40755</c:v>
                </c:pt>
                <c:pt idx="102">
                  <c:v>40786</c:v>
                </c:pt>
                <c:pt idx="103">
                  <c:v>40816</c:v>
                </c:pt>
                <c:pt idx="104">
                  <c:v>40847</c:v>
                </c:pt>
                <c:pt idx="105">
                  <c:v>40877</c:v>
                </c:pt>
                <c:pt idx="106">
                  <c:v>40908</c:v>
                </c:pt>
                <c:pt idx="107">
                  <c:v>40939</c:v>
                </c:pt>
                <c:pt idx="108">
                  <c:v>40968</c:v>
                </c:pt>
                <c:pt idx="109">
                  <c:v>40999</c:v>
                </c:pt>
                <c:pt idx="110">
                  <c:v>41029</c:v>
                </c:pt>
                <c:pt idx="111">
                  <c:v>41060</c:v>
                </c:pt>
                <c:pt idx="112">
                  <c:v>41090</c:v>
                </c:pt>
                <c:pt idx="113">
                  <c:v>41121</c:v>
                </c:pt>
                <c:pt idx="114">
                  <c:v>41152</c:v>
                </c:pt>
                <c:pt idx="115">
                  <c:v>41182</c:v>
                </c:pt>
                <c:pt idx="116">
                  <c:v>41213</c:v>
                </c:pt>
                <c:pt idx="117">
                  <c:v>41243</c:v>
                </c:pt>
                <c:pt idx="118">
                  <c:v>41274</c:v>
                </c:pt>
                <c:pt idx="119">
                  <c:v>41305</c:v>
                </c:pt>
                <c:pt idx="120">
                  <c:v>41333</c:v>
                </c:pt>
                <c:pt idx="121">
                  <c:v>41364</c:v>
                </c:pt>
                <c:pt idx="122">
                  <c:v>41394</c:v>
                </c:pt>
                <c:pt idx="123">
                  <c:v>41425</c:v>
                </c:pt>
                <c:pt idx="124">
                  <c:v>41455</c:v>
                </c:pt>
                <c:pt idx="125">
                  <c:v>41486</c:v>
                </c:pt>
                <c:pt idx="126">
                  <c:v>41517</c:v>
                </c:pt>
                <c:pt idx="127">
                  <c:v>41547</c:v>
                </c:pt>
                <c:pt idx="128">
                  <c:v>41578</c:v>
                </c:pt>
                <c:pt idx="129">
                  <c:v>41608</c:v>
                </c:pt>
                <c:pt idx="130">
                  <c:v>41639</c:v>
                </c:pt>
                <c:pt idx="131">
                  <c:v>41670</c:v>
                </c:pt>
                <c:pt idx="132">
                  <c:v>41698</c:v>
                </c:pt>
                <c:pt idx="133">
                  <c:v>41729</c:v>
                </c:pt>
                <c:pt idx="134">
                  <c:v>41759</c:v>
                </c:pt>
                <c:pt idx="135">
                  <c:v>41790</c:v>
                </c:pt>
                <c:pt idx="136">
                  <c:v>41820</c:v>
                </c:pt>
                <c:pt idx="137">
                  <c:v>41851</c:v>
                </c:pt>
                <c:pt idx="138">
                  <c:v>41882</c:v>
                </c:pt>
                <c:pt idx="139">
                  <c:v>41912</c:v>
                </c:pt>
                <c:pt idx="140">
                  <c:v>41943</c:v>
                </c:pt>
                <c:pt idx="141">
                  <c:v>41973</c:v>
                </c:pt>
                <c:pt idx="142">
                  <c:v>42004</c:v>
                </c:pt>
                <c:pt idx="143">
                  <c:v>42035</c:v>
                </c:pt>
                <c:pt idx="144">
                  <c:v>42063</c:v>
                </c:pt>
                <c:pt idx="145">
                  <c:v>42094</c:v>
                </c:pt>
                <c:pt idx="146">
                  <c:v>42124</c:v>
                </c:pt>
                <c:pt idx="147">
                  <c:v>42155</c:v>
                </c:pt>
                <c:pt idx="148">
                  <c:v>42185</c:v>
                </c:pt>
                <c:pt idx="149">
                  <c:v>42216</c:v>
                </c:pt>
                <c:pt idx="150">
                  <c:v>42247</c:v>
                </c:pt>
                <c:pt idx="151">
                  <c:v>42277</c:v>
                </c:pt>
                <c:pt idx="152">
                  <c:v>42308</c:v>
                </c:pt>
                <c:pt idx="153">
                  <c:v>42338</c:v>
                </c:pt>
                <c:pt idx="154">
                  <c:v>42369</c:v>
                </c:pt>
                <c:pt idx="155">
                  <c:v>42400</c:v>
                </c:pt>
                <c:pt idx="156">
                  <c:v>42429</c:v>
                </c:pt>
                <c:pt idx="157">
                  <c:v>42460</c:v>
                </c:pt>
                <c:pt idx="158">
                  <c:v>42490</c:v>
                </c:pt>
                <c:pt idx="159">
                  <c:v>42521</c:v>
                </c:pt>
                <c:pt idx="160">
                  <c:v>42551</c:v>
                </c:pt>
                <c:pt idx="161">
                  <c:v>42582</c:v>
                </c:pt>
                <c:pt idx="162">
                  <c:v>42613</c:v>
                </c:pt>
                <c:pt idx="163">
                  <c:v>42643</c:v>
                </c:pt>
                <c:pt idx="164">
                  <c:v>42674</c:v>
                </c:pt>
                <c:pt idx="165">
                  <c:v>42704</c:v>
                </c:pt>
                <c:pt idx="166">
                  <c:v>42735</c:v>
                </c:pt>
                <c:pt idx="167">
                  <c:v>42766</c:v>
                </c:pt>
                <c:pt idx="168">
                  <c:v>42794</c:v>
                </c:pt>
                <c:pt idx="169">
                  <c:v>42825</c:v>
                </c:pt>
                <c:pt idx="170">
                  <c:v>42855</c:v>
                </c:pt>
                <c:pt idx="171">
                  <c:v>42886</c:v>
                </c:pt>
                <c:pt idx="172">
                  <c:v>42916</c:v>
                </c:pt>
                <c:pt idx="173">
                  <c:v>42947</c:v>
                </c:pt>
                <c:pt idx="174">
                  <c:v>42978</c:v>
                </c:pt>
                <c:pt idx="175">
                  <c:v>43008</c:v>
                </c:pt>
                <c:pt idx="176">
                  <c:v>43039</c:v>
                </c:pt>
                <c:pt idx="177">
                  <c:v>43069</c:v>
                </c:pt>
                <c:pt idx="178">
                  <c:v>43100</c:v>
                </c:pt>
                <c:pt idx="179">
                  <c:v>43131</c:v>
                </c:pt>
                <c:pt idx="180">
                  <c:v>43159</c:v>
                </c:pt>
                <c:pt idx="181">
                  <c:v>43190</c:v>
                </c:pt>
                <c:pt idx="182">
                  <c:v>43220</c:v>
                </c:pt>
                <c:pt idx="183">
                  <c:v>43251</c:v>
                </c:pt>
                <c:pt idx="184">
                  <c:v>43281</c:v>
                </c:pt>
                <c:pt idx="185">
                  <c:v>43312</c:v>
                </c:pt>
                <c:pt idx="186">
                  <c:v>43343</c:v>
                </c:pt>
                <c:pt idx="187">
                  <c:v>43373</c:v>
                </c:pt>
                <c:pt idx="188">
                  <c:v>43404</c:v>
                </c:pt>
                <c:pt idx="189">
                  <c:v>43434</c:v>
                </c:pt>
                <c:pt idx="190">
                  <c:v>43465</c:v>
                </c:pt>
                <c:pt idx="191">
                  <c:v>43496</c:v>
                </c:pt>
                <c:pt idx="192">
                  <c:v>43524</c:v>
                </c:pt>
                <c:pt idx="193">
                  <c:v>43555</c:v>
                </c:pt>
                <c:pt idx="194">
                  <c:v>43585</c:v>
                </c:pt>
                <c:pt idx="195">
                  <c:v>43616</c:v>
                </c:pt>
                <c:pt idx="196">
                  <c:v>43646</c:v>
                </c:pt>
                <c:pt idx="197">
                  <c:v>43677</c:v>
                </c:pt>
                <c:pt idx="198">
                  <c:v>43708</c:v>
                </c:pt>
                <c:pt idx="199">
                  <c:v>43738</c:v>
                </c:pt>
                <c:pt idx="200">
                  <c:v>43769</c:v>
                </c:pt>
                <c:pt idx="201">
                  <c:v>43799</c:v>
                </c:pt>
                <c:pt idx="202">
                  <c:v>43830</c:v>
                </c:pt>
                <c:pt idx="203">
                  <c:v>43861</c:v>
                </c:pt>
                <c:pt idx="204">
                  <c:v>43890</c:v>
                </c:pt>
                <c:pt idx="205">
                  <c:v>43921</c:v>
                </c:pt>
                <c:pt idx="206">
                  <c:v>43951</c:v>
                </c:pt>
                <c:pt idx="207">
                  <c:v>43982</c:v>
                </c:pt>
                <c:pt idx="208">
                  <c:v>44012</c:v>
                </c:pt>
                <c:pt idx="209">
                  <c:v>44043</c:v>
                </c:pt>
                <c:pt idx="210">
                  <c:v>44074</c:v>
                </c:pt>
                <c:pt idx="211">
                  <c:v>44104</c:v>
                </c:pt>
                <c:pt idx="212">
                  <c:v>44135</c:v>
                </c:pt>
                <c:pt idx="213">
                  <c:v>44165</c:v>
                </c:pt>
                <c:pt idx="214">
                  <c:v>44196</c:v>
                </c:pt>
                <c:pt idx="215">
                  <c:v>44227</c:v>
                </c:pt>
                <c:pt idx="216">
                  <c:v>44255</c:v>
                </c:pt>
                <c:pt idx="217">
                  <c:v>44286</c:v>
                </c:pt>
                <c:pt idx="218">
                  <c:v>44316</c:v>
                </c:pt>
                <c:pt idx="219">
                  <c:v>44347</c:v>
                </c:pt>
                <c:pt idx="220">
                  <c:v>44377</c:v>
                </c:pt>
                <c:pt idx="221">
                  <c:v>44408</c:v>
                </c:pt>
                <c:pt idx="222">
                  <c:v>44439</c:v>
                </c:pt>
                <c:pt idx="223">
                  <c:v>44469</c:v>
                </c:pt>
                <c:pt idx="224">
                  <c:v>44500</c:v>
                </c:pt>
                <c:pt idx="225">
                  <c:v>44530</c:v>
                </c:pt>
                <c:pt idx="226">
                  <c:v>44561</c:v>
                </c:pt>
                <c:pt idx="227">
                  <c:v>44592</c:v>
                </c:pt>
                <c:pt idx="228">
                  <c:v>44620</c:v>
                </c:pt>
                <c:pt idx="229">
                  <c:v>44651</c:v>
                </c:pt>
                <c:pt idx="230">
                  <c:v>44681</c:v>
                </c:pt>
                <c:pt idx="231">
                  <c:v>44712</c:v>
                </c:pt>
                <c:pt idx="232">
                  <c:v>44742</c:v>
                </c:pt>
                <c:pt idx="233">
                  <c:v>44773</c:v>
                </c:pt>
                <c:pt idx="234">
                  <c:v>44804</c:v>
                </c:pt>
                <c:pt idx="235">
                  <c:v>44834</c:v>
                </c:pt>
                <c:pt idx="236">
                  <c:v>44865</c:v>
                </c:pt>
                <c:pt idx="237">
                  <c:v>44895</c:v>
                </c:pt>
                <c:pt idx="238">
                  <c:v>44926</c:v>
                </c:pt>
                <c:pt idx="239">
                  <c:v>44957</c:v>
                </c:pt>
                <c:pt idx="240">
                  <c:v>44985</c:v>
                </c:pt>
                <c:pt idx="241">
                  <c:v>45016</c:v>
                </c:pt>
                <c:pt idx="242">
                  <c:v>45046</c:v>
                </c:pt>
                <c:pt idx="243">
                  <c:v>45077</c:v>
                </c:pt>
                <c:pt idx="244">
                  <c:v>45107</c:v>
                </c:pt>
                <c:pt idx="245">
                  <c:v>45138</c:v>
                </c:pt>
                <c:pt idx="246">
                  <c:v>45169</c:v>
                </c:pt>
                <c:pt idx="247">
                  <c:v>45199</c:v>
                </c:pt>
                <c:pt idx="248">
                  <c:v>45230</c:v>
                </c:pt>
                <c:pt idx="249">
                  <c:v>45260</c:v>
                </c:pt>
                <c:pt idx="250">
                  <c:v>45291</c:v>
                </c:pt>
                <c:pt idx="251">
                  <c:v>45322</c:v>
                </c:pt>
                <c:pt idx="252">
                  <c:v>45351</c:v>
                </c:pt>
                <c:pt idx="253">
                  <c:v>45382</c:v>
                </c:pt>
                <c:pt idx="254">
                  <c:v>45412</c:v>
                </c:pt>
                <c:pt idx="255">
                  <c:v>45443</c:v>
                </c:pt>
                <c:pt idx="256">
                  <c:v>45473</c:v>
                </c:pt>
                <c:pt idx="257">
                  <c:v>45504</c:v>
                </c:pt>
                <c:pt idx="258">
                  <c:v>45535</c:v>
                </c:pt>
                <c:pt idx="259">
                  <c:v>45565</c:v>
                </c:pt>
                <c:pt idx="260">
                  <c:v>45596</c:v>
                </c:pt>
                <c:pt idx="261">
                  <c:v>45626</c:v>
                </c:pt>
                <c:pt idx="262">
                  <c:v>45657</c:v>
                </c:pt>
              </c:numCache>
            </c:numRef>
          </c:cat>
          <c:val>
            <c:numRef>
              <c:f>Grafy!$BN$15:$BN$279</c:f>
              <c:numCache>
                <c:formatCode>General</c:formatCode>
                <c:ptCount val="263"/>
                <c:pt idx="0">
                  <c:v>2.75</c:v>
                </c:pt>
                <c:pt idx="1">
                  <c:v>2.5</c:v>
                </c:pt>
                <c:pt idx="2">
                  <c:v>2.5</c:v>
                </c:pt>
                <c:pt idx="3">
                  <c:v>2.5</c:v>
                </c:pt>
                <c:pt idx="4">
                  <c:v>2.5</c:v>
                </c:pt>
                <c:pt idx="5">
                  <c:v>2.5</c:v>
                </c:pt>
                <c:pt idx="6">
                  <c:v>2.25</c:v>
                </c:pt>
                <c:pt idx="7">
                  <c:v>2.25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  <c:pt idx="13">
                  <c:v>2</c:v>
                </c:pt>
                <c:pt idx="14">
                  <c:v>2</c:v>
                </c:pt>
                <c:pt idx="15">
                  <c:v>2</c:v>
                </c:pt>
                <c:pt idx="16">
                  <c:v>2</c:v>
                </c:pt>
                <c:pt idx="17">
                  <c:v>2</c:v>
                </c:pt>
                <c:pt idx="18">
                  <c:v>2.25</c:v>
                </c:pt>
                <c:pt idx="19">
                  <c:v>2.25</c:v>
                </c:pt>
                <c:pt idx="20">
                  <c:v>2.5</c:v>
                </c:pt>
                <c:pt idx="21">
                  <c:v>2.5</c:v>
                </c:pt>
                <c:pt idx="22">
                  <c:v>2.5</c:v>
                </c:pt>
                <c:pt idx="23">
                  <c:v>2.5</c:v>
                </c:pt>
                <c:pt idx="24">
                  <c:v>2.5</c:v>
                </c:pt>
                <c:pt idx="25">
                  <c:v>2.25</c:v>
                </c:pt>
                <c:pt idx="26">
                  <c:v>2.25</c:v>
                </c:pt>
                <c:pt idx="27">
                  <c:v>2.25</c:v>
                </c:pt>
                <c:pt idx="28">
                  <c:v>1.75</c:v>
                </c:pt>
                <c:pt idx="29">
                  <c:v>1.75</c:v>
                </c:pt>
                <c:pt idx="30">
                  <c:v>1.75</c:v>
                </c:pt>
                <c:pt idx="31">
                  <c:v>1.75</c:v>
                </c:pt>
                <c:pt idx="32">
                  <c:v>1.75</c:v>
                </c:pt>
                <c:pt idx="33">
                  <c:v>1.75</c:v>
                </c:pt>
                <c:pt idx="34">
                  <c:v>2</c:v>
                </c:pt>
                <c:pt idx="35">
                  <c:v>2</c:v>
                </c:pt>
                <c:pt idx="36">
                  <c:v>2</c:v>
                </c:pt>
                <c:pt idx="37">
                  <c:v>2</c:v>
                </c:pt>
                <c:pt idx="38">
                  <c:v>2</c:v>
                </c:pt>
                <c:pt idx="39">
                  <c:v>2</c:v>
                </c:pt>
                <c:pt idx="40">
                  <c:v>2</c:v>
                </c:pt>
                <c:pt idx="41">
                  <c:v>2</c:v>
                </c:pt>
                <c:pt idx="42">
                  <c:v>2</c:v>
                </c:pt>
                <c:pt idx="43">
                  <c:v>2.25</c:v>
                </c:pt>
                <c:pt idx="44">
                  <c:v>2.25</c:v>
                </c:pt>
                <c:pt idx="45">
                  <c:v>2.5</c:v>
                </c:pt>
                <c:pt idx="46">
                  <c:v>2.5</c:v>
                </c:pt>
                <c:pt idx="47">
                  <c:v>2.5</c:v>
                </c:pt>
                <c:pt idx="48">
                  <c:v>2.5</c:v>
                </c:pt>
                <c:pt idx="49">
                  <c:v>2.5</c:v>
                </c:pt>
                <c:pt idx="50">
                  <c:v>2.5</c:v>
                </c:pt>
                <c:pt idx="51">
                  <c:v>2.5</c:v>
                </c:pt>
                <c:pt idx="52">
                  <c:v>2.5</c:v>
                </c:pt>
                <c:pt idx="53">
                  <c:v>2.5</c:v>
                </c:pt>
                <c:pt idx="54">
                  <c:v>2.75</c:v>
                </c:pt>
                <c:pt idx="55">
                  <c:v>3</c:v>
                </c:pt>
                <c:pt idx="56">
                  <c:v>3.25</c:v>
                </c:pt>
                <c:pt idx="57">
                  <c:v>3.25</c:v>
                </c:pt>
                <c:pt idx="58">
                  <c:v>3.25</c:v>
                </c:pt>
                <c:pt idx="59">
                  <c:v>3.5</c:v>
                </c:pt>
                <c:pt idx="60">
                  <c:v>3.5</c:v>
                </c:pt>
                <c:pt idx="61">
                  <c:v>3.5</c:v>
                </c:pt>
                <c:pt idx="62">
                  <c:v>3.75</c:v>
                </c:pt>
                <c:pt idx="63">
                  <c:v>3.75</c:v>
                </c:pt>
                <c:pt idx="64">
                  <c:v>3.75</c:v>
                </c:pt>
                <c:pt idx="65">
                  <c:v>3.75</c:v>
                </c:pt>
                <c:pt idx="66">
                  <c:v>3.5</c:v>
                </c:pt>
                <c:pt idx="67">
                  <c:v>3.5</c:v>
                </c:pt>
                <c:pt idx="68">
                  <c:v>3.5</c:v>
                </c:pt>
                <c:pt idx="69">
                  <c:v>2.75</c:v>
                </c:pt>
                <c:pt idx="70">
                  <c:v>2.25</c:v>
                </c:pt>
                <c:pt idx="71">
                  <c:v>2.25</c:v>
                </c:pt>
                <c:pt idx="72">
                  <c:v>1.75</c:v>
                </c:pt>
                <c:pt idx="73">
                  <c:v>1.75</c:v>
                </c:pt>
                <c:pt idx="74">
                  <c:v>1.75</c:v>
                </c:pt>
                <c:pt idx="75">
                  <c:v>1.5</c:v>
                </c:pt>
                <c:pt idx="76">
                  <c:v>1.5</c:v>
                </c:pt>
                <c:pt idx="77">
                  <c:v>1.5</c:v>
                </c:pt>
                <c:pt idx="78">
                  <c:v>1.25</c:v>
                </c:pt>
                <c:pt idx="79">
                  <c:v>1.25</c:v>
                </c:pt>
                <c:pt idx="80">
                  <c:v>1.25</c:v>
                </c:pt>
                <c:pt idx="81">
                  <c:v>1.25</c:v>
                </c:pt>
                <c:pt idx="82">
                  <c:v>1</c:v>
                </c:pt>
                <c:pt idx="83">
                  <c:v>1</c:v>
                </c:pt>
                <c:pt idx="84">
                  <c:v>1</c:v>
                </c:pt>
                <c:pt idx="85">
                  <c:v>1</c:v>
                </c:pt>
                <c:pt idx="86">
                  <c:v>1</c:v>
                </c:pt>
                <c:pt idx="87">
                  <c:v>0.75</c:v>
                </c:pt>
                <c:pt idx="88">
                  <c:v>0.75</c:v>
                </c:pt>
                <c:pt idx="89">
                  <c:v>0.75</c:v>
                </c:pt>
                <c:pt idx="90">
                  <c:v>0.75</c:v>
                </c:pt>
                <c:pt idx="91">
                  <c:v>0.75</c:v>
                </c:pt>
                <c:pt idx="92">
                  <c:v>0.75</c:v>
                </c:pt>
                <c:pt idx="93">
                  <c:v>0.75</c:v>
                </c:pt>
                <c:pt idx="94">
                  <c:v>0.75</c:v>
                </c:pt>
                <c:pt idx="95">
                  <c:v>0.75</c:v>
                </c:pt>
                <c:pt idx="96">
                  <c:v>0.75</c:v>
                </c:pt>
                <c:pt idx="97">
                  <c:v>0.75</c:v>
                </c:pt>
                <c:pt idx="98">
                  <c:v>0.75</c:v>
                </c:pt>
                <c:pt idx="99">
                  <c:v>0.75</c:v>
                </c:pt>
                <c:pt idx="100">
                  <c:v>0.75</c:v>
                </c:pt>
                <c:pt idx="101">
                  <c:v>0.75</c:v>
                </c:pt>
                <c:pt idx="102">
                  <c:v>0.75</c:v>
                </c:pt>
                <c:pt idx="103">
                  <c:v>0.75</c:v>
                </c:pt>
                <c:pt idx="104">
                  <c:v>0.75</c:v>
                </c:pt>
                <c:pt idx="105">
                  <c:v>0.75</c:v>
                </c:pt>
                <c:pt idx="106">
                  <c:v>0.75</c:v>
                </c:pt>
                <c:pt idx="107">
                  <c:v>0.75</c:v>
                </c:pt>
                <c:pt idx="108">
                  <c:v>0.75</c:v>
                </c:pt>
                <c:pt idx="109">
                  <c:v>0.75</c:v>
                </c:pt>
                <c:pt idx="110">
                  <c:v>0.75</c:v>
                </c:pt>
                <c:pt idx="111">
                  <c:v>0.75</c:v>
                </c:pt>
                <c:pt idx="112">
                  <c:v>0.5</c:v>
                </c:pt>
                <c:pt idx="113">
                  <c:v>0.5</c:v>
                </c:pt>
                <c:pt idx="114">
                  <c:v>0.5</c:v>
                </c:pt>
                <c:pt idx="115">
                  <c:v>0.5</c:v>
                </c:pt>
                <c:pt idx="116">
                  <c:v>0.25</c:v>
                </c:pt>
                <c:pt idx="117">
                  <c:v>0.05</c:v>
                </c:pt>
                <c:pt idx="118">
                  <c:v>0.05</c:v>
                </c:pt>
                <c:pt idx="119">
                  <c:v>0.05</c:v>
                </c:pt>
                <c:pt idx="120">
                  <c:v>0.05</c:v>
                </c:pt>
                <c:pt idx="121">
                  <c:v>0.05</c:v>
                </c:pt>
                <c:pt idx="122">
                  <c:v>0.05</c:v>
                </c:pt>
                <c:pt idx="123">
                  <c:v>0.05</c:v>
                </c:pt>
                <c:pt idx="124">
                  <c:v>0.05</c:v>
                </c:pt>
                <c:pt idx="125">
                  <c:v>0.05</c:v>
                </c:pt>
                <c:pt idx="126">
                  <c:v>0.05</c:v>
                </c:pt>
                <c:pt idx="127">
                  <c:v>0.05</c:v>
                </c:pt>
                <c:pt idx="128">
                  <c:v>0.05</c:v>
                </c:pt>
                <c:pt idx="129">
                  <c:v>0.05</c:v>
                </c:pt>
                <c:pt idx="130">
                  <c:v>0.05</c:v>
                </c:pt>
                <c:pt idx="131">
                  <c:v>0.05</c:v>
                </c:pt>
                <c:pt idx="132">
                  <c:v>0.05</c:v>
                </c:pt>
                <c:pt idx="133">
                  <c:v>0.05</c:v>
                </c:pt>
                <c:pt idx="134">
                  <c:v>0.05</c:v>
                </c:pt>
                <c:pt idx="135">
                  <c:v>0.05</c:v>
                </c:pt>
                <c:pt idx="136">
                  <c:v>0.05</c:v>
                </c:pt>
                <c:pt idx="137">
                  <c:v>0.05</c:v>
                </c:pt>
                <c:pt idx="138">
                  <c:v>0.05</c:v>
                </c:pt>
                <c:pt idx="139">
                  <c:v>0.05</c:v>
                </c:pt>
                <c:pt idx="140">
                  <c:v>0.05</c:v>
                </c:pt>
                <c:pt idx="141">
                  <c:v>0.05</c:v>
                </c:pt>
                <c:pt idx="142">
                  <c:v>0.05</c:v>
                </c:pt>
                <c:pt idx="143">
                  <c:v>0.05</c:v>
                </c:pt>
                <c:pt idx="144">
                  <c:v>0.05</c:v>
                </c:pt>
                <c:pt idx="145">
                  <c:v>0.05</c:v>
                </c:pt>
                <c:pt idx="146">
                  <c:v>0.05</c:v>
                </c:pt>
                <c:pt idx="147">
                  <c:v>0.05</c:v>
                </c:pt>
                <c:pt idx="148">
                  <c:v>0.05</c:v>
                </c:pt>
                <c:pt idx="149">
                  <c:v>0.05</c:v>
                </c:pt>
                <c:pt idx="150">
                  <c:v>0.05</c:v>
                </c:pt>
                <c:pt idx="151">
                  <c:v>0.05</c:v>
                </c:pt>
                <c:pt idx="152">
                  <c:v>0.05</c:v>
                </c:pt>
                <c:pt idx="153">
                  <c:v>0.05</c:v>
                </c:pt>
                <c:pt idx="154">
                  <c:v>0.05</c:v>
                </c:pt>
                <c:pt idx="155">
                  <c:v>0.05</c:v>
                </c:pt>
                <c:pt idx="156">
                  <c:v>0.05</c:v>
                </c:pt>
                <c:pt idx="157">
                  <c:v>0.05</c:v>
                </c:pt>
                <c:pt idx="158">
                  <c:v>0.05</c:v>
                </c:pt>
                <c:pt idx="159">
                  <c:v>0.05</c:v>
                </c:pt>
                <c:pt idx="160">
                  <c:v>0.05</c:v>
                </c:pt>
                <c:pt idx="161">
                  <c:v>0.05</c:v>
                </c:pt>
                <c:pt idx="162">
                  <c:v>0.05</c:v>
                </c:pt>
                <c:pt idx="163">
                  <c:v>0.05</c:v>
                </c:pt>
                <c:pt idx="164">
                  <c:v>0.05</c:v>
                </c:pt>
                <c:pt idx="165">
                  <c:v>0.05</c:v>
                </c:pt>
                <c:pt idx="166">
                  <c:v>0.05</c:v>
                </c:pt>
                <c:pt idx="167">
                  <c:v>0.05</c:v>
                </c:pt>
                <c:pt idx="168">
                  <c:v>0.05</c:v>
                </c:pt>
                <c:pt idx="169">
                  <c:v>0.05</c:v>
                </c:pt>
                <c:pt idx="170">
                  <c:v>0.05</c:v>
                </c:pt>
                <c:pt idx="171">
                  <c:v>0.05</c:v>
                </c:pt>
                <c:pt idx="172">
                  <c:v>0.05</c:v>
                </c:pt>
                <c:pt idx="173">
                  <c:v>0.05</c:v>
                </c:pt>
                <c:pt idx="174">
                  <c:v>0.25</c:v>
                </c:pt>
                <c:pt idx="175">
                  <c:v>0.25</c:v>
                </c:pt>
                <c:pt idx="176">
                  <c:v>0.25</c:v>
                </c:pt>
                <c:pt idx="177">
                  <c:v>0.5</c:v>
                </c:pt>
                <c:pt idx="178">
                  <c:v>0.5</c:v>
                </c:pt>
                <c:pt idx="179">
                  <c:v>0.5</c:v>
                </c:pt>
                <c:pt idx="180">
                  <c:v>0.75</c:v>
                </c:pt>
                <c:pt idx="181">
                  <c:v>0.75</c:v>
                </c:pt>
                <c:pt idx="182">
                  <c:v>0.75</c:v>
                </c:pt>
                <c:pt idx="183">
                  <c:v>0.75</c:v>
                </c:pt>
                <c:pt idx="184">
                  <c:v>1</c:v>
                </c:pt>
                <c:pt idx="185">
                  <c:v>1</c:v>
                </c:pt>
                <c:pt idx="186">
                  <c:v>1.25</c:v>
                </c:pt>
                <c:pt idx="187">
                  <c:v>1.5</c:v>
                </c:pt>
                <c:pt idx="188">
                  <c:v>1.5</c:v>
                </c:pt>
                <c:pt idx="189">
                  <c:v>1.75</c:v>
                </c:pt>
                <c:pt idx="190">
                  <c:v>1.75</c:v>
                </c:pt>
                <c:pt idx="191">
                  <c:v>1.75</c:v>
                </c:pt>
                <c:pt idx="192">
                  <c:v>1.75</c:v>
                </c:pt>
                <c:pt idx="193">
                  <c:v>1.75</c:v>
                </c:pt>
                <c:pt idx="194">
                  <c:v>1.75</c:v>
                </c:pt>
                <c:pt idx="195">
                  <c:v>2</c:v>
                </c:pt>
                <c:pt idx="196">
                  <c:v>2</c:v>
                </c:pt>
                <c:pt idx="197">
                  <c:v>2</c:v>
                </c:pt>
                <c:pt idx="198">
                  <c:v>2</c:v>
                </c:pt>
                <c:pt idx="199">
                  <c:v>2</c:v>
                </c:pt>
                <c:pt idx="200">
                  <c:v>2</c:v>
                </c:pt>
                <c:pt idx="201">
                  <c:v>2</c:v>
                </c:pt>
                <c:pt idx="202">
                  <c:v>2</c:v>
                </c:pt>
                <c:pt idx="203">
                  <c:v>2</c:v>
                </c:pt>
                <c:pt idx="204">
                  <c:v>2.25</c:v>
                </c:pt>
                <c:pt idx="205">
                  <c:v>1</c:v>
                </c:pt>
                <c:pt idx="206">
                  <c:v>1</c:v>
                </c:pt>
                <c:pt idx="207">
                  <c:v>0.25</c:v>
                </c:pt>
                <c:pt idx="208">
                  <c:v>0.25</c:v>
                </c:pt>
                <c:pt idx="209">
                  <c:v>0.25</c:v>
                </c:pt>
                <c:pt idx="210">
                  <c:v>0.25</c:v>
                </c:pt>
                <c:pt idx="211">
                  <c:v>0.25</c:v>
                </c:pt>
                <c:pt idx="212">
                  <c:v>0.25</c:v>
                </c:pt>
                <c:pt idx="213">
                  <c:v>0.25</c:v>
                </c:pt>
                <c:pt idx="214">
                  <c:v>0.25</c:v>
                </c:pt>
                <c:pt idx="215">
                  <c:v>0.25</c:v>
                </c:pt>
                <c:pt idx="216">
                  <c:v>0.25</c:v>
                </c:pt>
                <c:pt idx="217">
                  <c:v>0.25</c:v>
                </c:pt>
                <c:pt idx="218">
                  <c:v>0.25</c:v>
                </c:pt>
                <c:pt idx="219">
                  <c:v>0.25</c:v>
                </c:pt>
                <c:pt idx="220">
                  <c:v>0.5</c:v>
                </c:pt>
                <c:pt idx="221">
                  <c:v>0.5</c:v>
                </c:pt>
                <c:pt idx="222">
                  <c:v>0.75</c:v>
                </c:pt>
                <c:pt idx="223">
                  <c:v>0.75</c:v>
                </c:pt>
                <c:pt idx="224">
                  <c:v>1.5</c:v>
                </c:pt>
                <c:pt idx="225">
                  <c:v>2.75</c:v>
                </c:pt>
                <c:pt idx="226">
                  <c:v>3.75</c:v>
                </c:pt>
                <c:pt idx="227">
                  <c:v>3.75</c:v>
                </c:pt>
                <c:pt idx="228">
                  <c:v>4.5</c:v>
                </c:pt>
                <c:pt idx="229">
                  <c:v>4.5</c:v>
                </c:pt>
                <c:pt idx="230">
                  <c:v>5</c:v>
                </c:pt>
                <c:pt idx="231">
                  <c:v>5.75</c:v>
                </c:pt>
                <c:pt idx="232">
                  <c:v>7</c:v>
                </c:pt>
                <c:pt idx="233">
                  <c:v>7</c:v>
                </c:pt>
                <c:pt idx="234">
                  <c:v>7</c:v>
                </c:pt>
                <c:pt idx="235">
                  <c:v>7</c:v>
                </c:pt>
                <c:pt idx="236">
                  <c:v>7</c:v>
                </c:pt>
                <c:pt idx="237">
                  <c:v>7</c:v>
                </c:pt>
                <c:pt idx="238">
                  <c:v>7</c:v>
                </c:pt>
                <c:pt idx="239">
                  <c:v>7</c:v>
                </c:pt>
                <c:pt idx="240">
                  <c:v>7</c:v>
                </c:pt>
                <c:pt idx="241">
                  <c:v>7</c:v>
                </c:pt>
                <c:pt idx="242">
                  <c:v>7</c:v>
                </c:pt>
                <c:pt idx="243">
                  <c:v>7</c:v>
                </c:pt>
                <c:pt idx="244">
                  <c:v>7</c:v>
                </c:pt>
                <c:pt idx="245">
                  <c:v>7</c:v>
                </c:pt>
                <c:pt idx="246">
                  <c:v>7</c:v>
                </c:pt>
                <c:pt idx="250" formatCode="0.00">
                  <c:v>6.75</c:v>
                </c:pt>
                <c:pt idx="262" formatCode="0.00">
                  <c:v>4.25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AC9F-4367-AFB8-D7E02D4B14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17640048"/>
        <c:axId val="1217645872"/>
      </c:lineChart>
      <c:dateAx>
        <c:axId val="1217640048"/>
        <c:scaling>
          <c:orientation val="minMax"/>
        </c:scaling>
        <c:delete val="0"/>
        <c:axPos val="b"/>
        <c:numFmt formatCode="mm/yy" sourceLinked="1"/>
        <c:majorTickMark val="out"/>
        <c:minorTickMark val="none"/>
        <c:tickLblPos val="low"/>
        <c:spPr>
          <a:noFill/>
          <a:ln w="3175" cap="flat" cmpd="sng" algn="ctr">
            <a:solidFill>
              <a:srgbClr val="767676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217645872"/>
        <c:crosses val="autoZero"/>
        <c:auto val="1"/>
        <c:lblOffset val="100"/>
        <c:baseTimeUnit val="months"/>
        <c:majorUnit val="24"/>
        <c:majorTimeUnit val="months"/>
      </c:dateAx>
      <c:valAx>
        <c:axId val="1217645872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rgbClr val="DCDCDC"/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25400"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2176400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25400" cap="flat" cmpd="sng" algn="ctr">
      <a:noFill/>
      <a:round/>
    </a:ln>
    <a:effectLst/>
  </c:spPr>
  <c:txPr>
    <a:bodyPr/>
    <a:lstStyle/>
    <a:p>
      <a:pPr>
        <a:defRPr sz="1500" b="0" i="0">
          <a:solidFill>
            <a:srgbClr val="000000"/>
          </a:solidFill>
          <a:latin typeface="+mn-lt"/>
        </a:defRPr>
      </a:pPr>
      <a:endParaRPr lang="cs-CZ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Grafy!$BZ$2</c:f>
              <c:strCache>
                <c:ptCount val="1"/>
                <c:pt idx="0">
                  <c:v>Dluh sektoru vládních institucí (% HDP)</c:v>
                </c:pt>
              </c:strCache>
            </c:strRef>
          </c:tx>
          <c:spPr>
            <a:solidFill>
              <a:schemeClr val="tx2"/>
            </a:solidFill>
            <a:ln w="25400">
              <a:noFill/>
            </a:ln>
            <a:effectLst/>
          </c:spPr>
          <c:invertIfNegative val="0"/>
          <c:dPt>
            <c:idx val="25"/>
            <c:invertIfNegative val="0"/>
            <c:bubble3D val="0"/>
            <c:spPr>
              <a:solidFill>
                <a:schemeClr val="tx2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BAE-42E9-AE65-43DF42D0D8BE}"/>
              </c:ext>
            </c:extLst>
          </c:dPt>
          <c:dPt>
            <c:idx val="26"/>
            <c:invertIfNegative val="0"/>
            <c:bubble3D val="0"/>
            <c:spPr>
              <a:solidFill>
                <a:schemeClr val="accent2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BAE-42E9-AE65-43DF42D0D8BE}"/>
              </c:ext>
            </c:extLst>
          </c:dPt>
          <c:dPt>
            <c:idx val="27"/>
            <c:invertIfNegative val="0"/>
            <c:bubble3D val="0"/>
            <c:spPr>
              <a:solidFill>
                <a:schemeClr val="accent6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BAE-42E9-AE65-43DF42D0D8BE}"/>
              </c:ext>
            </c:extLst>
          </c:dPt>
          <c:dLbls>
            <c:dLbl>
              <c:idx val="26"/>
              <c:layout>
                <c:manualLayout>
                  <c:x val="-5.8172104231585435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BAE-42E9-AE65-43DF42D0D8BE}"/>
                </c:ext>
              </c:extLst>
            </c:dLbl>
            <c:dLbl>
              <c:idx val="27"/>
              <c:layout>
                <c:manualLayout>
                  <c:x val="3.878140282105696E-3"/>
                  <c:y val="5.657302865267991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BAE-42E9-AE65-43DF42D0D8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Grafy!$BY$5:$BY$32</c:f>
              <c:numCache>
                <c:formatCode>yyyy</c:formatCode>
                <c:ptCount val="28"/>
                <c:pt idx="0">
                  <c:v>35795</c:v>
                </c:pt>
                <c:pt idx="1">
                  <c:v>36160</c:v>
                </c:pt>
                <c:pt idx="2">
                  <c:v>36525</c:v>
                </c:pt>
                <c:pt idx="3">
                  <c:v>36891</c:v>
                </c:pt>
                <c:pt idx="4">
                  <c:v>37256</c:v>
                </c:pt>
                <c:pt idx="5">
                  <c:v>37621</c:v>
                </c:pt>
                <c:pt idx="6">
                  <c:v>37986</c:v>
                </c:pt>
                <c:pt idx="7">
                  <c:v>38352</c:v>
                </c:pt>
                <c:pt idx="8">
                  <c:v>38717</c:v>
                </c:pt>
                <c:pt idx="9">
                  <c:v>39082</c:v>
                </c:pt>
                <c:pt idx="10">
                  <c:v>39447</c:v>
                </c:pt>
                <c:pt idx="11">
                  <c:v>39813</c:v>
                </c:pt>
                <c:pt idx="12">
                  <c:v>40178</c:v>
                </c:pt>
                <c:pt idx="13">
                  <c:v>40543</c:v>
                </c:pt>
                <c:pt idx="14">
                  <c:v>40908</c:v>
                </c:pt>
                <c:pt idx="15">
                  <c:v>41274</c:v>
                </c:pt>
                <c:pt idx="16">
                  <c:v>41639</c:v>
                </c:pt>
                <c:pt idx="17">
                  <c:v>42004</c:v>
                </c:pt>
                <c:pt idx="18">
                  <c:v>42369</c:v>
                </c:pt>
                <c:pt idx="19">
                  <c:v>42735</c:v>
                </c:pt>
                <c:pt idx="20">
                  <c:v>43100</c:v>
                </c:pt>
                <c:pt idx="21">
                  <c:v>43465</c:v>
                </c:pt>
                <c:pt idx="22">
                  <c:v>43830</c:v>
                </c:pt>
                <c:pt idx="23">
                  <c:v>44196</c:v>
                </c:pt>
                <c:pt idx="24">
                  <c:v>44561</c:v>
                </c:pt>
                <c:pt idx="25">
                  <c:v>44926</c:v>
                </c:pt>
                <c:pt idx="26">
                  <c:v>45291</c:v>
                </c:pt>
                <c:pt idx="27">
                  <c:v>45657</c:v>
                </c:pt>
              </c:numCache>
            </c:numRef>
          </c:cat>
          <c:val>
            <c:numRef>
              <c:f>Grafy!$BZ$5:$BZ$32</c:f>
              <c:numCache>
                <c:formatCode>0.0</c:formatCode>
                <c:ptCount val="28"/>
                <c:pt idx="0">
                  <c:v>12.193712506798498</c:v>
                </c:pt>
                <c:pt idx="1">
                  <c:v>13.955886607957623</c:v>
                </c:pt>
                <c:pt idx="2">
                  <c:v>15.183558863959471</c:v>
                </c:pt>
                <c:pt idx="3">
                  <c:v>16.98947612799623</c:v>
                </c:pt>
                <c:pt idx="4">
                  <c:v>22.705947673746842</c:v>
                </c:pt>
                <c:pt idx="5">
                  <c:v>25.831945364183039</c:v>
                </c:pt>
                <c:pt idx="6">
                  <c:v>28.158438677193733</c:v>
                </c:pt>
                <c:pt idx="7">
                  <c:v>28.367466039145796</c:v>
                </c:pt>
                <c:pt idx="8">
                  <c:v>27.702176862010937</c:v>
                </c:pt>
                <c:pt idx="9">
                  <c:v>27.559892276176967</c:v>
                </c:pt>
                <c:pt idx="10">
                  <c:v>27.806871879908734</c:v>
                </c:pt>
                <c:pt idx="11">
                  <c:v>28.658227709392914</c:v>
                </c:pt>
                <c:pt idx="12">
                  <c:v>34.0575706169599</c:v>
                </c:pt>
                <c:pt idx="13">
                  <c:v>37.354661140139072</c:v>
                </c:pt>
                <c:pt idx="14">
                  <c:v>39.722346056677402</c:v>
                </c:pt>
                <c:pt idx="15">
                  <c:v>44.151280340589402</c:v>
                </c:pt>
                <c:pt idx="16">
                  <c:v>44.420249922094001</c:v>
                </c:pt>
                <c:pt idx="17">
                  <c:v>41.854255383285697</c:v>
                </c:pt>
                <c:pt idx="18">
                  <c:v>39.6950692462324</c:v>
                </c:pt>
                <c:pt idx="19">
                  <c:v>36.580851734035903</c:v>
                </c:pt>
                <c:pt idx="20">
                  <c:v>34.235276553722201</c:v>
                </c:pt>
                <c:pt idx="21">
                  <c:v>32.058374043872902</c:v>
                </c:pt>
                <c:pt idx="22">
                  <c:v>30.048581558691701</c:v>
                </c:pt>
                <c:pt idx="23">
                  <c:v>37.655853403959398</c:v>
                </c:pt>
                <c:pt idx="24">
                  <c:v>42.017513661215602</c:v>
                </c:pt>
                <c:pt idx="25">
                  <c:v>44.1</c:v>
                </c:pt>
                <c:pt idx="26">
                  <c:v>45</c:v>
                </c:pt>
                <c:pt idx="27">
                  <c:v>45.2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BAE-42E9-AE65-43DF42D0D8BE}"/>
            </c:ext>
          </c:extLst>
        </c:ser>
        <c:ser>
          <c:idx val="1"/>
          <c:order val="1"/>
          <c:tx>
            <c:strRef>
              <c:f>Grafy!$CA$2</c:f>
              <c:strCache>
                <c:ptCount val="1"/>
                <c:pt idx="0">
                  <c:v>Saldo sektoru vládních institucí (% HDP)</c:v>
                </c:pt>
              </c:strCache>
            </c:strRef>
          </c:tx>
          <c:spPr>
            <a:solidFill>
              <a:schemeClr val="accent5"/>
            </a:solidFill>
            <a:ln w="25400">
              <a:noFill/>
            </a:ln>
            <a:effectLst/>
          </c:spPr>
          <c:invertIfNegative val="0"/>
          <c:dPt>
            <c:idx val="25"/>
            <c:invertIfNegative val="0"/>
            <c:bubble3D val="0"/>
            <c:spPr>
              <a:solidFill>
                <a:schemeClr val="accent5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0BAE-42E9-AE65-43DF42D0D8BE}"/>
              </c:ext>
            </c:extLst>
          </c:dPt>
          <c:dPt>
            <c:idx val="26"/>
            <c:invertIfNegative val="0"/>
            <c:bubble3D val="0"/>
            <c:spPr>
              <a:noFill/>
              <a:ln w="2540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0BAE-42E9-AE65-43DF42D0D8BE}"/>
              </c:ext>
            </c:extLst>
          </c:dPt>
          <c:dPt>
            <c:idx val="27"/>
            <c:invertIfNegative val="0"/>
            <c:bubble3D val="0"/>
            <c:spPr>
              <a:noFill/>
              <a:ln w="25400">
                <a:solidFill>
                  <a:schemeClr val="accent6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0BAE-42E9-AE65-43DF42D0D8BE}"/>
              </c:ext>
            </c:extLst>
          </c:dPt>
          <c:dLbls>
            <c:dLbl>
              <c:idx val="26"/>
              <c:layout>
                <c:manualLayout>
                  <c:x val="-7.7562805642115342E-3"/>
                  <c:y val="1.697190859580397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BAE-42E9-AE65-43DF42D0D8BE}"/>
                </c:ext>
              </c:extLst>
            </c:dLbl>
            <c:dLbl>
              <c:idx val="27"/>
              <c:layout>
                <c:manualLayout>
                  <c:x val="0"/>
                  <c:y val="5.657302865268095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BAE-42E9-AE65-43DF42D0D8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Grafy!$BY$5:$BY$32</c:f>
              <c:numCache>
                <c:formatCode>yyyy</c:formatCode>
                <c:ptCount val="28"/>
                <c:pt idx="0">
                  <c:v>35795</c:v>
                </c:pt>
                <c:pt idx="1">
                  <c:v>36160</c:v>
                </c:pt>
                <c:pt idx="2">
                  <c:v>36525</c:v>
                </c:pt>
                <c:pt idx="3">
                  <c:v>36891</c:v>
                </c:pt>
                <c:pt idx="4">
                  <c:v>37256</c:v>
                </c:pt>
                <c:pt idx="5">
                  <c:v>37621</c:v>
                </c:pt>
                <c:pt idx="6">
                  <c:v>37986</c:v>
                </c:pt>
                <c:pt idx="7">
                  <c:v>38352</c:v>
                </c:pt>
                <c:pt idx="8">
                  <c:v>38717</c:v>
                </c:pt>
                <c:pt idx="9">
                  <c:v>39082</c:v>
                </c:pt>
                <c:pt idx="10">
                  <c:v>39447</c:v>
                </c:pt>
                <c:pt idx="11">
                  <c:v>39813</c:v>
                </c:pt>
                <c:pt idx="12">
                  <c:v>40178</c:v>
                </c:pt>
                <c:pt idx="13">
                  <c:v>40543</c:v>
                </c:pt>
                <c:pt idx="14">
                  <c:v>40908</c:v>
                </c:pt>
                <c:pt idx="15">
                  <c:v>41274</c:v>
                </c:pt>
                <c:pt idx="16">
                  <c:v>41639</c:v>
                </c:pt>
                <c:pt idx="17">
                  <c:v>42004</c:v>
                </c:pt>
                <c:pt idx="18">
                  <c:v>42369</c:v>
                </c:pt>
                <c:pt idx="19">
                  <c:v>42735</c:v>
                </c:pt>
                <c:pt idx="20">
                  <c:v>43100</c:v>
                </c:pt>
                <c:pt idx="21">
                  <c:v>43465</c:v>
                </c:pt>
                <c:pt idx="22">
                  <c:v>43830</c:v>
                </c:pt>
                <c:pt idx="23">
                  <c:v>44196</c:v>
                </c:pt>
                <c:pt idx="24">
                  <c:v>44561</c:v>
                </c:pt>
                <c:pt idx="25">
                  <c:v>44926</c:v>
                </c:pt>
                <c:pt idx="26">
                  <c:v>45291</c:v>
                </c:pt>
                <c:pt idx="27">
                  <c:v>45657</c:v>
                </c:pt>
              </c:numCache>
            </c:numRef>
          </c:cat>
          <c:val>
            <c:numRef>
              <c:f>Grafy!$CA$5:$CA$32</c:f>
              <c:numCache>
                <c:formatCode>0.0</c:formatCode>
                <c:ptCount val="28"/>
                <c:pt idx="0">
                  <c:v>-3.2</c:v>
                </c:pt>
                <c:pt idx="1">
                  <c:v>-4.2</c:v>
                </c:pt>
                <c:pt idx="2">
                  <c:v>-3.1</c:v>
                </c:pt>
                <c:pt idx="3">
                  <c:v>-3.6</c:v>
                </c:pt>
                <c:pt idx="4">
                  <c:v>-5.8</c:v>
                </c:pt>
                <c:pt idx="5">
                  <c:v>-6.4</c:v>
                </c:pt>
                <c:pt idx="6">
                  <c:v>-6.9</c:v>
                </c:pt>
                <c:pt idx="7">
                  <c:v>-2.4</c:v>
                </c:pt>
                <c:pt idx="8">
                  <c:v>-3</c:v>
                </c:pt>
                <c:pt idx="9">
                  <c:v>-2.2000000000000002</c:v>
                </c:pt>
                <c:pt idx="10">
                  <c:v>-0.69426556943321172</c:v>
                </c:pt>
                <c:pt idx="11">
                  <c:v>-2.107165858185073</c:v>
                </c:pt>
                <c:pt idx="12">
                  <c:v>-5.513731227818055</c:v>
                </c:pt>
                <c:pt idx="13">
                  <c:v>-4.189741534560314</c:v>
                </c:pt>
                <c:pt idx="14">
                  <c:v>-2.7003514983914401</c:v>
                </c:pt>
                <c:pt idx="15">
                  <c:v>-3.8971002555202898</c:v>
                </c:pt>
                <c:pt idx="16">
                  <c:v>-1.28388671363478</c:v>
                </c:pt>
                <c:pt idx="17">
                  <c:v>-2.0754914093395702</c:v>
                </c:pt>
                <c:pt idx="18">
                  <c:v>-0.64381765122764001</c:v>
                </c:pt>
                <c:pt idx="19">
                  <c:v>0.71177619253209301</c:v>
                </c:pt>
                <c:pt idx="20">
                  <c:v>1.50140595995533</c:v>
                </c:pt>
                <c:pt idx="21">
                  <c:v>0.89251770684382503</c:v>
                </c:pt>
                <c:pt idx="22">
                  <c:v>0.28850912147427099</c:v>
                </c:pt>
                <c:pt idx="23">
                  <c:v>-5.7664817990688997</c:v>
                </c:pt>
                <c:pt idx="24">
                  <c:v>-5.0849957527906398</c:v>
                </c:pt>
                <c:pt idx="25">
                  <c:v>-3.6421680855074898</c:v>
                </c:pt>
                <c:pt idx="26">
                  <c:v>-4</c:v>
                </c:pt>
                <c:pt idx="27">
                  <c:v>-2.7651004839337818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0BAE-42E9-AE65-43DF42D0D8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4"/>
        <c:axId val="1309908256"/>
        <c:axId val="1309906176"/>
      </c:barChart>
      <c:dateAx>
        <c:axId val="1309908256"/>
        <c:scaling>
          <c:orientation val="minMax"/>
        </c:scaling>
        <c:delete val="0"/>
        <c:axPos val="b"/>
        <c:numFmt formatCode="yyyy" sourceLinked="1"/>
        <c:majorTickMark val="out"/>
        <c:minorTickMark val="none"/>
        <c:tickLblPos val="low"/>
        <c:spPr>
          <a:noFill/>
          <a:ln w="3175" cap="flat" cmpd="sng" algn="ctr">
            <a:solidFill>
              <a:srgbClr val="767676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09906176"/>
        <c:crosses val="autoZero"/>
        <c:auto val="1"/>
        <c:lblOffset val="100"/>
        <c:baseTimeUnit val="years"/>
      </c:dateAx>
      <c:valAx>
        <c:axId val="1309906176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rgbClr val="DCDCDC"/>
              </a:solidFill>
              <a:round/>
            </a:ln>
            <a:effectLst/>
          </c:spPr>
        </c:majorGridlines>
        <c:numFmt formatCode="0" sourceLinked="0"/>
        <c:majorTickMark val="out"/>
        <c:minorTickMark val="none"/>
        <c:tickLblPos val="nextTo"/>
        <c:spPr>
          <a:noFill/>
          <a:ln w="25400"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09908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 w="25400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25400" cap="flat" cmpd="sng" algn="ctr">
      <a:noFill/>
      <a:round/>
    </a:ln>
    <a:effectLst/>
  </c:spPr>
  <c:txPr>
    <a:bodyPr/>
    <a:lstStyle/>
    <a:p>
      <a:pPr>
        <a:defRPr sz="1200" b="0" i="0">
          <a:solidFill>
            <a:srgbClr val="000000"/>
          </a:solidFill>
          <a:latin typeface="+mn-lt"/>
        </a:defRPr>
      </a:pPr>
      <a:endParaRPr lang="cs-CZ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F125F4CA-4F90-49BE-8120-5405ADA3B3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19C7697-4B99-4296-8501-298E0C9D56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E98D0-8791-4AE9-B692-A38A764BA783}" type="datetimeFigureOut">
              <a:rPr lang="cs-CZ" smtClean="0"/>
              <a:t>09.08.2023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9ED4061-3537-4C5C-9178-4CDA856A7E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C87ED2A-7083-408C-BA92-4B87F2C128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7E66C4-CBB9-47DA-8485-4BFD8AAE7D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488963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116E2D-EB57-4CCA-BDDB-BB68906C4234}" type="datetimeFigureOut">
              <a:rPr lang="cs-CZ" smtClean="0"/>
              <a:t>09.08.2023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406D6-4A6A-49DA-A8F7-80B8C14ABC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948535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JS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45956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Jara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28231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Jara</a:t>
            </a:r>
          </a:p>
        </p:txBody>
      </p:sp>
    </p:spTree>
    <p:extLst>
      <p:ext uri="{BB962C8B-B14F-4D97-AF65-F5344CB8AC3E}">
        <p14:creationId xmlns:p14="http://schemas.microsoft.com/office/powerpoint/2010/main" val="17468972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Jara</a:t>
            </a:r>
          </a:p>
        </p:txBody>
      </p:sp>
    </p:spTree>
    <p:extLst>
      <p:ext uri="{BB962C8B-B14F-4D97-AF65-F5344CB8AC3E}">
        <p14:creationId xmlns:p14="http://schemas.microsoft.com/office/powerpoint/2010/main" val="18716792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JS</a:t>
            </a:r>
          </a:p>
        </p:txBody>
      </p:sp>
    </p:spTree>
    <p:extLst>
      <p:ext uri="{BB962C8B-B14F-4D97-AF65-F5344CB8AC3E}">
        <p14:creationId xmlns:p14="http://schemas.microsoft.com/office/powerpoint/2010/main" val="9027624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JS</a:t>
            </a:r>
          </a:p>
        </p:txBody>
      </p:sp>
    </p:spTree>
    <p:extLst>
      <p:ext uri="{BB962C8B-B14F-4D97-AF65-F5344CB8AC3E}">
        <p14:creationId xmlns:p14="http://schemas.microsoft.com/office/powerpoint/2010/main" val="14022496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JS</a:t>
            </a:r>
          </a:p>
        </p:txBody>
      </p:sp>
    </p:spTree>
    <p:extLst>
      <p:ext uri="{BB962C8B-B14F-4D97-AF65-F5344CB8AC3E}">
        <p14:creationId xmlns:p14="http://schemas.microsoft.com/office/powerpoint/2010/main" val="2899591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JS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5293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JS</a:t>
            </a:r>
          </a:p>
        </p:txBody>
      </p:sp>
    </p:spTree>
    <p:extLst>
      <p:ext uri="{BB962C8B-B14F-4D97-AF65-F5344CB8AC3E}">
        <p14:creationId xmlns:p14="http://schemas.microsoft.com/office/powerpoint/2010/main" val="378646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JS</a:t>
            </a:r>
          </a:p>
        </p:txBody>
      </p:sp>
    </p:spTree>
    <p:extLst>
      <p:ext uri="{BB962C8B-B14F-4D97-AF65-F5344CB8AC3E}">
        <p14:creationId xmlns:p14="http://schemas.microsoft.com/office/powerpoint/2010/main" val="1178460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JS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7840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PG</a:t>
            </a:r>
          </a:p>
        </p:txBody>
      </p:sp>
    </p:spTree>
    <p:extLst>
      <p:ext uri="{BB962C8B-B14F-4D97-AF65-F5344CB8AC3E}">
        <p14:creationId xmlns:p14="http://schemas.microsoft.com/office/powerpoint/2010/main" val="3566306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PG</a:t>
            </a:r>
          </a:p>
        </p:txBody>
      </p:sp>
    </p:spTree>
    <p:extLst>
      <p:ext uri="{BB962C8B-B14F-4D97-AF65-F5344CB8AC3E}">
        <p14:creationId xmlns:p14="http://schemas.microsoft.com/office/powerpoint/2010/main" val="2615763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PG</a:t>
            </a:r>
          </a:p>
        </p:txBody>
      </p:sp>
    </p:spTree>
    <p:extLst>
      <p:ext uri="{BB962C8B-B14F-4D97-AF65-F5344CB8AC3E}">
        <p14:creationId xmlns:p14="http://schemas.microsoft.com/office/powerpoint/2010/main" val="1343299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Jara</a:t>
            </a:r>
          </a:p>
        </p:txBody>
      </p:sp>
    </p:spTree>
    <p:extLst>
      <p:ext uri="{BB962C8B-B14F-4D97-AF65-F5344CB8AC3E}">
        <p14:creationId xmlns:p14="http://schemas.microsoft.com/office/powerpoint/2010/main" val="1013606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Úvodní snímek &quot;2 čáry&quot;  + nazev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bílé překrytí">
            <a:extLst>
              <a:ext uri="{FF2B5EF4-FFF2-40B4-BE49-F238E27FC236}">
                <a16:creationId xmlns:a16="http://schemas.microsoft.com/office/drawing/2014/main" id="{A61C9E90-0F66-4FDB-ABAC-090B346615B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FA0FFE07-3664-4A99-9762-420EE73DF38A}"/>
              </a:ext>
            </a:extLst>
          </p:cNvPr>
          <p:cNvGrpSpPr/>
          <p:nvPr userDrawn="1"/>
        </p:nvGrpSpPr>
        <p:grpSpPr>
          <a:xfrm>
            <a:off x="339234" y="458789"/>
            <a:ext cx="11519531" cy="5939715"/>
            <a:chOff x="339234" y="458789"/>
            <a:chExt cx="11519531" cy="5939715"/>
          </a:xfrm>
        </p:grpSpPr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EEFE5DD7-B50D-4410-86DD-291B2CEB6791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2" name="Volný tvar: obrazec 11">
              <a:extLst>
                <a:ext uri="{FF2B5EF4-FFF2-40B4-BE49-F238E27FC236}">
                  <a16:creationId xmlns:a16="http://schemas.microsoft.com/office/drawing/2014/main" id="{7BE201DF-1F93-45D8-B770-20493C009F23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pic>
        <p:nvPicPr>
          <p:cNvPr id="6" name="Grafický objekt 5" hidden="1">
            <a:extLst>
              <a:ext uri="{FF2B5EF4-FFF2-40B4-BE49-F238E27FC236}">
                <a16:creationId xmlns:a16="http://schemas.microsoft.com/office/drawing/2014/main" id="{76AE7DB7-E729-4245-A465-31A25E1C1D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2144" y="342438"/>
            <a:ext cx="11527712" cy="6173124"/>
          </a:xfrm>
          <a:prstGeom prst="rect">
            <a:avLst/>
          </a:prstGeom>
        </p:spPr>
      </p:pic>
      <p:sp>
        <p:nvSpPr>
          <p:cNvPr id="14" name="Nadpis 1">
            <a:extLst>
              <a:ext uri="{FF2B5EF4-FFF2-40B4-BE49-F238E27FC236}">
                <a16:creationId xmlns:a16="http://schemas.microsoft.com/office/drawing/2014/main" id="{B9F5A5DC-6C48-4FB4-9B42-B2AE669C4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437184"/>
            <a:ext cx="9073008" cy="1859440"/>
          </a:xfrm>
        </p:spPr>
        <p:txBody>
          <a:bodyPr vert="horz" lIns="0" tIns="0" rIns="0" bIns="0" rtlCol="0" anchor="b" anchorCtr="0">
            <a:normAutofit/>
          </a:bodyPr>
          <a:lstStyle>
            <a:lvl1pPr>
              <a:defRPr lang="cs-CZ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cs-CZ"/>
              <a:t>Kliknutím lze upravit styl.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C35B3E87-FA47-4136-AB1B-7CA3834A43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1763" y="709450"/>
            <a:ext cx="2566270" cy="90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586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Úvodní snímek &quot;2 čáry&quot;  + nazev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bílé překrytí">
            <a:extLst>
              <a:ext uri="{FF2B5EF4-FFF2-40B4-BE49-F238E27FC236}">
                <a16:creationId xmlns:a16="http://schemas.microsoft.com/office/drawing/2014/main" id="{A61C9E90-0F66-4FDB-ABAC-090B346615B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FA0FFE07-3664-4A99-9762-420EE73DF38A}"/>
              </a:ext>
            </a:extLst>
          </p:cNvPr>
          <p:cNvGrpSpPr/>
          <p:nvPr userDrawn="1"/>
        </p:nvGrpSpPr>
        <p:grpSpPr>
          <a:xfrm>
            <a:off x="339234" y="458789"/>
            <a:ext cx="11519531" cy="5939715"/>
            <a:chOff x="339234" y="458789"/>
            <a:chExt cx="11519531" cy="5939715"/>
          </a:xfrm>
        </p:grpSpPr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EEFE5DD7-B50D-4410-86DD-291B2CEB6791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2" name="Volný tvar: obrazec 11">
              <a:extLst>
                <a:ext uri="{FF2B5EF4-FFF2-40B4-BE49-F238E27FC236}">
                  <a16:creationId xmlns:a16="http://schemas.microsoft.com/office/drawing/2014/main" id="{7BE201DF-1F93-45D8-B770-20493C009F23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pic>
        <p:nvPicPr>
          <p:cNvPr id="6" name="Grafický objekt 5" hidden="1">
            <a:extLst>
              <a:ext uri="{FF2B5EF4-FFF2-40B4-BE49-F238E27FC236}">
                <a16:creationId xmlns:a16="http://schemas.microsoft.com/office/drawing/2014/main" id="{76AE7DB7-E729-4245-A465-31A25E1C1D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2144" y="342438"/>
            <a:ext cx="11527712" cy="6173124"/>
          </a:xfrm>
          <a:prstGeom prst="rect">
            <a:avLst/>
          </a:prstGeom>
        </p:spPr>
      </p:pic>
      <p:sp>
        <p:nvSpPr>
          <p:cNvPr id="14" name="Nadpis 1">
            <a:extLst>
              <a:ext uri="{FF2B5EF4-FFF2-40B4-BE49-F238E27FC236}">
                <a16:creationId xmlns:a16="http://schemas.microsoft.com/office/drawing/2014/main" id="{B9F5A5DC-6C48-4FB4-9B42-B2AE669C4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437184"/>
            <a:ext cx="9073008" cy="1859440"/>
          </a:xfrm>
        </p:spPr>
        <p:txBody>
          <a:bodyPr vert="horz" lIns="0" tIns="0" rIns="0" bIns="0" rtlCol="0" anchor="b" anchorCtr="0">
            <a:normAutofit/>
          </a:bodyPr>
          <a:lstStyle>
            <a:lvl1pPr>
              <a:defRPr lang="cs-CZ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cs-CZ"/>
              <a:t>Kliknutím lze upravit styl.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78DDFB05-B3BC-4551-8F47-69B1C394C0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1763" y="709450"/>
            <a:ext cx="2566270" cy="90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82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orient="horz" pos="152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BE4F3F63-67C6-433B-8DBD-2DA7D70FC59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Zástupný symbol pro datum 1" hidden="1">
            <a:extLst>
              <a:ext uri="{FF2B5EF4-FFF2-40B4-BE49-F238E27FC236}">
                <a16:creationId xmlns:a16="http://schemas.microsoft.com/office/drawing/2014/main" id="{AC4DED3D-8667-47BB-BFFD-032E010E29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48328" y="6381750"/>
            <a:ext cx="2649537" cy="379950"/>
          </a:xfrm>
          <a:prstGeom prst="rect">
            <a:avLst/>
          </a:prstGeom>
        </p:spPr>
        <p:txBody>
          <a:bodyPr/>
          <a:lstStyle/>
          <a:p>
            <a:fld id="{B56CF1AF-B49F-403B-9406-AA1E1F85DD42}" type="datetime1">
              <a:rPr lang="cs-CZ" smtClean="0"/>
              <a:t>09.08.2023</a:t>
            </a:fld>
            <a:endParaRPr lang="cs-CZ"/>
          </a:p>
        </p:txBody>
      </p:sp>
      <p:sp>
        <p:nvSpPr>
          <p:cNvPr id="3" name="Zástupný symbol pro zápatí 2" hidden="1">
            <a:extLst>
              <a:ext uri="{FF2B5EF4-FFF2-40B4-BE49-F238E27FC236}">
                <a16:creationId xmlns:a16="http://schemas.microsoft.com/office/drawing/2014/main" id="{9A149DD1-F996-4282-A745-C07776BE7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672" y="6381750"/>
            <a:ext cx="5221288" cy="37995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F3ECB128-E1CE-4CB7-86A2-7A0BEF2E542C}"/>
              </a:ext>
            </a:extLst>
          </p:cNvPr>
          <p:cNvGrpSpPr/>
          <p:nvPr userDrawn="1"/>
        </p:nvGrpSpPr>
        <p:grpSpPr>
          <a:xfrm>
            <a:off x="339234" y="458789"/>
            <a:ext cx="11519531" cy="5939715"/>
            <a:chOff x="339234" y="458789"/>
            <a:chExt cx="11519531" cy="5939715"/>
          </a:xfrm>
        </p:grpSpPr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90E0C6AB-5EF0-4378-B5B2-22F4B44AEDE5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E008A0F1-F2B2-4420-93A5-C6C11A545984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13" name="Nadpis 8">
            <a:extLst>
              <a:ext uri="{FF2B5EF4-FFF2-40B4-BE49-F238E27FC236}">
                <a16:creationId xmlns:a16="http://schemas.microsoft.com/office/drawing/2014/main" id="{4DABC736-6B7F-498C-B9EC-4C5EE192B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71" y="584672"/>
            <a:ext cx="3485031" cy="9001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4" name="Zástupný text 33">
            <a:extLst>
              <a:ext uri="{FF2B5EF4-FFF2-40B4-BE49-F238E27FC236}">
                <a16:creationId xmlns:a16="http://schemas.microsoft.com/office/drawing/2014/main" id="{B23827EC-D953-478C-9D37-DC056DF25E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4671" y="1700808"/>
            <a:ext cx="11004042" cy="309634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18" name="Grafický objekt 17">
            <a:extLst>
              <a:ext uri="{FF2B5EF4-FFF2-40B4-BE49-F238E27FC236}">
                <a16:creationId xmlns:a16="http://schemas.microsoft.com/office/drawing/2014/main" id="{49B0EF7D-A9E2-4ED5-A67E-EB705BA4E0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857200"/>
            <a:ext cx="1535142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778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BE4F3F63-67C6-433B-8DBD-2DA7D70FC59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Zástupný symbol pro datum 1" hidden="1">
            <a:extLst>
              <a:ext uri="{FF2B5EF4-FFF2-40B4-BE49-F238E27FC236}">
                <a16:creationId xmlns:a16="http://schemas.microsoft.com/office/drawing/2014/main" id="{AC4DED3D-8667-47BB-BFFD-032E010E29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48328" y="6381750"/>
            <a:ext cx="2649537" cy="379950"/>
          </a:xfrm>
          <a:prstGeom prst="rect">
            <a:avLst/>
          </a:prstGeom>
        </p:spPr>
        <p:txBody>
          <a:bodyPr/>
          <a:lstStyle/>
          <a:p>
            <a:fld id="{B56CF1AF-B49F-403B-9406-AA1E1F85DD42}" type="datetime1">
              <a:rPr lang="cs-CZ" smtClean="0"/>
              <a:t>09.08.2023</a:t>
            </a:fld>
            <a:endParaRPr lang="cs-CZ"/>
          </a:p>
        </p:txBody>
      </p:sp>
      <p:sp>
        <p:nvSpPr>
          <p:cNvPr id="3" name="Zástupný symbol pro zápatí 2" hidden="1">
            <a:extLst>
              <a:ext uri="{FF2B5EF4-FFF2-40B4-BE49-F238E27FC236}">
                <a16:creationId xmlns:a16="http://schemas.microsoft.com/office/drawing/2014/main" id="{9A149DD1-F996-4282-A745-C07776BE7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672" y="6381750"/>
            <a:ext cx="5221288" cy="37995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F3ECB128-E1CE-4CB7-86A2-7A0BEF2E542C}"/>
              </a:ext>
            </a:extLst>
          </p:cNvPr>
          <p:cNvGrpSpPr/>
          <p:nvPr userDrawn="1"/>
        </p:nvGrpSpPr>
        <p:grpSpPr>
          <a:xfrm>
            <a:off x="339234" y="458789"/>
            <a:ext cx="11519531" cy="5939715"/>
            <a:chOff x="339234" y="458789"/>
            <a:chExt cx="11519531" cy="5939715"/>
          </a:xfrm>
        </p:grpSpPr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90E0C6AB-5EF0-4378-B5B2-22F4B44AEDE5}"/>
                </a:ext>
              </a:extLst>
            </p:cNvPr>
            <p:cNvSpPr/>
            <p:nvPr/>
          </p:nvSpPr>
          <p:spPr>
            <a:xfrm>
              <a:off x="339234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F576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E008A0F1-F2B2-4420-93A5-C6C11A545984}"/>
                </a:ext>
              </a:extLst>
            </p:cNvPr>
            <p:cNvSpPr/>
            <p:nvPr/>
          </p:nvSpPr>
          <p:spPr>
            <a:xfrm>
              <a:off x="11851948" y="458789"/>
              <a:ext cx="6817" cy="5939715"/>
            </a:xfrm>
            <a:custGeom>
              <a:avLst/>
              <a:gdLst>
                <a:gd name="connsiteX0" fmla="*/ -1633 w 6817"/>
                <a:gd name="connsiteY0" fmla="*/ -5760 h 5939715"/>
                <a:gd name="connsiteX1" fmla="*/ -1633 w 6817"/>
                <a:gd name="connsiteY1" fmla="*/ 5933956 h 593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17" h="5939715">
                  <a:moveTo>
                    <a:pt x="-1633" y="-5760"/>
                  </a:moveTo>
                  <a:lnTo>
                    <a:pt x="-1633" y="5933956"/>
                  </a:lnTo>
                </a:path>
              </a:pathLst>
            </a:custGeom>
            <a:noFill/>
            <a:ln w="15875" cap="flat">
              <a:solidFill>
                <a:srgbClr val="1F576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13" name="Nadpis 8">
            <a:extLst>
              <a:ext uri="{FF2B5EF4-FFF2-40B4-BE49-F238E27FC236}">
                <a16:creationId xmlns:a16="http://schemas.microsoft.com/office/drawing/2014/main" id="{4DABC736-6B7F-498C-B9EC-4C5EE192B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71" y="584672"/>
            <a:ext cx="3485031" cy="900112"/>
          </a:xfrm>
        </p:spPr>
        <p:txBody>
          <a:bodyPr/>
          <a:lstStyle>
            <a:lvl1pPr>
              <a:defRPr>
                <a:solidFill>
                  <a:srgbClr val="1F576B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4" name="Zástupný text 33">
            <a:extLst>
              <a:ext uri="{FF2B5EF4-FFF2-40B4-BE49-F238E27FC236}">
                <a16:creationId xmlns:a16="http://schemas.microsoft.com/office/drawing/2014/main" id="{B23827EC-D953-478C-9D37-DC056DF25E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4671" y="1700808"/>
            <a:ext cx="11004042" cy="309634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 b="0" i="0" baseline="0">
                <a:solidFill>
                  <a:srgbClr val="1F576B"/>
                </a:solidFill>
              </a:defRPr>
            </a:lvl1pPr>
            <a:lvl2pPr marL="0" indent="0">
              <a:buFontTx/>
              <a:buNone/>
              <a:defRPr sz="1200" b="0" i="0" baseline="0"/>
            </a:lvl2pPr>
            <a:lvl3pPr marL="288000" indent="0">
              <a:buFontTx/>
              <a:buNone/>
              <a:defRPr sz="1200" b="0" i="0" baseline="0"/>
            </a:lvl3pPr>
            <a:lvl4pPr marL="576000" indent="0">
              <a:buFontTx/>
              <a:buNone/>
              <a:defRPr sz="1200" b="0" i="0" baseline="0"/>
            </a:lvl4pPr>
            <a:lvl5pPr marL="864000" indent="0">
              <a:buFontTx/>
              <a:buNone/>
              <a:defRPr sz="1200" b="0" i="0" baseline="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18" name="Grafický objekt 17">
            <a:extLst>
              <a:ext uri="{FF2B5EF4-FFF2-40B4-BE49-F238E27FC236}">
                <a16:creationId xmlns:a16="http://schemas.microsoft.com/office/drawing/2014/main" id="{49B0EF7D-A9E2-4ED5-A67E-EB705BA4E0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858504"/>
            <a:ext cx="1535142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4903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sekce s odrážkami vedle se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318C9709-268C-465E-AF8F-85DEE26CFA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671" y="5857200"/>
            <a:ext cx="1535142" cy="540000"/>
          </a:xfrm>
          <a:prstGeom prst="rect">
            <a:avLst/>
          </a:prstGeo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E227EC2-DDFF-4285-8002-B585D977B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6447" y="2999881"/>
            <a:ext cx="5334169" cy="237333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cs-CZ" sz="1600" dirty="0"/>
            </a:lvl1pPr>
            <a:lvl2pPr>
              <a:defRPr lang="cs-CZ" sz="1600" b="0" spc="20" dirty="0"/>
            </a:lvl2pPr>
            <a:lvl3pPr>
              <a:defRPr lang="cs-CZ" sz="1600" b="0" spc="20" dirty="0"/>
            </a:lvl3pPr>
            <a:lvl4pPr>
              <a:defRPr lang="cs-CZ" sz="1600" b="0" spc="20" dirty="0"/>
            </a:lvl4pPr>
            <a:lvl5pPr>
              <a:defRPr lang="cs-CZ" sz="1600" b="0" spc="20" dirty="0"/>
            </a:lvl5pPr>
          </a:lstStyle>
          <a:p>
            <a:pPr lvl="0">
              <a:spcAft>
                <a:spcPts val="1200"/>
              </a:spcAft>
            </a:pPr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3BC60C-62D3-48FA-8EB4-FF3A52CD3D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4671" y="2989090"/>
            <a:ext cx="5221287" cy="2375621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defRPr sz="1600" b="1" i="0" baseline="0">
                <a:solidFill>
                  <a:schemeClr val="tx1"/>
                </a:solidFill>
              </a:defRPr>
            </a:lvl1pPr>
            <a:lvl2pPr>
              <a:defRPr sz="1600" b="0" i="0" spc="20" baseline="0"/>
            </a:lvl2pPr>
            <a:lvl3pPr>
              <a:defRPr sz="1600" b="0" i="0" spc="20" baseline="0"/>
            </a:lvl3pPr>
            <a:lvl4pPr>
              <a:defRPr sz="1600" b="0" i="0" spc="20" baseline="0"/>
            </a:lvl4pPr>
            <a:lvl5pPr>
              <a:defRPr sz="1600" b="0" i="0" spc="20" baseline="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22" name="Zástupný text 2">
            <a:extLst>
              <a:ext uri="{FF2B5EF4-FFF2-40B4-BE49-F238E27FC236}">
                <a16:creationId xmlns:a16="http://schemas.microsoft.com/office/drawing/2014/main" id="{C522861B-E4DE-48EA-B978-6EE5FF6D721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14672" y="1620000"/>
            <a:ext cx="3485031" cy="9527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Nadpis 8">
            <a:extLst>
              <a:ext uri="{FF2B5EF4-FFF2-40B4-BE49-F238E27FC236}">
                <a16:creationId xmlns:a16="http://schemas.microsoft.com/office/drawing/2014/main" id="{294C25EC-0FD8-4A9F-9B7A-5F2738FB6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71" y="583200"/>
            <a:ext cx="3485031" cy="90011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" name="Volný tvar: obrazec 1">
            <a:extLst>
              <a:ext uri="{FF2B5EF4-FFF2-40B4-BE49-F238E27FC236}">
                <a16:creationId xmlns:a16="http://schemas.microsoft.com/office/drawing/2014/main" id="{91345932-F701-A9AB-1615-8059F13439E9}"/>
              </a:ext>
            </a:extLst>
          </p:cNvPr>
          <p:cNvSpPr/>
          <p:nvPr userDrawn="1"/>
        </p:nvSpPr>
        <p:spPr>
          <a:xfrm>
            <a:off x="339234" y="458789"/>
            <a:ext cx="6817" cy="5939715"/>
          </a:xfrm>
          <a:custGeom>
            <a:avLst/>
            <a:gdLst>
              <a:gd name="connsiteX0" fmla="*/ -1633 w 6817"/>
              <a:gd name="connsiteY0" fmla="*/ -5760 h 5939715"/>
              <a:gd name="connsiteX1" fmla="*/ -1633 w 6817"/>
              <a:gd name="connsiteY1" fmla="*/ 5933956 h 5939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817" h="5939715">
                <a:moveTo>
                  <a:pt x="-1633" y="-5760"/>
                </a:moveTo>
                <a:lnTo>
                  <a:pt x="-1633" y="5933956"/>
                </a:ln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sp>
        <p:nvSpPr>
          <p:cNvPr id="5" name="Volný tvar: obrazec 4">
            <a:extLst>
              <a:ext uri="{FF2B5EF4-FFF2-40B4-BE49-F238E27FC236}">
                <a16:creationId xmlns:a16="http://schemas.microsoft.com/office/drawing/2014/main" id="{64D33902-260F-C505-31E9-724B8C4D49E2}"/>
              </a:ext>
            </a:extLst>
          </p:cNvPr>
          <p:cNvSpPr/>
          <p:nvPr userDrawn="1"/>
        </p:nvSpPr>
        <p:spPr>
          <a:xfrm>
            <a:off x="11851948" y="458789"/>
            <a:ext cx="6817" cy="5939715"/>
          </a:xfrm>
          <a:custGeom>
            <a:avLst/>
            <a:gdLst>
              <a:gd name="connsiteX0" fmla="*/ -1633 w 6817"/>
              <a:gd name="connsiteY0" fmla="*/ -5760 h 5939715"/>
              <a:gd name="connsiteX1" fmla="*/ -1633 w 6817"/>
              <a:gd name="connsiteY1" fmla="*/ 5933956 h 5939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817" h="5939715">
                <a:moveTo>
                  <a:pt x="-1633" y="-5760"/>
                </a:moveTo>
                <a:lnTo>
                  <a:pt x="-1633" y="5933956"/>
                </a:lnTo>
              </a:path>
            </a:pathLst>
          </a:custGeom>
          <a:noFill/>
          <a:ln w="15875" cap="flat">
            <a:solidFill>
              <a:srgbClr val="1F576B"/>
            </a:solidFill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93940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sv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970D2B24-EA1C-457A-A41D-447F16431D1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5225" y="437111"/>
            <a:ext cx="11521550" cy="5983779"/>
          </a:xfrm>
          <a:prstGeom prst="rect">
            <a:avLst/>
          </a:prstGeom>
        </p:spPr>
      </p:pic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BED11FF-3D59-468A-AAC4-B3B455528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73" y="620688"/>
            <a:ext cx="3485031" cy="900112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cs-CZ"/>
              <a:t>Kliknutím lze</a:t>
            </a:r>
            <a:br>
              <a:rPr lang="cs-CZ"/>
            </a:br>
            <a:r>
              <a:rPr lang="cs-CZ"/>
              <a:t>upravit styl.</a:t>
            </a:r>
          </a:p>
        </p:txBody>
      </p:sp>
      <p:sp>
        <p:nvSpPr>
          <p:cNvPr id="6" name="Zástupný symbol pro datum 4">
            <a:extLst>
              <a:ext uri="{FF2B5EF4-FFF2-40B4-BE49-F238E27FC236}">
                <a16:creationId xmlns:a16="http://schemas.microsoft.com/office/drawing/2014/main" id="{C708A7B0-EF81-4144-9FB1-461FEC3D7D18}"/>
              </a:ext>
            </a:extLst>
          </p:cNvPr>
          <p:cNvSpPr txBox="1">
            <a:spLocks/>
          </p:cNvSpPr>
          <p:nvPr userDrawn="1"/>
        </p:nvSpPr>
        <p:spPr>
          <a:xfrm>
            <a:off x="8976320" y="600137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/>
              <a:pPr/>
              <a:t>09.08.2023</a:t>
            </a:fld>
            <a:endParaRPr lang="cs-CZ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F7991F76-3081-4DFE-B972-E81C3251D5D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4671" y="5661248"/>
            <a:ext cx="2011281" cy="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20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8" r:id="rId2"/>
    <p:sldLayoutId id="2147483723" r:id="rId3"/>
    <p:sldLayoutId id="2147483724" r:id="rId4"/>
    <p:sldLayoutId id="2147483652" r:id="rId5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150" baseline="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buFontTx/>
        <a:buNone/>
        <a:defRPr sz="1800" b="1" i="0" kern="1200" spc="3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288000" indent="-288000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2400" b="1" i="0" kern="1200" spc="6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576000" indent="-288000" algn="l" defTabSz="914400" rtl="0" eaLnBrk="1" latinLnBrk="0" hangingPunct="1">
        <a:lnSpc>
          <a:spcPct val="114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2400" b="1" i="0" kern="1200" spc="6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864000" indent="-288000" algn="l" defTabSz="914400" rtl="0" eaLnBrk="1" latinLnBrk="0" hangingPunct="1">
        <a:lnSpc>
          <a:spcPct val="114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2400" b="1" i="0" kern="1200" spc="6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152000" indent="-288000" algn="l" defTabSz="914400" rtl="0" eaLnBrk="1" latinLnBrk="0" hangingPunct="1">
        <a:lnSpc>
          <a:spcPct val="114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2400" b="1" i="0" kern="1200" spc="6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8F4900-4ABE-4452-8331-CB34384F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305175"/>
            <a:ext cx="11319048" cy="1859440"/>
          </a:xfrm>
        </p:spPr>
        <p:txBody>
          <a:bodyPr>
            <a:normAutofit/>
          </a:bodyPr>
          <a:lstStyle/>
          <a:p>
            <a:r>
              <a:rPr lang="cs-CZ" dirty="0"/>
              <a:t>MAKROEKONOMICKÁ PROGNÓZA ČBA</a:t>
            </a:r>
            <a:br>
              <a:rPr lang="cs-CZ" dirty="0"/>
            </a:br>
            <a:br>
              <a:rPr lang="cs-CZ" sz="2000" dirty="0"/>
            </a:br>
            <a:r>
              <a:rPr lang="cs-CZ" sz="1800" dirty="0"/>
              <a:t>aneb k vývoji českého hospodářství v letech 2023–2024 z pohledu bankovního sektoru</a:t>
            </a:r>
            <a:br>
              <a:rPr lang="cs-CZ" sz="3200" dirty="0"/>
            </a:br>
            <a:endParaRPr lang="cs-CZ" dirty="0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38A0016A-1B71-5734-26F8-EB5A99B07173}"/>
              </a:ext>
            </a:extLst>
          </p:cNvPr>
          <p:cNvSpPr txBox="1">
            <a:spLocks/>
          </p:cNvSpPr>
          <p:nvPr/>
        </p:nvSpPr>
        <p:spPr>
          <a:xfrm>
            <a:off x="10230172" y="5867747"/>
            <a:ext cx="1440160" cy="34734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3200" b="1" kern="1200" spc="15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cs-CZ" sz="1600" dirty="0"/>
              <a:t>10 / 8 / 2023</a:t>
            </a:r>
          </a:p>
        </p:txBody>
      </p:sp>
    </p:spTree>
    <p:extLst>
      <p:ext uri="{BB962C8B-B14F-4D97-AF65-F5344CB8AC3E}">
        <p14:creationId xmlns:p14="http://schemas.microsoft.com/office/powerpoint/2010/main" val="2436994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6921EFC-2D1F-488F-889E-88124CCD7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582" y="562066"/>
            <a:ext cx="11230486" cy="534873"/>
          </a:xfrm>
        </p:spPr>
        <p:txBody>
          <a:bodyPr>
            <a:normAutofit/>
          </a:bodyPr>
          <a:lstStyle/>
          <a:p>
            <a:r>
              <a:rPr lang="cs-CZ" dirty="0"/>
              <a:t>Inflace</a:t>
            </a:r>
          </a:p>
        </p:txBody>
      </p:sp>
      <p:sp>
        <p:nvSpPr>
          <p:cNvPr id="2" name="Nadpis 3">
            <a:extLst>
              <a:ext uri="{FF2B5EF4-FFF2-40B4-BE49-F238E27FC236}">
                <a16:creationId xmlns:a16="http://schemas.microsoft.com/office/drawing/2014/main" id="{12E2C37E-6422-3A86-034D-2C6D98D72E22}"/>
              </a:ext>
            </a:extLst>
          </p:cNvPr>
          <p:cNvSpPr txBox="1">
            <a:spLocks/>
          </p:cNvSpPr>
          <p:nvPr/>
        </p:nvSpPr>
        <p:spPr>
          <a:xfrm>
            <a:off x="735678" y="1208088"/>
            <a:ext cx="10968293" cy="1103312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cs-CZ" sz="2500" dirty="0"/>
              <a:t>- letošní odhad inflace se nemění, příští rok klesne výrazně</a:t>
            </a:r>
          </a:p>
        </p:txBody>
      </p:sp>
    </p:spTree>
    <p:extLst>
      <p:ext uri="{BB962C8B-B14F-4D97-AF65-F5344CB8AC3E}">
        <p14:creationId xmlns:p14="http://schemas.microsoft.com/office/powerpoint/2010/main" val="4206008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6921EFC-2D1F-488F-889E-88124CCD7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218" y="1249610"/>
            <a:ext cx="4962389" cy="88405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sz="2000" b="1" spc="0" dirty="0">
                <a:solidFill>
                  <a:srgbClr val="0F5969"/>
                </a:solidFill>
              </a:rPr>
              <a:t>Inflace se bude letos pohybovat kolem 11 %, v příštím roce klesne k </a:t>
            </a:r>
            <a:r>
              <a:rPr lang="cs-CZ" sz="2000" spc="0" dirty="0">
                <a:solidFill>
                  <a:srgbClr val="0F5969"/>
                </a:solidFill>
              </a:rPr>
              <a:t>2,5</a:t>
            </a:r>
            <a:r>
              <a:rPr lang="cs-CZ" sz="2000" b="1" spc="0" dirty="0">
                <a:solidFill>
                  <a:srgbClr val="0F5969"/>
                </a:solidFill>
              </a:rPr>
              <a:t> %, jednotlivé odhady se pr</a:t>
            </a:r>
            <a:r>
              <a:rPr lang="cs-CZ" sz="2000" spc="0" dirty="0">
                <a:solidFill>
                  <a:srgbClr val="0F5969"/>
                </a:solidFill>
              </a:rPr>
              <a:t>o příští rok liší, obecně se však riziko nad očekávání vysoké inflace v příštím roce snížilo</a:t>
            </a:r>
            <a:endParaRPr lang="cs-CZ" sz="2000" b="1" spc="0" dirty="0">
              <a:solidFill>
                <a:srgbClr val="0F5969"/>
              </a:solidFill>
            </a:endParaRPr>
          </a:p>
        </p:txBody>
      </p:sp>
      <p:sp>
        <p:nvSpPr>
          <p:cNvPr id="2" name="Zástupný symbol pro datum 4">
            <a:extLst>
              <a:ext uri="{FF2B5EF4-FFF2-40B4-BE49-F238E27FC236}">
                <a16:creationId xmlns:a16="http://schemas.microsoft.com/office/drawing/2014/main" id="{CF4E1B48-2F1D-F2B9-BB36-0CFAA471B79A}"/>
              </a:ext>
            </a:extLst>
          </p:cNvPr>
          <p:cNvSpPr txBox="1">
            <a:spLocks/>
          </p:cNvSpPr>
          <p:nvPr/>
        </p:nvSpPr>
        <p:spPr>
          <a:xfrm>
            <a:off x="8976320" y="602128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bg1"/>
                </a:solidFill>
              </a:rPr>
              <a:pPr/>
              <a:t>09.08.2023</a:t>
            </a:fld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Zástupný symbol pro datum 4">
            <a:extLst>
              <a:ext uri="{FF2B5EF4-FFF2-40B4-BE49-F238E27FC236}">
                <a16:creationId xmlns:a16="http://schemas.microsoft.com/office/drawing/2014/main" id="{60123DA1-4076-EFFC-95A4-3DFBBDF2DD9A}"/>
              </a:ext>
            </a:extLst>
          </p:cNvPr>
          <p:cNvSpPr txBox="1">
            <a:spLocks/>
          </p:cNvSpPr>
          <p:nvPr/>
        </p:nvSpPr>
        <p:spPr>
          <a:xfrm>
            <a:off x="7522099" y="6141061"/>
            <a:ext cx="4056133" cy="283242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1F576B"/>
                </a:solidFill>
              </a:rPr>
              <a:t>Zdroj: ČSÚ, ČBA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611524-309F-C8A3-9F4F-B517DFA14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19" y="2281449"/>
            <a:ext cx="5212532" cy="3737172"/>
          </a:xfrm>
          <a:prstGeom prst="rect">
            <a:avLst/>
          </a:prstGeom>
        </p:spPr>
      </p:pic>
      <p:pic>
        <p:nvPicPr>
          <p:cNvPr id="9" name="Obrázek 8" descr="Obsah obrázku text, Písmo, snímek obrazovky, Grafika&#10;&#10;Popis byl vytvořen automaticky">
            <a:extLst>
              <a:ext uri="{FF2B5EF4-FFF2-40B4-BE49-F238E27FC236}">
                <a16:creationId xmlns:a16="http://schemas.microsoft.com/office/drawing/2014/main" id="{3FEB8855-4426-EFC0-8716-FD33C0ECE9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051" y="2133669"/>
            <a:ext cx="4898709" cy="326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19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6921EFC-2D1F-488F-889E-88124CCD7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582" y="543212"/>
            <a:ext cx="11230486" cy="534873"/>
          </a:xfrm>
        </p:spPr>
        <p:txBody>
          <a:bodyPr>
            <a:normAutofit/>
          </a:bodyPr>
          <a:lstStyle/>
          <a:p>
            <a:r>
              <a:rPr lang="cs-CZ" dirty="0"/>
              <a:t>Měnová politika a měnový kurz</a:t>
            </a:r>
          </a:p>
        </p:txBody>
      </p:sp>
      <p:sp>
        <p:nvSpPr>
          <p:cNvPr id="2" name="Nadpis 3">
            <a:extLst>
              <a:ext uri="{FF2B5EF4-FFF2-40B4-BE49-F238E27FC236}">
                <a16:creationId xmlns:a16="http://schemas.microsoft.com/office/drawing/2014/main" id="{93C4F8F6-35EE-592A-6958-3B052DBE6864}"/>
              </a:ext>
            </a:extLst>
          </p:cNvPr>
          <p:cNvSpPr txBox="1">
            <a:spLocks/>
          </p:cNvSpPr>
          <p:nvPr/>
        </p:nvSpPr>
        <p:spPr>
          <a:xfrm>
            <a:off x="735678" y="1454353"/>
            <a:ext cx="10968293" cy="84836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cs-CZ" sz="2500" dirty="0"/>
              <a:t>- ČNB dle konsensu začne již letos úrokové sazby snižovat, koruna setrvá u hranice 24 Kč za euro</a:t>
            </a:r>
          </a:p>
        </p:txBody>
      </p:sp>
    </p:spTree>
    <p:extLst>
      <p:ext uri="{BB962C8B-B14F-4D97-AF65-F5344CB8AC3E}">
        <p14:creationId xmlns:p14="http://schemas.microsoft.com/office/powerpoint/2010/main" val="2528128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4">
            <a:extLst>
              <a:ext uri="{FF2B5EF4-FFF2-40B4-BE49-F238E27FC236}">
                <a16:creationId xmlns:a16="http://schemas.microsoft.com/office/drawing/2014/main" id="{CF4E1B48-2F1D-F2B9-BB36-0CFAA471B79A}"/>
              </a:ext>
            </a:extLst>
          </p:cNvPr>
          <p:cNvSpPr txBox="1">
            <a:spLocks/>
          </p:cNvSpPr>
          <p:nvPr/>
        </p:nvSpPr>
        <p:spPr>
          <a:xfrm>
            <a:off x="8976320" y="602128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bg1"/>
                </a:solidFill>
              </a:rPr>
              <a:pPr/>
              <a:t>09.08.2023</a:t>
            </a:fld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156BED7-94D1-EE89-A625-6A8A3D6FB748}"/>
              </a:ext>
            </a:extLst>
          </p:cNvPr>
          <p:cNvSpPr txBox="1"/>
          <p:nvPr/>
        </p:nvSpPr>
        <p:spPr>
          <a:xfrm>
            <a:off x="602241" y="843484"/>
            <a:ext cx="54937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F5969"/>
                </a:solidFill>
              </a:rPr>
              <a:t>Prognóza čeká pokles sazeb ČNB již v letošním roce, řada prognóz však počítá s prvním snížením až zkraje příštího roku. Na konci roku 2024 by měla hlavní sazba ČNB klesnout na </a:t>
            </a:r>
          </a:p>
          <a:p>
            <a:r>
              <a:rPr lang="cs-CZ" b="1" dirty="0">
                <a:solidFill>
                  <a:srgbClr val="0F5969"/>
                </a:solidFill>
              </a:rPr>
              <a:t>4,25 %</a:t>
            </a:r>
          </a:p>
        </p:txBody>
      </p:sp>
      <p:sp>
        <p:nvSpPr>
          <p:cNvPr id="9" name="TextovéPole 2">
            <a:extLst>
              <a:ext uri="{FF2B5EF4-FFF2-40B4-BE49-F238E27FC236}">
                <a16:creationId xmlns:a16="http://schemas.microsoft.com/office/drawing/2014/main" id="{AFE3BAF0-6FE8-5325-2EA9-910A9EB0C74A}"/>
              </a:ext>
            </a:extLst>
          </p:cNvPr>
          <p:cNvSpPr txBox="1"/>
          <p:nvPr/>
        </p:nvSpPr>
        <p:spPr>
          <a:xfrm>
            <a:off x="6226471" y="828142"/>
            <a:ext cx="51096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F5969"/>
                </a:solidFill>
              </a:rPr>
              <a:t>Koruna setrvává v nové prognóze u hranice 24 Kč za euro, v příštím roce oslabí jen mírně, jednotlivé odhady se však poměrně rozcházejí</a:t>
            </a:r>
          </a:p>
        </p:txBody>
      </p:sp>
      <p:sp>
        <p:nvSpPr>
          <p:cNvPr id="12" name="Zástupný symbol pro datum 4">
            <a:extLst>
              <a:ext uri="{FF2B5EF4-FFF2-40B4-BE49-F238E27FC236}">
                <a16:creationId xmlns:a16="http://schemas.microsoft.com/office/drawing/2014/main" id="{F9CEAA27-0BBB-64C1-07B6-4EEC2FF08675}"/>
              </a:ext>
            </a:extLst>
          </p:cNvPr>
          <p:cNvSpPr txBox="1">
            <a:spLocks/>
          </p:cNvSpPr>
          <p:nvPr/>
        </p:nvSpPr>
        <p:spPr>
          <a:xfrm>
            <a:off x="6562315" y="6144013"/>
            <a:ext cx="5015917" cy="283242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1F576B"/>
                </a:solidFill>
              </a:rPr>
              <a:t>Zdroj: ČNB, ČBA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55A6B02-F1E7-43A6-AC40-3D35A93313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1482972"/>
              </p:ext>
            </p:extLst>
          </p:nvPr>
        </p:nvGraphicFramePr>
        <p:xfrm>
          <a:off x="6176830" y="2348851"/>
          <a:ext cx="5208885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B1CF333-FF47-49F7-9EF9-0BD4EF6802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4473730"/>
              </p:ext>
            </p:extLst>
          </p:nvPr>
        </p:nvGraphicFramePr>
        <p:xfrm>
          <a:off x="602241" y="2628966"/>
          <a:ext cx="5095347" cy="3262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73788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6921EFC-2D1F-488F-889E-88124CCD7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582" y="571591"/>
            <a:ext cx="11230486" cy="534873"/>
          </a:xfrm>
        </p:spPr>
        <p:txBody>
          <a:bodyPr>
            <a:normAutofit/>
          </a:bodyPr>
          <a:lstStyle/>
          <a:p>
            <a:r>
              <a:rPr lang="cs-CZ" dirty="0"/>
              <a:t>Fiskální politika</a:t>
            </a:r>
          </a:p>
        </p:txBody>
      </p:sp>
      <p:sp>
        <p:nvSpPr>
          <p:cNvPr id="2" name="Nadpis 3">
            <a:extLst>
              <a:ext uri="{FF2B5EF4-FFF2-40B4-BE49-F238E27FC236}">
                <a16:creationId xmlns:a16="http://schemas.microsoft.com/office/drawing/2014/main" id="{57E680C1-0BD3-A598-65B6-B3CFB5BA3ADE}"/>
              </a:ext>
            </a:extLst>
          </p:cNvPr>
          <p:cNvSpPr txBox="1">
            <a:spLocks/>
          </p:cNvSpPr>
          <p:nvPr/>
        </p:nvSpPr>
        <p:spPr>
          <a:xfrm>
            <a:off x="604582" y="1258888"/>
            <a:ext cx="11087851" cy="51945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342900" indent="-342900">
              <a:buFontTx/>
              <a:buChar char="-"/>
            </a:pPr>
            <a:r>
              <a:rPr lang="cs-CZ" sz="2500" dirty="0"/>
              <a:t>inflace mírní růst zadlužení vůči HDP</a:t>
            </a:r>
          </a:p>
        </p:txBody>
      </p:sp>
    </p:spTree>
    <p:extLst>
      <p:ext uri="{BB962C8B-B14F-4D97-AF65-F5344CB8AC3E}">
        <p14:creationId xmlns:p14="http://schemas.microsoft.com/office/powerpoint/2010/main" val="262134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6921EFC-2D1F-488F-889E-88124CCD7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688" y="674695"/>
            <a:ext cx="8614213" cy="379950"/>
          </a:xfrm>
        </p:spPr>
        <p:txBody>
          <a:bodyPr>
            <a:noAutofit/>
          </a:bodyPr>
          <a:lstStyle/>
          <a:p>
            <a:r>
              <a:rPr lang="cs-CZ" sz="3000" b="1" spc="0" dirty="0">
                <a:solidFill>
                  <a:srgbClr val="0F5969"/>
                </a:solidFill>
                <a:latin typeface="+mn-lt"/>
              </a:rPr>
              <a:t>Vývoj vládního deficitu a zadlužení (% HDP) </a:t>
            </a:r>
          </a:p>
        </p:txBody>
      </p:sp>
      <p:sp>
        <p:nvSpPr>
          <p:cNvPr id="2" name="Zástupný symbol pro datum 4">
            <a:extLst>
              <a:ext uri="{FF2B5EF4-FFF2-40B4-BE49-F238E27FC236}">
                <a16:creationId xmlns:a16="http://schemas.microsoft.com/office/drawing/2014/main" id="{CF4E1B48-2F1D-F2B9-BB36-0CFAA471B79A}"/>
              </a:ext>
            </a:extLst>
          </p:cNvPr>
          <p:cNvSpPr txBox="1">
            <a:spLocks/>
          </p:cNvSpPr>
          <p:nvPr/>
        </p:nvSpPr>
        <p:spPr>
          <a:xfrm>
            <a:off x="8976320" y="602128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bg1"/>
                </a:solidFill>
              </a:rPr>
              <a:pPr/>
              <a:t>09.08.2023</a:t>
            </a:fld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Zástupný symbol pro datum 4">
            <a:extLst>
              <a:ext uri="{FF2B5EF4-FFF2-40B4-BE49-F238E27FC236}">
                <a16:creationId xmlns:a16="http://schemas.microsoft.com/office/drawing/2014/main" id="{60123DA1-4076-EFFC-95A4-3DFBBDF2DD9A}"/>
              </a:ext>
            </a:extLst>
          </p:cNvPr>
          <p:cNvSpPr txBox="1">
            <a:spLocks/>
          </p:cNvSpPr>
          <p:nvPr/>
        </p:nvSpPr>
        <p:spPr>
          <a:xfrm>
            <a:off x="7516344" y="6138295"/>
            <a:ext cx="4056133" cy="283242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1F576B"/>
                </a:solidFill>
              </a:rPr>
              <a:t>Zdroj: ČSÚ, MF ČR, ČBA</a:t>
            </a: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434FBD05-EFE6-53A6-D65A-D9377ACC4AC9}"/>
              </a:ext>
            </a:extLst>
          </p:cNvPr>
          <p:cNvSpPr txBox="1"/>
          <p:nvPr/>
        </p:nvSpPr>
        <p:spPr>
          <a:xfrm>
            <a:off x="1057688" y="4742665"/>
            <a:ext cx="10231538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007E78"/>
              </a:buClr>
              <a:buSzPct val="150000"/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F5969"/>
                </a:solidFill>
              </a:rPr>
              <a:t>Prognostický panel ČBA odhaduje schodek veřejných financí v letošním roce ve výši 4 %, v příštím roce pak pokles nepatrně pod 3 %. Klíčová bude finální podoba konsolidačního balíčku, který má za cíl strukturální nerovnováhu veřejných financí zmírnit.</a:t>
            </a:r>
          </a:p>
          <a:p>
            <a:pPr marL="285750" indent="-285750">
              <a:spcBef>
                <a:spcPts val="600"/>
              </a:spcBef>
              <a:buClr>
                <a:srgbClr val="007E78"/>
              </a:buClr>
              <a:buSzPct val="150000"/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F5969"/>
                </a:solidFill>
              </a:rPr>
              <a:t>Podíl zadlužení vůči HDP se však navzdory vysokým deficitům zvyšuje vzhledem k inflaci relativně mírně a v příštím roce dosáhne 45 %.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7302E2A-AF43-4122-A57E-10544C5F7C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3486817"/>
              </p:ext>
            </p:extLst>
          </p:nvPr>
        </p:nvGraphicFramePr>
        <p:xfrm>
          <a:off x="930393" y="1247075"/>
          <a:ext cx="10168739" cy="33711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211261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6921EFC-2D1F-488F-889E-88124CCD7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682" y="562066"/>
            <a:ext cx="11230486" cy="534873"/>
          </a:xfrm>
        </p:spPr>
        <p:txBody>
          <a:bodyPr>
            <a:normAutofit/>
          </a:bodyPr>
          <a:lstStyle/>
          <a:p>
            <a:r>
              <a:rPr lang="cs-CZ" dirty="0"/>
              <a:t>Vývoj vkladů a úvěrové emise</a:t>
            </a:r>
          </a:p>
        </p:txBody>
      </p:sp>
      <p:sp>
        <p:nvSpPr>
          <p:cNvPr id="2" name="Nadpis 3">
            <a:extLst>
              <a:ext uri="{FF2B5EF4-FFF2-40B4-BE49-F238E27FC236}">
                <a16:creationId xmlns:a16="http://schemas.microsoft.com/office/drawing/2014/main" id="{509A4CDB-B10B-F888-AA7C-0F29DA9774D7}"/>
              </a:ext>
            </a:extLst>
          </p:cNvPr>
          <p:cNvSpPr txBox="1">
            <a:spLocks/>
          </p:cNvSpPr>
          <p:nvPr/>
        </p:nvSpPr>
        <p:spPr>
          <a:xfrm>
            <a:off x="604582" y="1258888"/>
            <a:ext cx="11087851" cy="51945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cs-CZ" dirty="0"/>
              <a:t>- </a:t>
            </a:r>
            <a:r>
              <a:rPr lang="cs-CZ" sz="2500" dirty="0"/>
              <a:t>hypoteční trh poklesne i v letošním roce</a:t>
            </a:r>
          </a:p>
        </p:txBody>
      </p:sp>
    </p:spTree>
    <p:extLst>
      <p:ext uri="{BB962C8B-B14F-4D97-AF65-F5344CB8AC3E}">
        <p14:creationId xmlns:p14="http://schemas.microsoft.com/office/powerpoint/2010/main" val="3037833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4">
            <a:extLst>
              <a:ext uri="{FF2B5EF4-FFF2-40B4-BE49-F238E27FC236}">
                <a16:creationId xmlns:a16="http://schemas.microsoft.com/office/drawing/2014/main" id="{CF4E1B48-2F1D-F2B9-BB36-0CFAA471B79A}"/>
              </a:ext>
            </a:extLst>
          </p:cNvPr>
          <p:cNvSpPr txBox="1">
            <a:spLocks/>
          </p:cNvSpPr>
          <p:nvPr/>
        </p:nvSpPr>
        <p:spPr>
          <a:xfrm>
            <a:off x="8976320" y="602128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bg1"/>
                </a:solidFill>
              </a:rPr>
              <a:pPr/>
              <a:t>09.08.2023</a:t>
            </a:fld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156BED7-94D1-EE89-A625-6A8A3D6FB748}"/>
              </a:ext>
            </a:extLst>
          </p:cNvPr>
          <p:cNvSpPr txBox="1"/>
          <p:nvPr/>
        </p:nvSpPr>
        <p:spPr>
          <a:xfrm>
            <a:off x="4654765" y="458063"/>
            <a:ext cx="6699036" cy="73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F5969"/>
                </a:solidFill>
              </a:rPr>
              <a:t>Nové hypoteční úvěry za letošní rok poklesly o 56 %, spotřebitelské mírně rostou o 2,5 %</a:t>
            </a:r>
          </a:p>
        </p:txBody>
      </p:sp>
      <p:sp>
        <p:nvSpPr>
          <p:cNvPr id="9" name="TextovéPole 2">
            <a:extLst>
              <a:ext uri="{FF2B5EF4-FFF2-40B4-BE49-F238E27FC236}">
                <a16:creationId xmlns:a16="http://schemas.microsoft.com/office/drawing/2014/main" id="{AFE3BAF0-6FE8-5325-2EA9-910A9EB0C74A}"/>
              </a:ext>
            </a:extLst>
          </p:cNvPr>
          <p:cNvSpPr txBox="1"/>
          <p:nvPr/>
        </p:nvSpPr>
        <p:spPr>
          <a:xfrm>
            <a:off x="4715725" y="1834668"/>
            <a:ext cx="6699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F5969"/>
                </a:solidFill>
              </a:rPr>
              <a:t>Nové úvěry podnikům meziročně klesají dvouciferným tempem, a to jak u korunových (-45 %), tak eurových úvěrů (-20 %)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9B21BF-67E8-A014-C304-85AEAEEAEB34}"/>
              </a:ext>
            </a:extLst>
          </p:cNvPr>
          <p:cNvSpPr txBox="1"/>
          <p:nvPr/>
        </p:nvSpPr>
        <p:spPr>
          <a:xfrm>
            <a:off x="10576560" y="3086100"/>
            <a:ext cx="438150" cy="25527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algn="l"/>
            <a:endParaRPr lang="cs-CZ" sz="1300" b="0" i="0" spc="0" baseline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3200D7-118C-85CF-2038-5DDF6BC227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792"/>
          <a:stretch/>
        </p:blipFill>
        <p:spPr>
          <a:xfrm>
            <a:off x="5036820" y="2850331"/>
            <a:ext cx="5360711" cy="35509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4B9E54-5519-5431-0B20-C72B72CEC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62" y="374867"/>
            <a:ext cx="3876317" cy="609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9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6921EFC-2D1F-488F-889E-88124CCD7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632" y="562066"/>
            <a:ext cx="11230486" cy="534873"/>
          </a:xfrm>
        </p:spPr>
        <p:txBody>
          <a:bodyPr>
            <a:normAutofit/>
          </a:bodyPr>
          <a:lstStyle/>
          <a:p>
            <a:r>
              <a:rPr lang="cs-CZ" dirty="0"/>
              <a:t>Závěrečné shrnutí</a:t>
            </a:r>
          </a:p>
        </p:txBody>
      </p:sp>
      <p:sp>
        <p:nvSpPr>
          <p:cNvPr id="2" name="Nadpis 3">
            <a:extLst>
              <a:ext uri="{FF2B5EF4-FFF2-40B4-BE49-F238E27FC236}">
                <a16:creationId xmlns:a16="http://schemas.microsoft.com/office/drawing/2014/main" id="{57E680C1-0BD3-A598-65B6-B3CFB5BA3ADE}"/>
              </a:ext>
            </a:extLst>
          </p:cNvPr>
          <p:cNvSpPr txBox="1">
            <a:spLocks/>
          </p:cNvSpPr>
          <p:nvPr/>
        </p:nvSpPr>
        <p:spPr>
          <a:xfrm>
            <a:off x="623632" y="1268413"/>
            <a:ext cx="11087851" cy="51945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cs-CZ" dirty="0"/>
              <a:t>a diskuze</a:t>
            </a:r>
          </a:p>
        </p:txBody>
      </p:sp>
    </p:spTree>
    <p:extLst>
      <p:ext uri="{BB962C8B-B14F-4D97-AF65-F5344CB8AC3E}">
        <p14:creationId xmlns:p14="http://schemas.microsoft.com/office/powerpoint/2010/main" val="3854637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6921EFC-2D1F-488F-889E-88124CCD7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397" y="578794"/>
            <a:ext cx="2180904" cy="2850206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0F5969"/>
                </a:solidFill>
                <a:latin typeface="+mj-lt"/>
              </a:rPr>
              <a:t>Prognóza ČBA v číslech</a:t>
            </a:r>
          </a:p>
        </p:txBody>
      </p:sp>
      <p:sp>
        <p:nvSpPr>
          <p:cNvPr id="2" name="Zástupný symbol pro datum 4">
            <a:extLst>
              <a:ext uri="{FF2B5EF4-FFF2-40B4-BE49-F238E27FC236}">
                <a16:creationId xmlns:a16="http://schemas.microsoft.com/office/drawing/2014/main" id="{CF4E1B48-2F1D-F2B9-BB36-0CFAA471B79A}"/>
              </a:ext>
            </a:extLst>
          </p:cNvPr>
          <p:cNvSpPr txBox="1">
            <a:spLocks/>
          </p:cNvSpPr>
          <p:nvPr/>
        </p:nvSpPr>
        <p:spPr>
          <a:xfrm>
            <a:off x="8976320" y="602128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bg1"/>
                </a:solidFill>
              </a:rPr>
              <a:pPr/>
              <a:t>09.08.2023</a:t>
            </a:fld>
            <a:endParaRPr lang="cs-CZ" dirty="0">
              <a:solidFill>
                <a:schemeClr val="bg1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DBC6B37-5994-5F45-C94A-61033125A6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049082"/>
              </p:ext>
            </p:extLst>
          </p:nvPr>
        </p:nvGraphicFramePr>
        <p:xfrm>
          <a:off x="3284220" y="301999"/>
          <a:ext cx="5890261" cy="6254002"/>
        </p:xfrm>
        <a:graphic>
          <a:graphicData uri="http://schemas.openxmlformats.org/drawingml/2006/table">
            <a:tbl>
              <a:tblPr/>
              <a:tblGrid>
                <a:gridCol w="4112728">
                  <a:extLst>
                    <a:ext uri="{9D8B030D-6E8A-4147-A177-3AD203B41FA5}">
                      <a16:colId xmlns:a16="http://schemas.microsoft.com/office/drawing/2014/main" val="1425676093"/>
                    </a:ext>
                  </a:extLst>
                </a:gridCol>
                <a:gridCol w="592511">
                  <a:extLst>
                    <a:ext uri="{9D8B030D-6E8A-4147-A177-3AD203B41FA5}">
                      <a16:colId xmlns:a16="http://schemas.microsoft.com/office/drawing/2014/main" val="586191296"/>
                    </a:ext>
                  </a:extLst>
                </a:gridCol>
                <a:gridCol w="592511">
                  <a:extLst>
                    <a:ext uri="{9D8B030D-6E8A-4147-A177-3AD203B41FA5}">
                      <a16:colId xmlns:a16="http://schemas.microsoft.com/office/drawing/2014/main" val="4174192877"/>
                    </a:ext>
                  </a:extLst>
                </a:gridCol>
                <a:gridCol w="592511">
                  <a:extLst>
                    <a:ext uri="{9D8B030D-6E8A-4147-A177-3AD203B41FA5}">
                      <a16:colId xmlns:a16="http://schemas.microsoft.com/office/drawing/2014/main" val="817737955"/>
                    </a:ext>
                  </a:extLst>
                </a:gridCol>
              </a:tblGrid>
              <a:tr h="191946">
                <a:tc rowSpan="2">
                  <a:txBody>
                    <a:bodyPr/>
                    <a:lstStyle/>
                    <a:p>
                      <a:pPr algn="l" fontAlgn="ctr"/>
                      <a:r>
                        <a:rPr lang="cs-CZ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Ukazatel</a:t>
                      </a:r>
                    </a:p>
                  </a:txBody>
                  <a:tcPr marL="7044" marR="7044" marT="7044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57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2022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357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2023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357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2024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357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446414"/>
                  </a:ext>
                </a:extLst>
              </a:tr>
              <a:tr h="36621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57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57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57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4927255"/>
                  </a:ext>
                </a:extLst>
              </a:tr>
              <a:tr h="22730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Růst reálného HDP (%)</a:t>
                      </a:r>
                    </a:p>
                  </a:txBody>
                  <a:tcPr marL="7044" marR="7044" marT="7044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357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13576B"/>
                          </a:solidFill>
                          <a:effectLst/>
                          <a:latin typeface="Calibri Light" panose="020F0302020204030204" pitchFamily="34" charset="0"/>
                        </a:rPr>
                        <a:t>2.4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0.1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2.3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5709289"/>
                  </a:ext>
                </a:extLst>
              </a:tr>
              <a:tr h="22730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Růst spotřeby domácností (%)</a:t>
                      </a:r>
                    </a:p>
                  </a:txBody>
                  <a:tcPr marL="105658" marR="7044" marT="7044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3576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300" b="0" i="0" u="none" strike="noStrike" kern="1200" dirty="0">
                          <a:solidFill>
                            <a:srgbClr val="13576B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-0.8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-2.7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2.7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4599512"/>
                  </a:ext>
                </a:extLst>
              </a:tr>
              <a:tr h="22730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Růst vládní spotřeby (%)</a:t>
                      </a:r>
                    </a:p>
                  </a:txBody>
                  <a:tcPr marL="105658" marR="7044" marT="7044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3576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300" b="0" i="0" u="none" strike="noStrike" kern="1200" dirty="0">
                          <a:solidFill>
                            <a:srgbClr val="13576B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0.6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2.0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1.0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086283"/>
                  </a:ext>
                </a:extLst>
              </a:tr>
              <a:tr h="22730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Růst investic (bez zásob, %)</a:t>
                      </a:r>
                    </a:p>
                  </a:txBody>
                  <a:tcPr marL="105658" marR="7044" marT="7044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3576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300" b="0" i="0" u="none" strike="noStrike" kern="1200" dirty="0">
                          <a:solidFill>
                            <a:srgbClr val="13576B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3.0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0.0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2.5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226502"/>
                  </a:ext>
                </a:extLst>
              </a:tr>
              <a:tr h="22730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Růst vývozů (%) </a:t>
                      </a:r>
                    </a:p>
                  </a:txBody>
                  <a:tcPr marL="105658" marR="7044" marT="7044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3576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300" b="0" i="0" u="none" strike="noStrike" kern="1200" dirty="0">
                          <a:solidFill>
                            <a:srgbClr val="13576B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7.2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5.2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4.6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0222227"/>
                  </a:ext>
                </a:extLst>
              </a:tr>
              <a:tr h="22730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Růst dovozů (%)</a:t>
                      </a:r>
                    </a:p>
                  </a:txBody>
                  <a:tcPr marL="105658" marR="7044" marT="7044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576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300" b="0" i="0" u="none" strike="noStrike" kern="1200" dirty="0">
                          <a:solidFill>
                            <a:srgbClr val="13576B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6.3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2.0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4.9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526390"/>
                  </a:ext>
                </a:extLst>
              </a:tr>
              <a:tr h="22730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Míra inflace: CPI (%) průměr</a:t>
                      </a:r>
                    </a:p>
                  </a:txBody>
                  <a:tcPr marL="7044" marR="7044" marT="7044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357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13576B"/>
                          </a:solidFill>
                          <a:effectLst/>
                          <a:latin typeface="Calibri Light" panose="020F0302020204030204" pitchFamily="34" charset="0"/>
                        </a:rPr>
                        <a:t>15.1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11.0</a:t>
                      </a:r>
                    </a:p>
                  </a:txBody>
                  <a:tcPr marL="7044" marR="7044" marT="704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2.5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2729197"/>
                  </a:ext>
                </a:extLst>
              </a:tr>
              <a:tr h="22730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Míra inflace: CPI (%) konec roku</a:t>
                      </a:r>
                    </a:p>
                  </a:txBody>
                  <a:tcPr marL="7044" marR="7044" marT="7044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357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13576B"/>
                          </a:solidFill>
                          <a:effectLst/>
                          <a:latin typeface="Calibri Light" panose="020F0302020204030204" pitchFamily="34" charset="0"/>
                        </a:rPr>
                        <a:t>15.8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8.2</a:t>
                      </a:r>
                    </a:p>
                  </a:txBody>
                  <a:tcPr marL="7044" marR="7044" marT="704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2.0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3915131"/>
                  </a:ext>
                </a:extLst>
              </a:tr>
              <a:tr h="22730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Podíl nezaměstnaných osob (MPSV): průměr (%)</a:t>
                      </a:r>
                    </a:p>
                  </a:txBody>
                  <a:tcPr marL="7044" marR="7044" marT="7044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357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13576B"/>
                          </a:solidFill>
                          <a:effectLst/>
                          <a:latin typeface="Calibri Light" panose="020F0302020204030204" pitchFamily="34" charset="0"/>
                        </a:rPr>
                        <a:t>3.4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3.7</a:t>
                      </a:r>
                    </a:p>
                  </a:txBody>
                  <a:tcPr marL="7044" marR="7044" marT="704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3.6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7013573"/>
                  </a:ext>
                </a:extLst>
              </a:tr>
              <a:tr h="22730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Průměrná nominální mzda (růst v %)</a:t>
                      </a:r>
                    </a:p>
                  </a:txBody>
                  <a:tcPr marL="7044" marR="7044" marT="7044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357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13576B"/>
                          </a:solidFill>
                          <a:effectLst/>
                          <a:latin typeface="Calibri Light" panose="020F0302020204030204" pitchFamily="34" charset="0"/>
                        </a:rPr>
                        <a:t>5.3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8.8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6.5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393995"/>
                  </a:ext>
                </a:extLst>
              </a:tr>
              <a:tr h="22730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Průměrná reálná mzda (%)</a:t>
                      </a:r>
                    </a:p>
                  </a:txBody>
                  <a:tcPr marL="7044" marR="7044" marT="7044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57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13576B"/>
                          </a:solidFill>
                          <a:effectLst/>
                          <a:latin typeface="Calibri Light" panose="020F0302020204030204" pitchFamily="34" charset="0"/>
                        </a:rPr>
                        <a:t>-8.5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-2.0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3.9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478982"/>
                  </a:ext>
                </a:extLst>
              </a:tr>
              <a:tr h="22730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Vládní deficit/přebytek (% HDP)</a:t>
                      </a:r>
                    </a:p>
                  </a:txBody>
                  <a:tcPr marL="7044" marR="7044" marT="7044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357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13576B"/>
                          </a:solidFill>
                          <a:effectLst/>
                          <a:latin typeface="Calibri Light" panose="020F0302020204030204" pitchFamily="34" charset="0"/>
                        </a:rPr>
                        <a:t>-3.6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-4.0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-2.8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027658"/>
                  </a:ext>
                </a:extLst>
              </a:tr>
              <a:tr h="22730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Vládní dluh (% HDP) </a:t>
                      </a:r>
                    </a:p>
                  </a:txBody>
                  <a:tcPr marL="7044" marR="7044" marT="7044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57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13576B"/>
                          </a:solidFill>
                          <a:effectLst/>
                          <a:latin typeface="Calibri Light" panose="020F0302020204030204" pitchFamily="34" charset="0"/>
                        </a:rPr>
                        <a:t>44.1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45.0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45.2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404132"/>
                  </a:ext>
                </a:extLst>
              </a:tr>
              <a:tr h="22730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Základní sazba ČNB 2T REPO (%): konec období</a:t>
                      </a:r>
                    </a:p>
                  </a:txBody>
                  <a:tcPr marL="7044" marR="7044" marT="7044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357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13576B"/>
                          </a:solidFill>
                          <a:effectLst/>
                          <a:latin typeface="Calibri Light" panose="020F0302020204030204" pitchFamily="34" charset="0"/>
                        </a:rPr>
                        <a:t>7.00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6.75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4.25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117508"/>
                  </a:ext>
                </a:extLst>
              </a:tr>
              <a:tr h="22730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3M-PRIBOR (%): průměr</a:t>
                      </a:r>
                    </a:p>
                  </a:txBody>
                  <a:tcPr marL="7044" marR="7044" marT="7044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357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13576B"/>
                          </a:solidFill>
                          <a:effectLst/>
                          <a:latin typeface="Calibri Light" panose="020F0302020204030204" pitchFamily="34" charset="0"/>
                        </a:rPr>
                        <a:t>6.28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7.10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5.50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265822"/>
                  </a:ext>
                </a:extLst>
              </a:tr>
              <a:tr h="22730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Výnos 10letého vládního dluhopisu (%): průměr</a:t>
                      </a:r>
                    </a:p>
                  </a:txBody>
                  <a:tcPr marL="7044" marR="7044" marT="7044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357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13576B"/>
                          </a:solidFill>
                          <a:effectLst/>
                          <a:latin typeface="Calibri Light" panose="020F0302020204030204" pitchFamily="34" charset="0"/>
                        </a:rPr>
                        <a:t>4.44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4.41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4.00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4115253"/>
                  </a:ext>
                </a:extLst>
              </a:tr>
              <a:tr h="22730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Základní sazba ECB (%): konec období</a:t>
                      </a:r>
                    </a:p>
                  </a:txBody>
                  <a:tcPr marL="7044" marR="7044" marT="7044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57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13576B"/>
                          </a:solidFill>
                          <a:effectLst/>
                          <a:latin typeface="Calibri Light" panose="020F0302020204030204" pitchFamily="34" charset="0"/>
                        </a:rPr>
                        <a:t>2.50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4.50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4.00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7866733"/>
                  </a:ext>
                </a:extLst>
              </a:tr>
              <a:tr h="22730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Kurz CZK/EUR: průměr</a:t>
                      </a:r>
                    </a:p>
                  </a:txBody>
                  <a:tcPr marL="7044" marR="7044" marT="7044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357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13576B"/>
                          </a:solidFill>
                          <a:effectLst/>
                          <a:latin typeface="Calibri Light" panose="020F0302020204030204" pitchFamily="34" charset="0"/>
                        </a:rPr>
                        <a:t>24.57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23.80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24.26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5697677"/>
                  </a:ext>
                </a:extLst>
              </a:tr>
              <a:tr h="227305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Kurz CZK/EUR: konec roku</a:t>
                      </a:r>
                    </a:p>
                  </a:txBody>
                  <a:tcPr marL="7044" marR="7044" marT="7044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57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13576B"/>
                          </a:solidFill>
                          <a:effectLst/>
                          <a:latin typeface="Calibri Light" panose="020F0302020204030204" pitchFamily="34" charset="0"/>
                        </a:rPr>
                        <a:t>24.28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24.00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24.20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412154"/>
                  </a:ext>
                </a:extLst>
              </a:tr>
              <a:tr h="22730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Růst reálného HDP v eurozóně (%)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357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13576B"/>
                          </a:solidFill>
                          <a:effectLst/>
                          <a:latin typeface="Calibri Light" panose="020F0302020204030204" pitchFamily="34" charset="0"/>
                        </a:rPr>
                        <a:t>3.5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0.7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1.1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3829931"/>
                  </a:ext>
                </a:extLst>
              </a:tr>
              <a:tr h="227305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Ceny ropy (USD za barel): brent průměr</a:t>
                      </a:r>
                    </a:p>
                  </a:txBody>
                  <a:tcPr marL="7044" marR="7044" marT="7044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57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13576B"/>
                          </a:solidFill>
                          <a:effectLst/>
                          <a:latin typeface="Calibri Light" panose="020F0302020204030204" pitchFamily="34" charset="0"/>
                        </a:rPr>
                        <a:t>100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82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84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563934"/>
                  </a:ext>
                </a:extLst>
              </a:tr>
              <a:tr h="22730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Růst bankovních úvěrů klientských (%)</a:t>
                      </a:r>
                    </a:p>
                  </a:txBody>
                  <a:tcPr marL="7044" marR="7044" marT="7044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357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13576B"/>
                          </a:solidFill>
                          <a:effectLst/>
                          <a:latin typeface="Calibri Light" panose="020F0302020204030204" pitchFamily="34" charset="0"/>
                        </a:rPr>
                        <a:t>5.7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5.6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5.0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245416"/>
                  </a:ext>
                </a:extLst>
              </a:tr>
              <a:tr h="22730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Růst bankovních úvěrů domácnostem (%)</a:t>
                      </a:r>
                    </a:p>
                  </a:txBody>
                  <a:tcPr marL="7044" marR="7044" marT="7044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357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13576B"/>
                          </a:solidFill>
                          <a:effectLst/>
                          <a:latin typeface="Calibri Light" panose="020F0302020204030204" pitchFamily="34" charset="0"/>
                        </a:rPr>
                        <a:t>8.3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5.3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5.1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1420"/>
                  </a:ext>
                </a:extLst>
              </a:tr>
              <a:tr h="22730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Růst bankovních úvěrů (nefinančním) podnikům (%)</a:t>
                      </a:r>
                    </a:p>
                  </a:txBody>
                  <a:tcPr marL="7044" marR="7044" marT="7044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357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13576B"/>
                          </a:solidFill>
                          <a:effectLst/>
                          <a:latin typeface="Calibri Light" panose="020F0302020204030204" pitchFamily="34" charset="0"/>
                        </a:rPr>
                        <a:t>7.5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4.4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5.0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162326"/>
                  </a:ext>
                </a:extLst>
              </a:tr>
              <a:tr h="22730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Růst bankovních vkladů klientských celkem (%)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57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13576B"/>
                          </a:solidFill>
                          <a:effectLst/>
                          <a:latin typeface="Calibri Light" panose="020F0302020204030204" pitchFamily="34" charset="0"/>
                        </a:rPr>
                        <a:t>5.7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7.2</a:t>
                      </a:r>
                    </a:p>
                  </a:txBody>
                  <a:tcPr marL="7044" marR="7044" marT="704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3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6.2</a:t>
                      </a:r>
                    </a:p>
                  </a:txBody>
                  <a:tcPr marL="7044" marR="7044" marT="704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8848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660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6921EFC-2D1F-488F-889E-88124CCD7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71" y="447667"/>
            <a:ext cx="8605665" cy="533061"/>
          </a:xfrm>
        </p:spPr>
        <p:txBody>
          <a:bodyPr>
            <a:normAutofit/>
          </a:bodyPr>
          <a:lstStyle/>
          <a:p>
            <a:r>
              <a:rPr lang="cs-CZ" dirty="0"/>
              <a:t>MAKROEKONOMICKÁ PROGNÓZA ČBA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CED4F10-520E-6B5E-A00D-E74F9A4898F6}"/>
              </a:ext>
            </a:extLst>
          </p:cNvPr>
          <p:cNvSpPr txBox="1"/>
          <p:nvPr/>
        </p:nvSpPr>
        <p:spPr>
          <a:xfrm>
            <a:off x="5015880" y="4740603"/>
            <a:ext cx="2592288" cy="858304"/>
          </a:xfrm>
          <a:prstGeom prst="rect">
            <a:avLst/>
          </a:prstGeom>
        </p:spPr>
        <p:txBody>
          <a:bodyPr vert="horz" wrap="none" lIns="0" tIns="0" rIns="0" bIns="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Jakub Seidler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hlavní ekonom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Česká bankovní asociace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5F1F7A3-57C3-98C5-BA1C-CA49D54D95D9}"/>
              </a:ext>
            </a:extLst>
          </p:cNvPr>
          <p:cNvSpPr txBox="1"/>
          <p:nvPr/>
        </p:nvSpPr>
        <p:spPr>
          <a:xfrm>
            <a:off x="1199456" y="4740603"/>
            <a:ext cx="2592288" cy="858304"/>
          </a:xfrm>
          <a:prstGeom prst="rect">
            <a:avLst/>
          </a:prstGeom>
        </p:spPr>
        <p:txBody>
          <a:bodyPr vert="horz" wrap="none" lIns="0" tIns="0" rIns="0" bIns="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b="1" spc="40" dirty="0">
                <a:solidFill>
                  <a:prstClr val="white"/>
                </a:solidFill>
                <a:latin typeface="Arial"/>
              </a:rPr>
              <a:t>Petr Sklenář</a:t>
            </a:r>
            <a:endParaRPr kumimoji="0" lang="cs-CZ" sz="2000" b="1" i="0" u="none" strike="noStrike" kern="1200" cap="none" spc="4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hlavní ekonom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J&amp;T Banka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11A2B7C-BA33-FE13-3658-48ECB288F16C}"/>
              </a:ext>
            </a:extLst>
          </p:cNvPr>
          <p:cNvSpPr txBox="1"/>
          <p:nvPr/>
        </p:nvSpPr>
        <p:spPr>
          <a:xfrm>
            <a:off x="8832304" y="4740603"/>
            <a:ext cx="2592288" cy="858304"/>
          </a:xfrm>
          <a:prstGeom prst="rect">
            <a:avLst/>
          </a:prstGeom>
        </p:spPr>
        <p:txBody>
          <a:bodyPr vert="horz" wrap="none" lIns="0" tIns="0" rIns="0" bIns="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Michal Skořepa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spc="40" dirty="0">
                <a:solidFill>
                  <a:prstClr val="white"/>
                </a:solidFill>
                <a:latin typeface="Arial"/>
              </a:rPr>
              <a:t>makroekonomický analytik</a:t>
            </a:r>
            <a:endParaRPr kumimoji="0" lang="cs-CZ" sz="2000" b="0" i="0" u="none" strike="noStrike" kern="1200" cap="none" spc="4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Česká spořitelna</a:t>
            </a:r>
          </a:p>
        </p:txBody>
      </p:sp>
      <p:pic>
        <p:nvPicPr>
          <p:cNvPr id="13" name="Obrázek 12" descr="Obsah obrázku Lidská tvář, osoba, oblečení, muž&#10;&#10;Popis byl vytvořen automaticky">
            <a:extLst>
              <a:ext uri="{FF2B5EF4-FFF2-40B4-BE49-F238E27FC236}">
                <a16:creationId xmlns:a16="http://schemas.microsoft.com/office/drawing/2014/main" id="{AD45F04B-9873-C0CE-6E81-1BA433805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503" y="1259094"/>
            <a:ext cx="2790665" cy="3042450"/>
          </a:xfrm>
          <a:prstGeom prst="rect">
            <a:avLst/>
          </a:prstGeom>
        </p:spPr>
      </p:pic>
      <p:pic>
        <p:nvPicPr>
          <p:cNvPr id="2" name="Obrázek 1" descr="Obsah obrázku osoba, muž, zeď, interiér&#10;&#10;Popis byl vytvořen automaticky">
            <a:extLst>
              <a:ext uri="{FF2B5EF4-FFF2-40B4-BE49-F238E27FC236}">
                <a16:creationId xmlns:a16="http://schemas.microsoft.com/office/drawing/2014/main" id="{9A16A43F-E795-A1CB-0A56-1DF0B924D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190" y="1259093"/>
            <a:ext cx="2790665" cy="3042450"/>
          </a:xfrm>
          <a:prstGeom prst="rect">
            <a:avLst/>
          </a:prstGeom>
        </p:spPr>
      </p:pic>
      <p:pic>
        <p:nvPicPr>
          <p:cNvPr id="12" name="Obrázek 11" descr="Obsah obrázku Lidská tvář, osoba, Brada, Čelo&#10;&#10;Popis byl vytvořen automaticky">
            <a:extLst>
              <a:ext uri="{FF2B5EF4-FFF2-40B4-BE49-F238E27FC236}">
                <a16:creationId xmlns:a16="http://schemas.microsoft.com/office/drawing/2014/main" id="{5D0DD6A3-170C-B077-51DE-F62C8A3FDA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283" y="1259093"/>
            <a:ext cx="2592289" cy="304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6024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8F4900-4ABE-4452-8331-CB34384F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3689411"/>
            <a:ext cx="11319048" cy="508383"/>
          </a:xfrm>
        </p:spPr>
        <p:txBody>
          <a:bodyPr>
            <a:normAutofit/>
          </a:bodyPr>
          <a:lstStyle/>
          <a:p>
            <a:r>
              <a:rPr lang="cs-CZ" dirty="0"/>
              <a:t>Děkujeme za pozornost</a:t>
            </a:r>
          </a:p>
        </p:txBody>
      </p:sp>
    </p:spTree>
    <p:extLst>
      <p:ext uri="{BB962C8B-B14F-4D97-AF65-F5344CB8AC3E}">
        <p14:creationId xmlns:p14="http://schemas.microsoft.com/office/powerpoint/2010/main" val="1463253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6921EFC-2D1F-488F-889E-88124CCD7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582" y="543996"/>
            <a:ext cx="4243643" cy="534873"/>
          </a:xfrm>
        </p:spPr>
        <p:txBody>
          <a:bodyPr>
            <a:normAutofit/>
          </a:bodyPr>
          <a:lstStyle/>
          <a:p>
            <a:r>
              <a:rPr lang="cs-CZ" dirty="0"/>
              <a:t>Úvodní slovo</a:t>
            </a:r>
          </a:p>
        </p:txBody>
      </p:sp>
    </p:spTree>
    <p:extLst>
      <p:ext uri="{BB962C8B-B14F-4D97-AF65-F5344CB8AC3E}">
        <p14:creationId xmlns:p14="http://schemas.microsoft.com/office/powerpoint/2010/main" val="4000920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4">
            <a:extLst>
              <a:ext uri="{FF2B5EF4-FFF2-40B4-BE49-F238E27FC236}">
                <a16:creationId xmlns:a16="http://schemas.microsoft.com/office/drawing/2014/main" id="{CF4E1B48-2F1D-F2B9-BB36-0CFAA471B79A}"/>
              </a:ext>
            </a:extLst>
          </p:cNvPr>
          <p:cNvSpPr txBox="1">
            <a:spLocks/>
          </p:cNvSpPr>
          <p:nvPr/>
        </p:nvSpPr>
        <p:spPr>
          <a:xfrm>
            <a:off x="8976320" y="602128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bg1"/>
                </a:solidFill>
              </a:rPr>
              <a:pPr/>
              <a:t>09.08.2023</a:t>
            </a:fld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Zástupný symbol pro datum 4">
            <a:extLst>
              <a:ext uri="{FF2B5EF4-FFF2-40B4-BE49-F238E27FC236}">
                <a16:creationId xmlns:a16="http://schemas.microsoft.com/office/drawing/2014/main" id="{60123DA1-4076-EFFC-95A4-3DFBBDF2DD9A}"/>
              </a:ext>
            </a:extLst>
          </p:cNvPr>
          <p:cNvSpPr txBox="1">
            <a:spLocks/>
          </p:cNvSpPr>
          <p:nvPr/>
        </p:nvSpPr>
        <p:spPr>
          <a:xfrm>
            <a:off x="3677349" y="4429007"/>
            <a:ext cx="3380953" cy="283242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400" dirty="0">
                <a:solidFill>
                  <a:srgbClr val="1F576B"/>
                </a:solidFill>
              </a:rPr>
              <a:t>Zdroj: Eikon, S</a:t>
            </a:r>
            <a:r>
              <a:rPr lang="en-US" sz="1400" dirty="0">
                <a:solidFill>
                  <a:srgbClr val="0F5969"/>
                </a:solidFill>
              </a:rPr>
              <a:t>&amp;</a:t>
            </a:r>
            <a:r>
              <a:rPr lang="cs-CZ" sz="1400" dirty="0">
                <a:solidFill>
                  <a:srgbClr val="1F576B"/>
                </a:solidFill>
              </a:rPr>
              <a:t>P Global, EEX </a:t>
            </a: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E5DFD738-E7B8-A10C-A681-EAFC77827AEF}"/>
              </a:ext>
            </a:extLst>
          </p:cNvPr>
          <p:cNvSpPr txBox="1"/>
          <p:nvPr/>
        </p:nvSpPr>
        <p:spPr>
          <a:xfrm>
            <a:off x="2194560" y="4844139"/>
            <a:ext cx="9220200" cy="1608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7E78"/>
              </a:buClr>
              <a:buSzPct val="150000"/>
              <a:buFont typeface="Arial" panose="020B0604020202020204" pitchFamily="34" charset="0"/>
              <a:buChar char="•"/>
            </a:pPr>
            <a:r>
              <a:rPr lang="cs-CZ" sz="1770" dirty="0">
                <a:solidFill>
                  <a:srgbClr val="0F5969"/>
                </a:solidFill>
              </a:rPr>
              <a:t>Vývoj globální ekonomiky zůstává smíšený, na jednu stranu se snižuje šance, že ekonomika USA vstoupí do dlouho očekávané recese, na druhou stranu ekonomické oživování v Číně zůstává nadále pomalé a také výhled pro země eurozóny se zhoršil.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7E78"/>
              </a:buClr>
              <a:buSzPct val="150000"/>
              <a:buFont typeface="Arial" panose="020B0604020202020204" pitchFamily="34" charset="0"/>
              <a:buChar char="•"/>
            </a:pPr>
            <a:r>
              <a:rPr lang="cs-CZ" sz="1770" dirty="0">
                <a:solidFill>
                  <a:srgbClr val="0F5969"/>
                </a:solidFill>
              </a:rPr>
              <a:t>Zejména slabý vývoj německé ekonomiky přináší rizika pro další zotavování tuzemského průmyslu, který by bez 25% růstu automobilového sektoru byl v recesi</a:t>
            </a:r>
            <a:endParaRPr lang="cs-CZ" sz="1770" dirty="0"/>
          </a:p>
        </p:txBody>
      </p:sp>
      <p:sp>
        <p:nvSpPr>
          <p:cNvPr id="12" name="TextovéPole 2">
            <a:extLst>
              <a:ext uri="{FF2B5EF4-FFF2-40B4-BE49-F238E27FC236}">
                <a16:creationId xmlns:a16="http://schemas.microsoft.com/office/drawing/2014/main" id="{A6A8CE16-1ACA-F878-C7C9-EA99C3609BF2}"/>
              </a:ext>
            </a:extLst>
          </p:cNvPr>
          <p:cNvSpPr txBox="1"/>
          <p:nvPr/>
        </p:nvSpPr>
        <p:spPr>
          <a:xfrm>
            <a:off x="609601" y="586671"/>
            <a:ext cx="3934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F5969"/>
                </a:solidFill>
              </a:rPr>
              <a:t>Průmyslové indikátory PMI</a:t>
            </a:r>
          </a:p>
        </p:txBody>
      </p:sp>
      <p:sp>
        <p:nvSpPr>
          <p:cNvPr id="13" name="TextovéPole 2">
            <a:extLst>
              <a:ext uri="{FF2B5EF4-FFF2-40B4-BE49-F238E27FC236}">
                <a16:creationId xmlns:a16="http://schemas.microsoft.com/office/drawing/2014/main" id="{7D1BBE44-5764-1566-5701-7088F3101B06}"/>
              </a:ext>
            </a:extLst>
          </p:cNvPr>
          <p:cNvSpPr txBox="1"/>
          <p:nvPr/>
        </p:nvSpPr>
        <p:spPr>
          <a:xfrm>
            <a:off x="6447280" y="509962"/>
            <a:ext cx="4997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F5969"/>
                </a:solidFill>
              </a:rPr>
              <a:t>Průmyslová výroba a výroba automobilů v Německu</a:t>
            </a:r>
            <a:endParaRPr lang="cs-CZ" sz="1400" dirty="0">
              <a:solidFill>
                <a:srgbClr val="0F5969"/>
              </a:solidFill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D0866BA-007E-4668-BEBA-4AB8EC021B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8154289"/>
              </p:ext>
            </p:extLst>
          </p:nvPr>
        </p:nvGraphicFramePr>
        <p:xfrm>
          <a:off x="747040" y="1118671"/>
          <a:ext cx="5249620" cy="3310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89BCB73-80D4-4781-BE41-FE97776B14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8021648"/>
              </p:ext>
            </p:extLst>
          </p:nvPr>
        </p:nvGraphicFramePr>
        <p:xfrm>
          <a:off x="6447279" y="1349079"/>
          <a:ext cx="5178577" cy="3363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18276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6921EFC-2D1F-488F-889E-88124CCD7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582" y="543212"/>
            <a:ext cx="11230486" cy="534873"/>
          </a:xfrm>
        </p:spPr>
        <p:txBody>
          <a:bodyPr>
            <a:normAutofit/>
          </a:bodyPr>
          <a:lstStyle/>
          <a:p>
            <a:r>
              <a:rPr lang="cs-CZ" dirty="0"/>
              <a:t>Prognózy růstu reálného HDP ČR</a:t>
            </a:r>
          </a:p>
        </p:txBody>
      </p:sp>
      <p:sp>
        <p:nvSpPr>
          <p:cNvPr id="2" name="Nadpis 3">
            <a:extLst>
              <a:ext uri="{FF2B5EF4-FFF2-40B4-BE49-F238E27FC236}">
                <a16:creationId xmlns:a16="http://schemas.microsoft.com/office/drawing/2014/main" id="{7D21B2B1-83CB-4BCF-AF99-A0FAF84EE530}"/>
              </a:ext>
            </a:extLst>
          </p:cNvPr>
          <p:cNvSpPr txBox="1">
            <a:spLocks/>
          </p:cNvSpPr>
          <p:nvPr/>
        </p:nvSpPr>
        <p:spPr>
          <a:xfrm>
            <a:off x="614107" y="1258888"/>
            <a:ext cx="10968293" cy="1103312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endParaRPr lang="cs-CZ" dirty="0"/>
          </a:p>
        </p:txBody>
      </p:sp>
      <p:sp>
        <p:nvSpPr>
          <p:cNvPr id="3" name="Nadpis 3">
            <a:extLst>
              <a:ext uri="{FF2B5EF4-FFF2-40B4-BE49-F238E27FC236}">
                <a16:creationId xmlns:a16="http://schemas.microsoft.com/office/drawing/2014/main" id="{6B96B7D4-44CE-062C-8468-FF20B61BD890}"/>
              </a:ext>
            </a:extLst>
          </p:cNvPr>
          <p:cNvSpPr txBox="1">
            <a:spLocks/>
          </p:cNvSpPr>
          <p:nvPr/>
        </p:nvSpPr>
        <p:spPr>
          <a:xfrm>
            <a:off x="735678" y="1258888"/>
            <a:ext cx="10968293" cy="1103312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cs-CZ" dirty="0"/>
              <a:t>- </a:t>
            </a:r>
            <a:r>
              <a:rPr lang="cs-CZ" sz="2900" dirty="0"/>
              <a:t>letos tuzemskou ekonomiku čeká jen stagnace, příští rok růst o 2,3 %</a:t>
            </a:r>
          </a:p>
        </p:txBody>
      </p:sp>
    </p:spTree>
    <p:extLst>
      <p:ext uri="{BB962C8B-B14F-4D97-AF65-F5344CB8AC3E}">
        <p14:creationId xmlns:p14="http://schemas.microsoft.com/office/powerpoint/2010/main" val="3710548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6921EFC-2D1F-488F-889E-88124CCD7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01" y="620908"/>
            <a:ext cx="11111187" cy="649092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0F5969"/>
                </a:solidFill>
                <a:latin typeface="+mj-lt"/>
              </a:rPr>
              <a:t>Tuzemská ekonomika bude v letošním roce pouze stagnovat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63B5DAE-3401-44F7-A431-4A020508D0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9801" y="2133600"/>
            <a:ext cx="5131986" cy="260292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Tuzemská ekonomika bude v letošním roce růst jen o 0,1 %. Odhad byl tak přehodnocen směrem dolů na úroveň z únorové prognózy ČBA.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V meziročním i mezičtvrtletním vyjádření se ekonomika vrátí k mírnému růstu 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2. polovině roku.</a:t>
            </a:r>
          </a:p>
          <a:p>
            <a:endParaRPr lang="cs-CZ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Pro příští rok odhaduje prognostický panel růst o 2,3 %.</a:t>
            </a:r>
          </a:p>
        </p:txBody>
      </p:sp>
      <p:sp>
        <p:nvSpPr>
          <p:cNvPr id="2" name="Zástupný symbol pro datum 4">
            <a:extLst>
              <a:ext uri="{FF2B5EF4-FFF2-40B4-BE49-F238E27FC236}">
                <a16:creationId xmlns:a16="http://schemas.microsoft.com/office/drawing/2014/main" id="{CF4E1B48-2F1D-F2B9-BB36-0CFAA471B79A}"/>
              </a:ext>
            </a:extLst>
          </p:cNvPr>
          <p:cNvSpPr txBox="1">
            <a:spLocks/>
          </p:cNvSpPr>
          <p:nvPr/>
        </p:nvSpPr>
        <p:spPr>
          <a:xfrm>
            <a:off x="8976320" y="602128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bg1"/>
                </a:solidFill>
              </a:rPr>
              <a:pPr/>
              <a:t>09.08.2023</a:t>
            </a:fld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Zástupný symbol pro datum 4">
            <a:extLst>
              <a:ext uri="{FF2B5EF4-FFF2-40B4-BE49-F238E27FC236}">
                <a16:creationId xmlns:a16="http://schemas.microsoft.com/office/drawing/2014/main" id="{60123DA1-4076-EFFC-95A4-3DFBBDF2DD9A}"/>
              </a:ext>
            </a:extLst>
          </p:cNvPr>
          <p:cNvSpPr txBox="1">
            <a:spLocks/>
          </p:cNvSpPr>
          <p:nvPr/>
        </p:nvSpPr>
        <p:spPr>
          <a:xfrm>
            <a:off x="10538480" y="6144842"/>
            <a:ext cx="1020702" cy="283242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1F576B"/>
                </a:solidFill>
              </a:rPr>
              <a:t>Zdroj: ČBA</a:t>
            </a:r>
          </a:p>
        </p:txBody>
      </p:sp>
      <p:pic>
        <p:nvPicPr>
          <p:cNvPr id="9" name="Obrázek 8" descr="Obsah obrázku text, Písmo, snímek obrazovky, Grafika&#10;&#10;Popis byl vytvořen automaticky">
            <a:extLst>
              <a:ext uri="{FF2B5EF4-FFF2-40B4-BE49-F238E27FC236}">
                <a16:creationId xmlns:a16="http://schemas.microsoft.com/office/drawing/2014/main" id="{6B9F1680-CED4-45FB-9607-3AACB8038C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80324"/>
            <a:ext cx="5075631" cy="338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472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4CD6D08-BF0A-7FB2-FB45-D64FEE79C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435" y="2032731"/>
            <a:ext cx="5513108" cy="2508959"/>
          </a:xfrm>
          <a:prstGeom prst="rect">
            <a:avLst/>
          </a:prstGeom>
        </p:spPr>
      </p:pic>
      <p:sp>
        <p:nvSpPr>
          <p:cNvPr id="2" name="Zástupný symbol pro datum 4">
            <a:extLst>
              <a:ext uri="{FF2B5EF4-FFF2-40B4-BE49-F238E27FC236}">
                <a16:creationId xmlns:a16="http://schemas.microsoft.com/office/drawing/2014/main" id="{CF4E1B48-2F1D-F2B9-BB36-0CFAA471B79A}"/>
              </a:ext>
            </a:extLst>
          </p:cNvPr>
          <p:cNvSpPr txBox="1">
            <a:spLocks/>
          </p:cNvSpPr>
          <p:nvPr/>
        </p:nvSpPr>
        <p:spPr>
          <a:xfrm>
            <a:off x="8976320" y="602128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bg1"/>
                </a:solidFill>
              </a:rPr>
              <a:pPr/>
              <a:t>09.08.2023</a:t>
            </a:fld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39E438-42FE-0F11-DAAE-A3F6506C4B09}"/>
              </a:ext>
            </a:extLst>
          </p:cNvPr>
          <p:cNvSpPr txBox="1"/>
          <p:nvPr/>
        </p:nvSpPr>
        <p:spPr>
          <a:xfrm>
            <a:off x="517525" y="604633"/>
            <a:ext cx="53914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F5969"/>
                </a:solidFill>
              </a:rPr>
              <a:t>Růst HDP bude letos poblíž nuly, oproti předešlé prognóze se výhled mírně zhoršil jak pro letošní, tak příští rok</a:t>
            </a:r>
          </a:p>
          <a:p>
            <a:r>
              <a:rPr lang="cs-CZ" sz="2000" b="1" dirty="0">
                <a:solidFill>
                  <a:srgbClr val="0F5969"/>
                </a:solidFill>
              </a:rPr>
              <a:t>(HDP % yoy)</a:t>
            </a:r>
          </a:p>
        </p:txBody>
      </p:sp>
      <p:sp>
        <p:nvSpPr>
          <p:cNvPr id="4" name="TextovéPole 2">
            <a:extLst>
              <a:ext uri="{FF2B5EF4-FFF2-40B4-BE49-F238E27FC236}">
                <a16:creationId xmlns:a16="http://schemas.microsoft.com/office/drawing/2014/main" id="{E879989F-D4C3-B286-8921-2C74FA39C93F}"/>
              </a:ext>
            </a:extLst>
          </p:cNvPr>
          <p:cNvSpPr txBox="1"/>
          <p:nvPr/>
        </p:nvSpPr>
        <p:spPr>
          <a:xfrm>
            <a:off x="6096000" y="604633"/>
            <a:ext cx="54425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F5969"/>
                </a:solidFill>
              </a:rPr>
              <a:t>Hlavní brzdou růstu bude propad spotřeby domácností, obecně bude domácí poptávka slabá, růst bude tažen čistými exporty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F012E00-5318-5EA0-5736-403E1A213E37}"/>
              </a:ext>
            </a:extLst>
          </p:cNvPr>
          <p:cNvSpPr/>
          <p:nvPr/>
        </p:nvSpPr>
        <p:spPr>
          <a:xfrm>
            <a:off x="10116893" y="3086272"/>
            <a:ext cx="620912" cy="32139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494A03B-41E9-E229-BF01-9D49D2A88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25" y="1928072"/>
            <a:ext cx="5013613" cy="394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35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6921EFC-2D1F-488F-889E-88124CCD7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107" y="562066"/>
            <a:ext cx="11230486" cy="534873"/>
          </a:xfrm>
        </p:spPr>
        <p:txBody>
          <a:bodyPr>
            <a:normAutofit/>
          </a:bodyPr>
          <a:lstStyle/>
          <a:p>
            <a:r>
              <a:rPr lang="cs-CZ" dirty="0"/>
              <a:t>Trh práce</a:t>
            </a:r>
          </a:p>
        </p:txBody>
      </p:sp>
      <p:sp>
        <p:nvSpPr>
          <p:cNvPr id="2" name="Nadpis 3">
            <a:extLst>
              <a:ext uri="{FF2B5EF4-FFF2-40B4-BE49-F238E27FC236}">
                <a16:creationId xmlns:a16="http://schemas.microsoft.com/office/drawing/2014/main" id="{57E680C1-0BD3-A598-65B6-B3CFB5BA3ADE}"/>
              </a:ext>
            </a:extLst>
          </p:cNvPr>
          <p:cNvSpPr txBox="1">
            <a:spLocks/>
          </p:cNvSpPr>
          <p:nvPr/>
        </p:nvSpPr>
        <p:spPr>
          <a:xfrm>
            <a:off x="614107" y="1258888"/>
            <a:ext cx="10968293" cy="1103312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cs-CZ" dirty="0"/>
              <a:t>- trh práce zůstává v relativně dobré kondici, propad reálných mezd koncem letošního roku skončí</a:t>
            </a:r>
          </a:p>
        </p:txBody>
      </p:sp>
    </p:spTree>
    <p:extLst>
      <p:ext uri="{BB962C8B-B14F-4D97-AF65-F5344CB8AC3E}">
        <p14:creationId xmlns:p14="http://schemas.microsoft.com/office/powerpoint/2010/main" val="1867832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4">
            <a:extLst>
              <a:ext uri="{FF2B5EF4-FFF2-40B4-BE49-F238E27FC236}">
                <a16:creationId xmlns:a16="http://schemas.microsoft.com/office/drawing/2014/main" id="{CF4E1B48-2F1D-F2B9-BB36-0CFAA471B79A}"/>
              </a:ext>
            </a:extLst>
          </p:cNvPr>
          <p:cNvSpPr txBox="1">
            <a:spLocks/>
          </p:cNvSpPr>
          <p:nvPr/>
        </p:nvSpPr>
        <p:spPr>
          <a:xfrm>
            <a:off x="8976320" y="6021288"/>
            <a:ext cx="2649537" cy="3799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F9EB51-071C-49A6-BCF4-1B42A935EA1A}" type="datetime1">
              <a:rPr lang="cs-CZ" smtClean="0">
                <a:solidFill>
                  <a:schemeClr val="bg1"/>
                </a:solidFill>
              </a:rPr>
              <a:pPr/>
              <a:t>09.08.2023</a:t>
            </a:fld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156BED7-94D1-EE89-A625-6A8A3D6FB748}"/>
              </a:ext>
            </a:extLst>
          </p:cNvPr>
          <p:cNvSpPr txBox="1"/>
          <p:nvPr/>
        </p:nvSpPr>
        <p:spPr>
          <a:xfrm>
            <a:off x="525250" y="603297"/>
            <a:ext cx="5266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F5969"/>
                </a:solidFill>
              </a:rPr>
              <a:t>Trh práce zůstává napjatý a opět překvapil spíše pozitivnějším vývojem, odhad vývoje nezaměstnanosti se pro příští rok v nové prognóze zlepšil (v %)</a:t>
            </a:r>
          </a:p>
        </p:txBody>
      </p:sp>
      <p:sp>
        <p:nvSpPr>
          <p:cNvPr id="9" name="TextovéPole 2">
            <a:extLst>
              <a:ext uri="{FF2B5EF4-FFF2-40B4-BE49-F238E27FC236}">
                <a16:creationId xmlns:a16="http://schemas.microsoft.com/office/drawing/2014/main" id="{AFE3BAF0-6FE8-5325-2EA9-910A9EB0C74A}"/>
              </a:ext>
            </a:extLst>
          </p:cNvPr>
          <p:cNvSpPr txBox="1"/>
          <p:nvPr/>
        </p:nvSpPr>
        <p:spPr>
          <a:xfrm>
            <a:off x="6000297" y="603297"/>
            <a:ext cx="58948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F5969"/>
                </a:solidFill>
              </a:rPr>
              <a:t>Mzdová dynamika v 1. čtvrtletí zaostala za očekáváním, odhady růstu se tak mírně snížily, letos by měly mzdy růst o necelých 9 %, v příštím roce o 6,5 % (% yoy)</a:t>
            </a:r>
          </a:p>
        </p:txBody>
      </p:sp>
      <p:sp>
        <p:nvSpPr>
          <p:cNvPr id="12" name="Zástupný symbol pro datum 4">
            <a:extLst>
              <a:ext uri="{FF2B5EF4-FFF2-40B4-BE49-F238E27FC236}">
                <a16:creationId xmlns:a16="http://schemas.microsoft.com/office/drawing/2014/main" id="{F9CEAA27-0BBB-64C1-07B6-4EEC2FF08675}"/>
              </a:ext>
            </a:extLst>
          </p:cNvPr>
          <p:cNvSpPr txBox="1">
            <a:spLocks/>
          </p:cNvSpPr>
          <p:nvPr/>
        </p:nvSpPr>
        <p:spPr>
          <a:xfrm>
            <a:off x="6554086" y="6144012"/>
            <a:ext cx="5015917" cy="283242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1F576B"/>
                </a:solidFill>
              </a:rPr>
              <a:t>Zdroj: MPSV, ČSÚ, ČBA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478FBE-3071-08D3-3D7A-87238D880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11" y="2408790"/>
            <a:ext cx="4876877" cy="3496521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216D19D-9542-4A11-93FE-CCD4E83920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2339880"/>
              </p:ext>
            </p:extLst>
          </p:nvPr>
        </p:nvGraphicFramePr>
        <p:xfrm>
          <a:off x="6000787" y="2090281"/>
          <a:ext cx="5256237" cy="4027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79701027"/>
      </p:ext>
    </p:extLst>
  </p:cSld>
  <p:clrMapOvr>
    <a:masterClrMapping/>
  </p:clrMapOvr>
</p:sld>
</file>

<file path=ppt/theme/theme1.xml><?xml version="1.0" encoding="utf-8"?>
<a:theme xmlns:a="http://schemas.openxmlformats.org/drawingml/2006/main" name="CBA PPT 16:9 B&amp;W">
  <a:themeElements>
    <a:clrScheme name="CBA MS Office výchozí barevnost">
      <a:dk1>
        <a:sysClr val="windowText" lastClr="000000"/>
      </a:dk1>
      <a:lt1>
        <a:sysClr val="window" lastClr="FFFFFF"/>
      </a:lt1>
      <a:dk2>
        <a:srgbClr val="1F576B"/>
      </a:dk2>
      <a:lt2>
        <a:srgbClr val="F8F8F8"/>
      </a:lt2>
      <a:accent1>
        <a:srgbClr val="A9936D"/>
      </a:accent1>
      <a:accent2>
        <a:srgbClr val="317F79"/>
      </a:accent2>
      <a:accent3>
        <a:srgbClr val="1F576B"/>
      </a:accent3>
      <a:accent4>
        <a:srgbClr val="DCDCDC"/>
      </a:accent4>
      <a:accent5>
        <a:srgbClr val="B6B6B6"/>
      </a:accent5>
      <a:accent6>
        <a:srgbClr val="6F6F6F"/>
      </a:accent6>
      <a:hlink>
        <a:srgbClr val="A9936D"/>
      </a:hlink>
      <a:folHlink>
        <a:srgbClr val="968058"/>
      </a:folHlink>
    </a:clrScheme>
    <a:fontScheme name="CBA MS Office výchozí písmo motiv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0" tIns="0" rIns="0" bIns="0" rtlCol="0">
        <a:normAutofit/>
      </a:bodyPr>
      <a:lstStyle>
        <a:defPPr algn="l">
          <a:defRPr sz="1300" b="0" i="0" spc="0" baseline="0" dirty="0" smtClean="0"/>
        </a:defPPr>
      </a:lstStyle>
    </a:txDef>
  </a:objectDefaults>
  <a:extraClrSchemeLst/>
  <a:custClrLst>
    <a:custClr name="Zelená">
      <a:srgbClr val="83DFBE"/>
    </a:custClr>
    <a:custClr name="Světle zelená">
      <a:srgbClr val="ACE2CB"/>
    </a:custClr>
    <a:custClr name="Nejsvětlejší zelená">
      <a:srgbClr val="D1F2E4"/>
    </a:custClr>
    <a:custClr name="Šedá">
      <a:srgbClr val="D7D7D7"/>
    </a:custClr>
    <a:custClr name="Světle šedá">
      <a:srgbClr val="EFEFEF"/>
    </a:custClr>
    <a:custClr name="Oranžová">
      <a:srgbClr val="FFB288"/>
    </a:custClr>
    <a:custClr name="Světle oranžová">
      <a:srgbClr val="FFCE8D"/>
    </a:custClr>
    <a:custClr name="Modrá">
      <a:srgbClr val="60CEF4"/>
    </a:custClr>
    <a:custClr name="Hnědá">
      <a:srgbClr val="C7B299"/>
    </a:custClr>
    <a:custClr name="Tyrkysová">
      <a:srgbClr val="14DBC7"/>
    </a:custClr>
    <a:custClr name="Jarní zelená">
      <a:srgbClr val="C7F779"/>
    </a:custClr>
    <a:custClr name="Růžová">
      <a:srgbClr val="F8C5F9"/>
    </a:custClr>
    <a:custClr name="Tmavě fialová">
      <a:srgbClr val="7468E9"/>
    </a:custClr>
  </a:custClrLst>
  <a:extLst>
    <a:ext uri="{05A4C25C-085E-4340-85A3-A5531E510DB2}">
      <thm15:themeFamily xmlns:thm15="http://schemas.microsoft.com/office/thememl/2012/main" name="INVESTIKA_DYNAMIKA_PPT_16x9_v2.potx" id="{8733E6CE-201E-48DB-87AA-DB80330FF5DB}" vid="{D7849ED6-7B13-4D46-A90C-4F40B8B1D8EC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ČBA(HomeOffice)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093B8"/>
    </a:accent1>
    <a:accent2>
      <a:srgbClr val="F4858E"/>
    </a:accent2>
    <a:accent3>
      <a:srgbClr val="13576B"/>
    </a:accent3>
    <a:accent4>
      <a:srgbClr val="FFC05F"/>
    </a:accent4>
    <a:accent5>
      <a:srgbClr val="4EA7EB"/>
    </a:accent5>
    <a:accent6>
      <a:srgbClr val="4EC597"/>
    </a:accent6>
    <a:hlink>
      <a:srgbClr val="0563C1"/>
    </a:hlink>
    <a:folHlink>
      <a:srgbClr val="954F72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ČBA">
    <a:dk1>
      <a:sysClr val="windowText" lastClr="000000"/>
    </a:dk1>
    <a:lt1>
      <a:sysClr val="window" lastClr="FFFFFF"/>
    </a:lt1>
    <a:dk2>
      <a:srgbClr val="13576B"/>
    </a:dk2>
    <a:lt2>
      <a:srgbClr val="D8D8D8"/>
    </a:lt2>
    <a:accent1>
      <a:srgbClr val="0093B8"/>
    </a:accent1>
    <a:accent2>
      <a:srgbClr val="F4858E"/>
    </a:accent2>
    <a:accent3>
      <a:srgbClr val="13576B"/>
    </a:accent3>
    <a:accent4>
      <a:srgbClr val="FFC05F"/>
    </a:accent4>
    <a:accent5>
      <a:srgbClr val="4EA7EB"/>
    </a:accent5>
    <a:accent6>
      <a:srgbClr val="4EC597"/>
    </a:accent6>
    <a:hlink>
      <a:srgbClr val="2581C4"/>
    </a:hlink>
    <a:folHlink>
      <a:srgbClr val="0C8761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ČBA">
    <a:dk1>
      <a:sysClr val="windowText" lastClr="000000"/>
    </a:dk1>
    <a:lt1>
      <a:sysClr val="window" lastClr="FFFFFF"/>
    </a:lt1>
    <a:dk2>
      <a:srgbClr val="13576B"/>
    </a:dk2>
    <a:lt2>
      <a:srgbClr val="D8D8D8"/>
    </a:lt2>
    <a:accent1>
      <a:srgbClr val="0093B8"/>
    </a:accent1>
    <a:accent2>
      <a:srgbClr val="F4858E"/>
    </a:accent2>
    <a:accent3>
      <a:srgbClr val="13576B"/>
    </a:accent3>
    <a:accent4>
      <a:srgbClr val="FFC05F"/>
    </a:accent4>
    <a:accent5>
      <a:srgbClr val="4EA7EB"/>
    </a:accent5>
    <a:accent6>
      <a:srgbClr val="4EC597"/>
    </a:accent6>
    <a:hlink>
      <a:srgbClr val="2581C4"/>
    </a:hlink>
    <a:folHlink>
      <a:srgbClr val="0C8761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ČBA">
    <a:dk1>
      <a:sysClr val="windowText" lastClr="000000"/>
    </a:dk1>
    <a:lt1>
      <a:sysClr val="window" lastClr="FFFFFF"/>
    </a:lt1>
    <a:dk2>
      <a:srgbClr val="13576B"/>
    </a:dk2>
    <a:lt2>
      <a:srgbClr val="D8D8D8"/>
    </a:lt2>
    <a:accent1>
      <a:srgbClr val="0093B8"/>
    </a:accent1>
    <a:accent2>
      <a:srgbClr val="F4858E"/>
    </a:accent2>
    <a:accent3>
      <a:srgbClr val="13576B"/>
    </a:accent3>
    <a:accent4>
      <a:srgbClr val="FFC05F"/>
    </a:accent4>
    <a:accent5>
      <a:srgbClr val="4EA7EB"/>
    </a:accent5>
    <a:accent6>
      <a:srgbClr val="4EC597"/>
    </a:accent6>
    <a:hlink>
      <a:srgbClr val="2581C4"/>
    </a:hlink>
    <a:folHlink>
      <a:srgbClr val="0C8761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ČBA">
    <a:dk1>
      <a:sysClr val="windowText" lastClr="000000"/>
    </a:dk1>
    <a:lt1>
      <a:sysClr val="window" lastClr="FFFFFF"/>
    </a:lt1>
    <a:dk2>
      <a:srgbClr val="13576B"/>
    </a:dk2>
    <a:lt2>
      <a:srgbClr val="D8D8D8"/>
    </a:lt2>
    <a:accent1>
      <a:srgbClr val="0093B8"/>
    </a:accent1>
    <a:accent2>
      <a:srgbClr val="F4858E"/>
    </a:accent2>
    <a:accent3>
      <a:srgbClr val="13576B"/>
    </a:accent3>
    <a:accent4>
      <a:srgbClr val="FFC05F"/>
    </a:accent4>
    <a:accent5>
      <a:srgbClr val="4EA7EB"/>
    </a:accent5>
    <a:accent6>
      <a:srgbClr val="4EC597"/>
    </a:accent6>
    <a:hlink>
      <a:srgbClr val="2581C4"/>
    </a:hlink>
    <a:folHlink>
      <a:srgbClr val="0C8761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ebcfb002-a245-4f64-b91d-4b07cb074cbb" xsi:nil="true"/>
    <TaxCatchAll xmlns="3d04b0d2-10d1-4ac1-82d3-a64e9a9882e5" xsi:nil="true"/>
    <lcf76f155ced4ddcb4097134ff3c332f xmlns="ebcfb002-a245-4f64-b91d-4b07cb074cb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91B8A9ED33244787B916AE9BBE206E" ma:contentTypeVersion="12" ma:contentTypeDescription="Create a new document." ma:contentTypeScope="" ma:versionID="6272deca80841e48775e47dbd4ea0331">
  <xsd:schema xmlns:xsd="http://www.w3.org/2001/XMLSchema" xmlns:xs="http://www.w3.org/2001/XMLSchema" xmlns:p="http://schemas.microsoft.com/office/2006/metadata/properties" xmlns:ns2="ebcfb002-a245-4f64-b91d-4b07cb074cbb" xmlns:ns3="3d04b0d2-10d1-4ac1-82d3-a64e9a9882e5" targetNamespace="http://schemas.microsoft.com/office/2006/metadata/properties" ma:root="true" ma:fieldsID="ecc7e44836475fabd4dd73250f8ace6d" ns2:_="" ns3:_="">
    <xsd:import namespace="ebcfb002-a245-4f64-b91d-4b07cb074cbb"/>
    <xsd:import namespace="3d04b0d2-10d1-4ac1-82d3-a64e9a9882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cfb002-a245-4f64-b91d-4b07cb074c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149a369f-88ca-4bc3-9129-83334f9bced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04b0d2-10d1-4ac1-82d3-a64e9a9882e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4bfe6e60-89d1-46a8-a9d9-d6254838e557}" ma:internalName="TaxCatchAll" ma:showField="CatchAllData" ma:web="3d04b0d2-10d1-4ac1-82d3-a64e9a9882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53709C2-9DBD-4E5D-A17B-6BCA862131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E2109D1-82F8-47F1-B049-10AFD73CFAE2}">
  <ds:schemaRefs>
    <ds:schemaRef ds:uri="3d04b0d2-10d1-4ac1-82d3-a64e9a9882e5"/>
    <ds:schemaRef ds:uri="ebcfb002-a245-4f64-b91d-4b07cb074cbb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02F7624-800E-4146-82DF-FE555B3D68E9}">
  <ds:schemaRefs>
    <ds:schemaRef ds:uri="3d04b0d2-10d1-4ac1-82d3-a64e9a9882e5"/>
    <ds:schemaRef ds:uri="ebcfb002-a245-4f64-b91d-4b07cb074cb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CBA-MS-Office-Motiv-updated</Template>
  <TotalTime>1189</TotalTime>
  <Words>908</Words>
  <Application>Microsoft Office PowerPoint</Application>
  <PresentationFormat>Širokoúhlá obrazovka</PresentationFormat>
  <Paragraphs>206</Paragraphs>
  <Slides>20</Slides>
  <Notes>15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ING Me</vt:lpstr>
      <vt:lpstr>CBA PPT 16:9 B&amp;W</vt:lpstr>
      <vt:lpstr>MAKROEKONOMICKÁ PROGNÓZA ČBA  aneb k vývoji českého hospodářství v letech 2023–2024 z pohledu bankovního sektoru </vt:lpstr>
      <vt:lpstr>MAKROEKONOMICKÁ PROGNÓZA ČBA</vt:lpstr>
      <vt:lpstr>Úvodní slovo</vt:lpstr>
      <vt:lpstr>Prezentace aplikace PowerPoint</vt:lpstr>
      <vt:lpstr>Prognózy růstu reálného HDP ČR</vt:lpstr>
      <vt:lpstr>Tuzemská ekonomika bude v letošním roce pouze stagnovat</vt:lpstr>
      <vt:lpstr>Prezentace aplikace PowerPoint</vt:lpstr>
      <vt:lpstr>Trh práce</vt:lpstr>
      <vt:lpstr>Prezentace aplikace PowerPoint</vt:lpstr>
      <vt:lpstr>Inflace</vt:lpstr>
      <vt:lpstr>Inflace se bude letos pohybovat kolem 11 %, v příštím roce klesne k 2,5 %, jednotlivé odhady se pro příští rok liší, obecně se však riziko nad očekávání vysoké inflace v příštím roce snížilo</vt:lpstr>
      <vt:lpstr>Měnová politika a měnový kurz</vt:lpstr>
      <vt:lpstr>Prezentace aplikace PowerPoint</vt:lpstr>
      <vt:lpstr>Fiskální politika</vt:lpstr>
      <vt:lpstr>Vývoj vládního deficitu a zadlužení (% HDP) </vt:lpstr>
      <vt:lpstr>Vývoj vkladů a úvěrové emise</vt:lpstr>
      <vt:lpstr>Prezentace aplikace PowerPoint</vt:lpstr>
      <vt:lpstr>Závěrečné shrnutí</vt:lpstr>
      <vt:lpstr>Prognóza ČBA v číslech</vt:lpstr>
      <vt:lpstr>Děkujeme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Určeno pro zprostředkovatele realitního fondu</dc:title>
  <dc:creator>Kristina Červinková</dc:creator>
  <cp:lastModifiedBy>Šalša, Radek (ČBA)</cp:lastModifiedBy>
  <cp:revision>50</cp:revision>
  <dcterms:created xsi:type="dcterms:W3CDTF">2021-11-05T08:44:25Z</dcterms:created>
  <dcterms:modified xsi:type="dcterms:W3CDTF">2023-08-09T14:04:47Z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0x0101008191B8A9ED33244787B916AE9BBE206E</vt:lpwstr>
  </property>
  <property fmtid="{D5CDD505-2E9C-101B-9397-08002B2CF9AE}" pid="3" name="Order">
    <vt:r8>325300</vt:r8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