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14" r:id="rId4"/>
    <p:sldMasterId id="2147484130" r:id="rId5"/>
    <p:sldMasterId id="2147484146" r:id="rId6"/>
    <p:sldMasterId id="2147484162" r:id="rId7"/>
    <p:sldMasterId id="2147484190" r:id="rId8"/>
  </p:sldMasterIdLst>
  <p:notesMasterIdLst>
    <p:notesMasterId r:id="rId35"/>
  </p:notesMasterIdLst>
  <p:handoutMasterIdLst>
    <p:handoutMasterId r:id="rId36"/>
  </p:handoutMasterIdLst>
  <p:sldIdLst>
    <p:sldId id="1918" r:id="rId9"/>
    <p:sldId id="1937" r:id="rId10"/>
    <p:sldId id="1938" r:id="rId11"/>
    <p:sldId id="1620" r:id="rId12"/>
    <p:sldId id="1917" r:id="rId13"/>
    <p:sldId id="1844" r:id="rId14"/>
    <p:sldId id="1905" r:id="rId15"/>
    <p:sldId id="1842" r:id="rId16"/>
    <p:sldId id="1853" r:id="rId17"/>
    <p:sldId id="1907" r:id="rId18"/>
    <p:sldId id="1846" r:id="rId19"/>
    <p:sldId id="1914" r:id="rId20"/>
    <p:sldId id="1857" r:id="rId21"/>
    <p:sldId id="1915" r:id="rId22"/>
    <p:sldId id="1909" r:id="rId23"/>
    <p:sldId id="1851" r:id="rId24"/>
    <p:sldId id="1933" r:id="rId25"/>
    <p:sldId id="1848" r:id="rId26"/>
    <p:sldId id="1903" r:id="rId27"/>
    <p:sldId id="1924" r:id="rId28"/>
    <p:sldId id="1923" r:id="rId29"/>
    <p:sldId id="1934" r:id="rId30"/>
    <p:sldId id="1932" r:id="rId31"/>
    <p:sldId id="1939" r:id="rId32"/>
    <p:sldId id="1935" r:id="rId33"/>
    <p:sldId id="1936" r:id="rId34"/>
  </p:sldIdLst>
  <p:sldSz cx="12192000" cy="6858000"/>
  <p:notesSz cx="6797675" cy="9926638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2" pos="1186" userDrawn="1">
          <p15:clr>
            <a:srgbClr val="A4A3A4"/>
          </p15:clr>
        </p15:guide>
        <p15:guide id="14" pos="7605" userDrawn="1">
          <p15:clr>
            <a:srgbClr val="A4A3A4"/>
          </p15:clr>
        </p15:guide>
        <p15:guide id="16" pos="5019" userDrawn="1">
          <p15:clr>
            <a:srgbClr val="A4A3A4"/>
          </p15:clr>
        </p15:guide>
        <p15:guide id="17" pos="75" userDrawn="1">
          <p15:clr>
            <a:srgbClr val="A4A3A4"/>
          </p15:clr>
        </p15:guide>
        <p15:guide id="18" orient="horz" pos="4247" userDrawn="1">
          <p15:clr>
            <a:srgbClr val="A4A3A4"/>
          </p15:clr>
        </p15:guide>
        <p15:guide id="19" orient="horz" pos="3884" userDrawn="1">
          <p15:clr>
            <a:srgbClr val="A4A3A4"/>
          </p15:clr>
        </p15:guide>
        <p15:guide id="20" pos="7310" userDrawn="1">
          <p15:clr>
            <a:srgbClr val="A4A3A4"/>
          </p15:clr>
        </p15:guide>
        <p15:guide id="22" pos="3840" userDrawn="1">
          <p15:clr>
            <a:srgbClr val="A4A3A4"/>
          </p15:clr>
        </p15:guide>
        <p15:guide id="23" pos="370" userDrawn="1">
          <p15:clr>
            <a:srgbClr val="A4A3A4"/>
          </p15:clr>
        </p15:guide>
        <p15:guide id="24" orient="horz" pos="913" userDrawn="1">
          <p15:clr>
            <a:srgbClr val="A4A3A4"/>
          </p15:clr>
        </p15:guide>
        <p15:guide id="27" orient="horz" pos="3521" userDrawn="1">
          <p15:clr>
            <a:srgbClr val="A4A3A4"/>
          </p15:clr>
        </p15:guide>
        <p15:guide id="28" orient="horz" pos="2160" userDrawn="1">
          <p15:clr>
            <a:srgbClr val="A4A3A4"/>
          </p15:clr>
        </p15:guide>
        <p15:guide id="29" orient="horz" pos="1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ereza Plistilova" initials="TP" lastIdx="1" clrIdx="6">
    <p:extLst>
      <p:ext uri="{19B8F6BF-5375-455C-9EA6-DF929625EA0E}">
        <p15:presenceInfo xmlns:p15="http://schemas.microsoft.com/office/powerpoint/2012/main" userId="S::Tereza.Plistilova@ipsos.com::2e5c7a4b-89a6-444a-a038-709385323ef7" providerId="AD"/>
      </p:ext>
    </p:extLst>
  </p:cmAuthor>
  <p:cmAuthor id="1" name="externista.ipsos" initials="e" lastIdx="18" clrIdx="0"/>
  <p:cmAuthor id="2" name="Tereza Horáková - Ipsos" initials="TH-I" lastIdx="7" clrIdx="1"/>
  <p:cmAuthor id="3" name="Magdalena Benova" initials="MB" lastIdx="17" clrIdx="2"/>
  <p:cmAuthor id="4" name="Zora Vasulinova" initials="ZV" lastIdx="8" clrIdx="3"/>
  <p:cmAuthor id="5" name="Katerina Kolarova" initials="KK" lastIdx="2" clrIdx="4">
    <p:extLst>
      <p:ext uri="{19B8F6BF-5375-455C-9EA6-DF929625EA0E}">
        <p15:presenceInfo xmlns:p15="http://schemas.microsoft.com/office/powerpoint/2012/main" userId="S::Katerina.Kolarova@ipsos.com::7926dcf8-7231-4ffe-a0c5-1c5dc24b9aa0" providerId="AD"/>
      </p:ext>
    </p:extLst>
  </p:cmAuthor>
  <p:cmAuthor id="6" name="Michal Kormaňák - Ipsos" initials="MK-I" lastIdx="1" clrIdx="5">
    <p:extLst>
      <p:ext uri="{19B8F6BF-5375-455C-9EA6-DF929625EA0E}">
        <p15:presenceInfo xmlns:p15="http://schemas.microsoft.com/office/powerpoint/2012/main" userId="S::Michal.Kormanak@ipsos.com::a13b3441-23dc-4cf3-a4be-f907fcd9c6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60"/>
    <a:srgbClr val="009D9C"/>
    <a:srgbClr val="00827A"/>
    <a:srgbClr val="135868"/>
    <a:srgbClr val="7F7F7F"/>
    <a:srgbClr val="0D0D0D"/>
    <a:srgbClr val="A6A6A6"/>
    <a:srgbClr val="4CBABA"/>
    <a:srgbClr val="088287"/>
    <a:srgbClr val="008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6" autoAdjust="0"/>
    <p:restoredTop sz="79573" autoAdjust="0"/>
  </p:normalViewPr>
  <p:slideViewPr>
    <p:cSldViewPr snapToGrid="0">
      <p:cViewPr varScale="1">
        <p:scale>
          <a:sx n="114" d="100"/>
          <a:sy n="114" d="100"/>
        </p:scale>
        <p:origin x="870" y="102"/>
      </p:cViewPr>
      <p:guideLst>
        <p:guide pos="1186"/>
        <p:guide pos="7605"/>
        <p:guide pos="5019"/>
        <p:guide pos="75"/>
        <p:guide orient="horz" pos="4247"/>
        <p:guide orient="horz" pos="3884"/>
        <p:guide pos="7310"/>
        <p:guide pos="3840"/>
        <p:guide pos="370"/>
        <p:guide orient="horz" pos="913"/>
        <p:guide orient="horz" pos="3521"/>
        <p:guide orient="horz" pos="2160"/>
        <p:guide orient="horz" pos="1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cbaonlinecz-my.sharepoint.com/personal/jakub_seidler_cbaonline_cz/Documents/__DATA/Credit/_Credit.xlsm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https://cbaonlinecz-my.sharepoint.com/personal/jakub_seidler_cbaonline_cz/Documents/__DATA/Nemovitosti/DataLigence/__proCBAMonitor/__Dataligence_data_m&#283;s&#237;&#269;n&#237;_v&#353;e_MESICNE%20(2023-09-14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NewCredit_Households!$CS$5:$CS$113</c:f>
              <c:numCache>
                <c:formatCode>mm/yy</c:formatCode>
                <c:ptCount val="109"/>
                <c:pt idx="0">
                  <c:v>41729</c:v>
                </c:pt>
                <c:pt idx="1">
                  <c:v>41759</c:v>
                </c:pt>
                <c:pt idx="2">
                  <c:v>41790</c:v>
                </c:pt>
                <c:pt idx="3">
                  <c:v>41820</c:v>
                </c:pt>
                <c:pt idx="4">
                  <c:v>41851</c:v>
                </c:pt>
                <c:pt idx="5">
                  <c:v>41882</c:v>
                </c:pt>
                <c:pt idx="6">
                  <c:v>41912</c:v>
                </c:pt>
                <c:pt idx="7">
                  <c:v>41943</c:v>
                </c:pt>
                <c:pt idx="8">
                  <c:v>41973</c:v>
                </c:pt>
                <c:pt idx="9">
                  <c:v>42004</c:v>
                </c:pt>
                <c:pt idx="10">
                  <c:v>42035</c:v>
                </c:pt>
                <c:pt idx="11">
                  <c:v>42063</c:v>
                </c:pt>
                <c:pt idx="12">
                  <c:v>42094</c:v>
                </c:pt>
                <c:pt idx="13">
                  <c:v>42124</c:v>
                </c:pt>
                <c:pt idx="14">
                  <c:v>42155</c:v>
                </c:pt>
                <c:pt idx="15">
                  <c:v>42185</c:v>
                </c:pt>
                <c:pt idx="16">
                  <c:v>42216</c:v>
                </c:pt>
                <c:pt idx="17">
                  <c:v>42247</c:v>
                </c:pt>
                <c:pt idx="18">
                  <c:v>42277</c:v>
                </c:pt>
                <c:pt idx="19">
                  <c:v>42308</c:v>
                </c:pt>
                <c:pt idx="20">
                  <c:v>42338</c:v>
                </c:pt>
                <c:pt idx="21">
                  <c:v>42369</c:v>
                </c:pt>
                <c:pt idx="22">
                  <c:v>42400</c:v>
                </c:pt>
                <c:pt idx="23">
                  <c:v>42429</c:v>
                </c:pt>
                <c:pt idx="24">
                  <c:v>42460</c:v>
                </c:pt>
                <c:pt idx="25">
                  <c:v>42490</c:v>
                </c:pt>
                <c:pt idx="26">
                  <c:v>42521</c:v>
                </c:pt>
                <c:pt idx="27">
                  <c:v>42551</c:v>
                </c:pt>
                <c:pt idx="28">
                  <c:v>42582</c:v>
                </c:pt>
                <c:pt idx="29">
                  <c:v>42613</c:v>
                </c:pt>
                <c:pt idx="30">
                  <c:v>42643</c:v>
                </c:pt>
                <c:pt idx="31">
                  <c:v>42674</c:v>
                </c:pt>
                <c:pt idx="32">
                  <c:v>42704</c:v>
                </c:pt>
                <c:pt idx="33">
                  <c:v>42735</c:v>
                </c:pt>
                <c:pt idx="34">
                  <c:v>42766</c:v>
                </c:pt>
                <c:pt idx="35">
                  <c:v>42794</c:v>
                </c:pt>
                <c:pt idx="36">
                  <c:v>42825</c:v>
                </c:pt>
                <c:pt idx="37">
                  <c:v>42855</c:v>
                </c:pt>
                <c:pt idx="38">
                  <c:v>42886</c:v>
                </c:pt>
                <c:pt idx="39">
                  <c:v>42916</c:v>
                </c:pt>
                <c:pt idx="40">
                  <c:v>42947</c:v>
                </c:pt>
                <c:pt idx="41">
                  <c:v>42978</c:v>
                </c:pt>
                <c:pt idx="42">
                  <c:v>43008</c:v>
                </c:pt>
                <c:pt idx="43">
                  <c:v>43039</c:v>
                </c:pt>
                <c:pt idx="44">
                  <c:v>43069</c:v>
                </c:pt>
                <c:pt idx="45">
                  <c:v>43100</c:v>
                </c:pt>
                <c:pt idx="46">
                  <c:v>43131</c:v>
                </c:pt>
                <c:pt idx="47">
                  <c:v>43159</c:v>
                </c:pt>
                <c:pt idx="48">
                  <c:v>43190</c:v>
                </c:pt>
                <c:pt idx="49">
                  <c:v>43220</c:v>
                </c:pt>
                <c:pt idx="50">
                  <c:v>43251</c:v>
                </c:pt>
                <c:pt idx="51">
                  <c:v>43281</c:v>
                </c:pt>
                <c:pt idx="52">
                  <c:v>43312</c:v>
                </c:pt>
                <c:pt idx="53">
                  <c:v>43343</c:v>
                </c:pt>
                <c:pt idx="54">
                  <c:v>43373</c:v>
                </c:pt>
                <c:pt idx="55">
                  <c:v>43404</c:v>
                </c:pt>
                <c:pt idx="56">
                  <c:v>43434</c:v>
                </c:pt>
                <c:pt idx="57">
                  <c:v>43465</c:v>
                </c:pt>
                <c:pt idx="58">
                  <c:v>43496</c:v>
                </c:pt>
                <c:pt idx="59">
                  <c:v>43524</c:v>
                </c:pt>
                <c:pt idx="60">
                  <c:v>43555</c:v>
                </c:pt>
                <c:pt idx="61">
                  <c:v>43585</c:v>
                </c:pt>
                <c:pt idx="62">
                  <c:v>43616</c:v>
                </c:pt>
                <c:pt idx="63">
                  <c:v>43646</c:v>
                </c:pt>
                <c:pt idx="64">
                  <c:v>43677</c:v>
                </c:pt>
                <c:pt idx="65">
                  <c:v>43708</c:v>
                </c:pt>
                <c:pt idx="66">
                  <c:v>43738</c:v>
                </c:pt>
                <c:pt idx="67">
                  <c:v>43769</c:v>
                </c:pt>
                <c:pt idx="68">
                  <c:v>43799</c:v>
                </c:pt>
                <c:pt idx="69">
                  <c:v>43830</c:v>
                </c:pt>
                <c:pt idx="70">
                  <c:v>43861</c:v>
                </c:pt>
                <c:pt idx="71">
                  <c:v>43890</c:v>
                </c:pt>
                <c:pt idx="72">
                  <c:v>43921</c:v>
                </c:pt>
                <c:pt idx="73">
                  <c:v>43951</c:v>
                </c:pt>
                <c:pt idx="74">
                  <c:v>43982</c:v>
                </c:pt>
                <c:pt idx="75">
                  <c:v>44012</c:v>
                </c:pt>
                <c:pt idx="76">
                  <c:v>44043</c:v>
                </c:pt>
                <c:pt idx="77">
                  <c:v>44074</c:v>
                </c:pt>
                <c:pt idx="78">
                  <c:v>44104</c:v>
                </c:pt>
                <c:pt idx="79">
                  <c:v>44135</c:v>
                </c:pt>
                <c:pt idx="80">
                  <c:v>44165</c:v>
                </c:pt>
                <c:pt idx="81">
                  <c:v>44196</c:v>
                </c:pt>
                <c:pt idx="82">
                  <c:v>44227</c:v>
                </c:pt>
                <c:pt idx="83">
                  <c:v>44255</c:v>
                </c:pt>
                <c:pt idx="84">
                  <c:v>44286</c:v>
                </c:pt>
                <c:pt idx="85">
                  <c:v>44316</c:v>
                </c:pt>
                <c:pt idx="86">
                  <c:v>44347</c:v>
                </c:pt>
                <c:pt idx="87">
                  <c:v>44377</c:v>
                </c:pt>
                <c:pt idx="88">
                  <c:v>44408</c:v>
                </c:pt>
                <c:pt idx="89">
                  <c:v>44439</c:v>
                </c:pt>
                <c:pt idx="90">
                  <c:v>44469</c:v>
                </c:pt>
                <c:pt idx="91">
                  <c:v>44500</c:v>
                </c:pt>
                <c:pt idx="92">
                  <c:v>44530</c:v>
                </c:pt>
                <c:pt idx="93">
                  <c:v>44561</c:v>
                </c:pt>
                <c:pt idx="94">
                  <c:v>44592</c:v>
                </c:pt>
                <c:pt idx="95">
                  <c:v>44620</c:v>
                </c:pt>
                <c:pt idx="96">
                  <c:v>44651</c:v>
                </c:pt>
                <c:pt idx="97">
                  <c:v>44681</c:v>
                </c:pt>
                <c:pt idx="98">
                  <c:v>44712</c:v>
                </c:pt>
                <c:pt idx="99">
                  <c:v>44742</c:v>
                </c:pt>
                <c:pt idx="100">
                  <c:v>44773</c:v>
                </c:pt>
                <c:pt idx="101">
                  <c:v>44804</c:v>
                </c:pt>
                <c:pt idx="102">
                  <c:v>44834</c:v>
                </c:pt>
                <c:pt idx="103">
                  <c:v>44865</c:v>
                </c:pt>
                <c:pt idx="104">
                  <c:v>44895</c:v>
                </c:pt>
                <c:pt idx="105">
                  <c:v>44926</c:v>
                </c:pt>
                <c:pt idx="106">
                  <c:v>44957</c:v>
                </c:pt>
                <c:pt idx="107">
                  <c:v>44985</c:v>
                </c:pt>
                <c:pt idx="108">
                  <c:v>45016</c:v>
                </c:pt>
              </c:numCache>
            </c:numRef>
          </c:cat>
          <c:val>
            <c:numRef>
              <c:f>NewCredit_Households!$CT$5:$CT$113</c:f>
              <c:numCache>
                <c:formatCode>0.0</c:formatCode>
                <c:ptCount val="109"/>
                <c:pt idx="0">
                  <c:v>9.1024999999999991</c:v>
                </c:pt>
                <c:pt idx="1">
                  <c:v>7.2383000000000006</c:v>
                </c:pt>
                <c:pt idx="2">
                  <c:v>7.7596000000000007</c:v>
                </c:pt>
                <c:pt idx="3">
                  <c:v>9.1707999999999998</c:v>
                </c:pt>
                <c:pt idx="4">
                  <c:v>8.0061</c:v>
                </c:pt>
                <c:pt idx="5">
                  <c:v>6.6619999999999999</c:v>
                </c:pt>
                <c:pt idx="6">
                  <c:v>8.5577000000000005</c:v>
                </c:pt>
                <c:pt idx="7">
                  <c:v>8.0841999999999992</c:v>
                </c:pt>
                <c:pt idx="8">
                  <c:v>7.0928999999999993</c:v>
                </c:pt>
                <c:pt idx="9">
                  <c:v>9.2225999999999999</c:v>
                </c:pt>
                <c:pt idx="10">
                  <c:v>5.9323000000000006</c:v>
                </c:pt>
                <c:pt idx="11">
                  <c:v>6.8363000000000005</c:v>
                </c:pt>
                <c:pt idx="12">
                  <c:v>10.214499999999999</c:v>
                </c:pt>
                <c:pt idx="13">
                  <c:v>10.0009</c:v>
                </c:pt>
                <c:pt idx="14">
                  <c:v>9.8292999999999999</c:v>
                </c:pt>
                <c:pt idx="15">
                  <c:v>12.243399999999999</c:v>
                </c:pt>
                <c:pt idx="16">
                  <c:v>10.928900000000001</c:v>
                </c:pt>
                <c:pt idx="17">
                  <c:v>10.1927</c:v>
                </c:pt>
                <c:pt idx="18">
                  <c:v>10.676</c:v>
                </c:pt>
                <c:pt idx="19">
                  <c:v>9.7497999999999987</c:v>
                </c:pt>
                <c:pt idx="20">
                  <c:v>10.2475</c:v>
                </c:pt>
                <c:pt idx="21">
                  <c:v>12.095799999999999</c:v>
                </c:pt>
                <c:pt idx="22">
                  <c:v>6.5953999999999997</c:v>
                </c:pt>
                <c:pt idx="23">
                  <c:v>9.2087000000000003</c:v>
                </c:pt>
                <c:pt idx="24">
                  <c:v>12.110200000000001</c:v>
                </c:pt>
                <c:pt idx="25">
                  <c:v>11.0558</c:v>
                </c:pt>
                <c:pt idx="26">
                  <c:v>13.230600000000001</c:v>
                </c:pt>
                <c:pt idx="27">
                  <c:v>14.9239</c:v>
                </c:pt>
                <c:pt idx="28">
                  <c:v>12.4573</c:v>
                </c:pt>
                <c:pt idx="29">
                  <c:v>15.079700000000001</c:v>
                </c:pt>
                <c:pt idx="30">
                  <c:v>15.402200000000001</c:v>
                </c:pt>
                <c:pt idx="31">
                  <c:v>14.526299999999999</c:v>
                </c:pt>
                <c:pt idx="32">
                  <c:v>21.476299999999998</c:v>
                </c:pt>
                <c:pt idx="33">
                  <c:v>12.425600000000001</c:v>
                </c:pt>
                <c:pt idx="34">
                  <c:v>12.407500000000001</c:v>
                </c:pt>
                <c:pt idx="35">
                  <c:v>13.532500000000001</c:v>
                </c:pt>
                <c:pt idx="36">
                  <c:v>16.0824</c:v>
                </c:pt>
                <c:pt idx="37">
                  <c:v>14.037100000000001</c:v>
                </c:pt>
                <c:pt idx="38">
                  <c:v>16.388500000000001</c:v>
                </c:pt>
                <c:pt idx="39">
                  <c:v>17.2103</c:v>
                </c:pt>
                <c:pt idx="40">
                  <c:v>11.3498</c:v>
                </c:pt>
                <c:pt idx="41">
                  <c:v>14.5069</c:v>
                </c:pt>
                <c:pt idx="42">
                  <c:v>13.4381</c:v>
                </c:pt>
                <c:pt idx="43">
                  <c:v>13.482899999999999</c:v>
                </c:pt>
                <c:pt idx="44">
                  <c:v>15.4711</c:v>
                </c:pt>
                <c:pt idx="45">
                  <c:v>15.901399999999999</c:v>
                </c:pt>
                <c:pt idx="46">
                  <c:v>14.097700000000001</c:v>
                </c:pt>
                <c:pt idx="47">
                  <c:v>13.241700000000002</c:v>
                </c:pt>
                <c:pt idx="48">
                  <c:v>16.0502</c:v>
                </c:pt>
                <c:pt idx="49">
                  <c:v>14.511799999999999</c:v>
                </c:pt>
                <c:pt idx="50">
                  <c:v>14.734500000000001</c:v>
                </c:pt>
                <c:pt idx="51">
                  <c:v>16.648799999999998</c:v>
                </c:pt>
                <c:pt idx="52">
                  <c:v>13.383100000000001</c:v>
                </c:pt>
                <c:pt idx="53">
                  <c:v>16.743299999999998</c:v>
                </c:pt>
                <c:pt idx="54">
                  <c:v>18.2499</c:v>
                </c:pt>
                <c:pt idx="55">
                  <c:v>20.739599999999999</c:v>
                </c:pt>
                <c:pt idx="56">
                  <c:v>16.546599999999998</c:v>
                </c:pt>
                <c:pt idx="57">
                  <c:v>11.9801</c:v>
                </c:pt>
                <c:pt idx="58">
                  <c:v>10.553700000000001</c:v>
                </c:pt>
                <c:pt idx="59">
                  <c:v>10.1127</c:v>
                </c:pt>
                <c:pt idx="60">
                  <c:v>12.706799999999999</c:v>
                </c:pt>
                <c:pt idx="61">
                  <c:v>12.621</c:v>
                </c:pt>
                <c:pt idx="62">
                  <c:v>14.329000000000001</c:v>
                </c:pt>
                <c:pt idx="63">
                  <c:v>14.6273</c:v>
                </c:pt>
                <c:pt idx="64">
                  <c:v>13.667</c:v>
                </c:pt>
                <c:pt idx="65">
                  <c:v>13.036200000000001</c:v>
                </c:pt>
                <c:pt idx="66">
                  <c:v>13.4414</c:v>
                </c:pt>
                <c:pt idx="67">
                  <c:v>15.533899999999999</c:v>
                </c:pt>
                <c:pt idx="68">
                  <c:v>15.936299999999999</c:v>
                </c:pt>
                <c:pt idx="69">
                  <c:v>14.950100000000001</c:v>
                </c:pt>
                <c:pt idx="70">
                  <c:v>14.6225</c:v>
                </c:pt>
                <c:pt idx="71">
                  <c:v>15.886899999999999</c:v>
                </c:pt>
                <c:pt idx="72">
                  <c:v>16.318100000000001</c:v>
                </c:pt>
                <c:pt idx="73">
                  <c:v>15.585799999999999</c:v>
                </c:pt>
                <c:pt idx="74">
                  <c:v>14.804</c:v>
                </c:pt>
                <c:pt idx="75">
                  <c:v>18.756799999999998</c:v>
                </c:pt>
                <c:pt idx="76">
                  <c:v>19.162200000000002</c:v>
                </c:pt>
                <c:pt idx="77">
                  <c:v>17.007400000000001</c:v>
                </c:pt>
                <c:pt idx="78">
                  <c:v>18.763200000000001</c:v>
                </c:pt>
                <c:pt idx="79">
                  <c:v>20.6981</c:v>
                </c:pt>
                <c:pt idx="80">
                  <c:v>22.112599999999997</c:v>
                </c:pt>
                <c:pt idx="81">
                  <c:v>23.129300000000001</c:v>
                </c:pt>
                <c:pt idx="82">
                  <c:v>20.053799999999999</c:v>
                </c:pt>
                <c:pt idx="83">
                  <c:v>22.454900000000002</c:v>
                </c:pt>
                <c:pt idx="84">
                  <c:v>32.689900000000002</c:v>
                </c:pt>
                <c:pt idx="85">
                  <c:v>30.265900000000002</c:v>
                </c:pt>
                <c:pt idx="86">
                  <c:v>32.1389</c:v>
                </c:pt>
                <c:pt idx="87">
                  <c:v>39.4285</c:v>
                </c:pt>
                <c:pt idx="88">
                  <c:v>31.706299999999999</c:v>
                </c:pt>
                <c:pt idx="89">
                  <c:v>32.601599999999998</c:v>
                </c:pt>
                <c:pt idx="90">
                  <c:v>29.549700000000001</c:v>
                </c:pt>
                <c:pt idx="91">
                  <c:v>30.3079</c:v>
                </c:pt>
                <c:pt idx="92">
                  <c:v>34.297899999999998</c:v>
                </c:pt>
                <c:pt idx="93">
                  <c:v>32.453499999999998</c:v>
                </c:pt>
                <c:pt idx="94">
                  <c:v>23.760400000000001</c:v>
                </c:pt>
                <c:pt idx="95">
                  <c:v>19.2788</c:v>
                </c:pt>
                <c:pt idx="96">
                  <c:v>22.4754</c:v>
                </c:pt>
                <c:pt idx="97">
                  <c:v>13.699200000000001</c:v>
                </c:pt>
                <c:pt idx="98">
                  <c:v>15.781600000000001</c:v>
                </c:pt>
                <c:pt idx="99">
                  <c:v>14.6317</c:v>
                </c:pt>
                <c:pt idx="100">
                  <c:v>9.2362000000000002</c:v>
                </c:pt>
                <c:pt idx="101">
                  <c:v>7.4109999999999996</c:v>
                </c:pt>
                <c:pt idx="102">
                  <c:v>5.31</c:v>
                </c:pt>
                <c:pt idx="103">
                  <c:v>5.4216999999999995</c:v>
                </c:pt>
                <c:pt idx="104">
                  <c:v>5.5594999999999999</c:v>
                </c:pt>
                <c:pt idx="105">
                  <c:v>6.1113999999999997</c:v>
                </c:pt>
                <c:pt idx="106">
                  <c:v>4.8586</c:v>
                </c:pt>
                <c:pt idx="107">
                  <c:v>5.9498999999999995</c:v>
                </c:pt>
                <c:pt idx="108">
                  <c:v>9.2480209322940006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2C-40B6-8C68-92287BB68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2334527"/>
        <c:axId val="1912322047"/>
      </c:lineChart>
      <c:dateAx>
        <c:axId val="1912334527"/>
        <c:scaling>
          <c:orientation val="minMax"/>
        </c:scaling>
        <c:delete val="0"/>
        <c:axPos val="b"/>
        <c:numFmt formatCode="mm/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2322047"/>
        <c:crosses val="autoZero"/>
        <c:auto val="1"/>
        <c:lblOffset val="100"/>
        <c:baseTimeUnit val="months"/>
        <c:majorUnit val="12"/>
        <c:majorTimeUnit val="months"/>
      </c:dateAx>
      <c:valAx>
        <c:axId val="1912322047"/>
        <c:scaling>
          <c:orientation val="minMax"/>
          <c:max val="40"/>
        </c:scaling>
        <c:delete val="0"/>
        <c:axPos val="l"/>
        <c:majorGridlines>
          <c:spPr>
            <a:ln w="3175" cap="flat" cmpd="sng" algn="ctr">
              <a:solidFill>
                <a:srgbClr val="DCDCDC"/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123345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 sz="1200" b="0" i="0">
          <a:solidFill>
            <a:srgbClr val="000000"/>
          </a:solidFill>
          <a:latin typeface="+mn-lt"/>
        </a:defRPr>
      </a:pPr>
      <a:endParaRPr lang="cs-CZ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4590686688897236"/>
          <c:y val="4.2684098964298978E-2"/>
          <c:w val="0.30490029110616218"/>
          <c:h val="0.90809549121874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D9C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50-428E-A211-12967E006A6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950-428E-A211-12967E006A62}"/>
              </c:ext>
            </c:extLst>
          </c:dPt>
          <c:dPt>
            <c:idx val="2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950-428E-A211-12967E006A62}"/>
              </c:ext>
            </c:extLst>
          </c:dPt>
          <c:dPt>
            <c:idx val="3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950-428E-A211-12967E006A62}"/>
              </c:ext>
            </c:extLst>
          </c:dPt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Nevím</c:v>
                </c:pt>
                <c:pt idx="1">
                  <c:v>Jiný důvod</c:v>
                </c:pt>
                <c:pt idx="2">
                  <c:v>Přísné podmínky a regulace ČNB</c:v>
                </c:pt>
                <c:pt idx="3">
                  <c:v>Obava z budoucnosti</c:v>
                </c:pt>
                <c:pt idx="4">
                  <c:v>Obava z neschopnosti v současné době splácet</c:v>
                </c:pt>
                <c:pt idx="5">
                  <c:v>Čekání na výhodnější podmínky hypotéky (úvěr)</c:v>
                </c:pt>
                <c:pt idx="6">
                  <c:v>Čekání na výhodnější ceny nemovitostí</c:v>
                </c:pt>
                <c:pt idx="7">
                  <c:v>Zvyšující se inflace a životní náklady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0.92600000000000005</c:v>
                </c:pt>
                <c:pt idx="1">
                  <c:v>8.3330000000000002</c:v>
                </c:pt>
                <c:pt idx="2">
                  <c:v>18.518999999999998</c:v>
                </c:pt>
                <c:pt idx="3">
                  <c:v>21.295999999999999</c:v>
                </c:pt>
                <c:pt idx="4">
                  <c:v>26.852</c:v>
                </c:pt>
                <c:pt idx="5">
                  <c:v>30.556000000000001</c:v>
                </c:pt>
                <c:pt idx="6">
                  <c:v>35.185000000000002</c:v>
                </c:pt>
                <c:pt idx="7">
                  <c:v>53.704000000000001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50-428E-A211-12967E006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06050922243248E-2"/>
          <c:y val="0.14275323992581332"/>
          <c:w val="0.9765878981555135"/>
          <c:h val="0.808631125362623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1358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43-4D35-AABA-81F5C6E7764C}"/>
              </c:ext>
            </c:extLst>
          </c:dPt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List1!$A$2:$A$12</c:f>
              <c:strCache>
                <c:ptCount val="11"/>
                <c:pt idx="0">
                  <c:v>Dle výše úrokové sazby</c:v>
                </c:pt>
                <c:pt idx="1">
                  <c:v>Dle RPSN</c:v>
                </c:pt>
                <c:pt idx="2">
                  <c:v>Dle výše měsíční splátky</c:v>
                </c:pt>
                <c:pt idx="3">
                  <c:v>Podle výše dalších poplatků</c:v>
                </c:pt>
                <c:pt idx="4">
                  <c:v>Dle doporučení finančního poradce</c:v>
                </c:pt>
                <c:pt idx="5">
                  <c:v>Podle určitých podmínek ve smlouvě</c:v>
                </c:pt>
                <c:pt idx="6">
                  <c:v>Dle doporučení známých/rodiny</c:v>
                </c:pt>
                <c:pt idx="7">
                  <c:v>Podle vzdálenosti místa, kde se vyřizuje administrativa hypotéky</c:v>
                </c:pt>
                <c:pt idx="8">
                  <c:v>Podle jiných kritérií</c:v>
                </c:pt>
                <c:pt idx="9">
                  <c:v>Podle sympatií k dané bance či poskytovateli hypotéky</c:v>
                </c:pt>
                <c:pt idx="10">
                  <c:v>Nevím, nedokážu říci</c:v>
                </c:pt>
              </c:strCache>
            </c:strRef>
          </c:cat>
          <c:val>
            <c:numRef>
              <c:f>List1!$B$2:$B$12</c:f>
              <c:numCache>
                <c:formatCode>General</c:formatCode>
                <c:ptCount val="11"/>
                <c:pt idx="0">
                  <c:v>46.420999999999999</c:v>
                </c:pt>
                <c:pt idx="1">
                  <c:v>33.201000000000001</c:v>
                </c:pt>
                <c:pt idx="2">
                  <c:v>30.616</c:v>
                </c:pt>
                <c:pt idx="3">
                  <c:v>26.64</c:v>
                </c:pt>
                <c:pt idx="4">
                  <c:v>23.062000000000001</c:v>
                </c:pt>
                <c:pt idx="5">
                  <c:v>22.265999999999998</c:v>
                </c:pt>
                <c:pt idx="6">
                  <c:v>13.022</c:v>
                </c:pt>
                <c:pt idx="7">
                  <c:v>2.7829999999999999</c:v>
                </c:pt>
                <c:pt idx="8">
                  <c:v>2.3860000000000001</c:v>
                </c:pt>
                <c:pt idx="9">
                  <c:v>6.0640000000000001</c:v>
                </c:pt>
                <c:pt idx="10">
                  <c:v>11.034000000000001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D4-4465-AC96-1191F14731E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827A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List1!$A$2:$A$12</c:f>
              <c:strCache>
                <c:ptCount val="11"/>
                <c:pt idx="0">
                  <c:v>Dle výše úrokové sazby</c:v>
                </c:pt>
                <c:pt idx="1">
                  <c:v>Dle RPSN</c:v>
                </c:pt>
                <c:pt idx="2">
                  <c:v>Dle výše měsíční splátky</c:v>
                </c:pt>
                <c:pt idx="3">
                  <c:v>Podle výše dalších poplatků</c:v>
                </c:pt>
                <c:pt idx="4">
                  <c:v>Dle doporučení finančního poradce</c:v>
                </c:pt>
                <c:pt idx="5">
                  <c:v>Podle určitých podmínek ve smlouvě</c:v>
                </c:pt>
                <c:pt idx="6">
                  <c:v>Dle doporučení známých/rodiny</c:v>
                </c:pt>
                <c:pt idx="7">
                  <c:v>Podle vzdálenosti místa, kde se vyřizuje administrativa hypotéky</c:v>
                </c:pt>
                <c:pt idx="8">
                  <c:v>Podle jiných kritérií</c:v>
                </c:pt>
                <c:pt idx="9">
                  <c:v>Podle sympatií k dané bance či poskytovateli hypotéky</c:v>
                </c:pt>
                <c:pt idx="10">
                  <c:v>Nevím, nedokážu říci</c:v>
                </c:pt>
              </c:strCache>
            </c:strRef>
          </c:cat>
          <c:val>
            <c:numRef>
              <c:f>List1!$C$2:$C$12</c:f>
              <c:numCache>
                <c:formatCode>General</c:formatCode>
                <c:ptCount val="11"/>
                <c:pt idx="0">
                  <c:v>44.6</c:v>
                </c:pt>
                <c:pt idx="1">
                  <c:v>29.5</c:v>
                </c:pt>
                <c:pt idx="2">
                  <c:v>29.2</c:v>
                </c:pt>
                <c:pt idx="3">
                  <c:v>23.5</c:v>
                </c:pt>
                <c:pt idx="4">
                  <c:v>36.4</c:v>
                </c:pt>
                <c:pt idx="5">
                  <c:v>19.5</c:v>
                </c:pt>
                <c:pt idx="6">
                  <c:v>20.8</c:v>
                </c:pt>
                <c:pt idx="7">
                  <c:v>1.8</c:v>
                </c:pt>
                <c:pt idx="8">
                  <c:v>3.8</c:v>
                </c:pt>
                <c:pt idx="9">
                  <c:v>9.1</c:v>
                </c:pt>
                <c:pt idx="10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7-49C9-BECE-0AE765FD064D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D9C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List1!$A$2:$A$12</c:f>
              <c:strCache>
                <c:ptCount val="11"/>
                <c:pt idx="0">
                  <c:v>Dle výše úrokové sazby</c:v>
                </c:pt>
                <c:pt idx="1">
                  <c:v>Dle RPSN</c:v>
                </c:pt>
                <c:pt idx="2">
                  <c:v>Dle výše měsíční splátky</c:v>
                </c:pt>
                <c:pt idx="3">
                  <c:v>Podle výše dalších poplatků</c:v>
                </c:pt>
                <c:pt idx="4">
                  <c:v>Dle doporučení finančního poradce</c:v>
                </c:pt>
                <c:pt idx="5">
                  <c:v>Podle určitých podmínek ve smlouvě</c:v>
                </c:pt>
                <c:pt idx="6">
                  <c:v>Dle doporučení známých/rodiny</c:v>
                </c:pt>
                <c:pt idx="7">
                  <c:v>Podle vzdálenosti místa, kde se vyřizuje administrativa hypotéky</c:v>
                </c:pt>
                <c:pt idx="8">
                  <c:v>Podle jiných kritérií</c:v>
                </c:pt>
                <c:pt idx="9">
                  <c:v>Podle sympatií k dané bance či poskytovateli hypotéky</c:v>
                </c:pt>
                <c:pt idx="10">
                  <c:v>Nevím, nedokážu říci</c:v>
                </c:pt>
              </c:strCache>
            </c:strRef>
          </c:cat>
          <c:val>
            <c:numRef>
              <c:f>List1!$D$2:$D$12</c:f>
              <c:numCache>
                <c:formatCode>General</c:formatCode>
                <c:ptCount val="11"/>
                <c:pt idx="0">
                  <c:v>32.1</c:v>
                </c:pt>
                <c:pt idx="1">
                  <c:v>24.7</c:v>
                </c:pt>
                <c:pt idx="2">
                  <c:v>20.6</c:v>
                </c:pt>
                <c:pt idx="3">
                  <c:v>22</c:v>
                </c:pt>
                <c:pt idx="4">
                  <c:v>40.5</c:v>
                </c:pt>
                <c:pt idx="5">
                  <c:v>20.5</c:v>
                </c:pt>
                <c:pt idx="6">
                  <c:v>19.399999999999999</c:v>
                </c:pt>
                <c:pt idx="7">
                  <c:v>2.8</c:v>
                </c:pt>
                <c:pt idx="8">
                  <c:v>4.2</c:v>
                </c:pt>
                <c:pt idx="9">
                  <c:v>8.6</c:v>
                </c:pt>
                <c:pt idx="10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83-4D41-9F08-2BB3BA3F3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706915920"/>
        <c:axId val="706916248"/>
      </c:barChart>
      <c:catAx>
        <c:axId val="70691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6916248"/>
        <c:crosses val="autoZero"/>
        <c:auto val="1"/>
        <c:lblAlgn val="ctr"/>
        <c:lblOffset val="100"/>
        <c:noMultiLvlLbl val="0"/>
      </c:catAx>
      <c:valAx>
        <c:axId val="706916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69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712726012158989"/>
          <c:y val="2.4307771251884141E-2"/>
          <c:w val="0.38057908235323162"/>
          <c:h val="7.7932393643729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4590686688897236"/>
          <c:y val="4.2684098964298978E-2"/>
          <c:w val="0.30490029110616218"/>
          <c:h val="0.90809549121874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D9C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1-47C4-A09D-3E6C3B6C439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51-47C4-A09D-3E6C3B6C439F}"/>
              </c:ext>
            </c:extLst>
          </c:dPt>
          <c:dPt>
            <c:idx val="2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851-47C4-A09D-3E6C3B6C439F}"/>
              </c:ext>
            </c:extLst>
          </c:dPt>
          <c:dPt>
            <c:idx val="3"/>
            <c:invertIfNegative val="0"/>
            <c:bubble3D val="0"/>
            <c:spPr>
              <a:solidFill>
                <a:srgbClr val="009D9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851-47C4-A09D-3E6C3B6C439F}"/>
              </c:ext>
            </c:extLst>
          </c:dPt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S novými podmínkami fixace zvládám splácení hypotéky velmi špatně</c:v>
                </c:pt>
                <c:pt idx="1">
                  <c:v>S novými podmínkami fixace zvládám splácení hypotéky o něco hůře než předtím</c:v>
                </c:pt>
                <c:pt idx="2">
                  <c:v>S novými podmínkami fixace zvládám splácení hypotéky stejně dobře jako předtím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9.375</c:v>
                </c:pt>
                <c:pt idx="1">
                  <c:v>21.875</c:v>
                </c:pt>
                <c:pt idx="2">
                  <c:v>68.75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51-47C4-A09D-3E6C3B6C4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921691714229931"/>
          <c:y val="7.506338443024603E-2"/>
          <c:w val="0.60556797613837832"/>
          <c:h val="0.76860542685493305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List1!$B$1</c:f>
              <c:strCache>
                <c:ptCount val="1"/>
                <c:pt idx="0">
                  <c:v>Rozhodně souhlasím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Očekávám, že budu muset díky nové výši splátek omezit některé základní výdaje (např. potraviny, spotřební zboží)</c:v>
                </c:pt>
                <c:pt idx="1">
                  <c:v>Očekávám, že budu muset díky nové výši splátek omezit některé zbytné výdaje (např. na kulturu, sport)</c:v>
                </c:pt>
                <c:pt idx="2">
                  <c:v>Pro refixaci hypotéky budu zvažovat více bank</c:v>
                </c:pt>
                <c:pt idx="3">
                  <c:v>Očekávám, že se mi výrazně zvýší úroková sazba pro nové období fixace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19.297999999999998</c:v>
                </c:pt>
                <c:pt idx="1">
                  <c:v>31.579000000000001</c:v>
                </c:pt>
                <c:pt idx="2">
                  <c:v>35.088000000000001</c:v>
                </c:pt>
                <c:pt idx="3">
                  <c:v>43.86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7-49A3-A2F0-EAC9084B610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Spíše souhlasím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Lbls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194695801465959E-2"/>
                      <c:h val="9.93087168402998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77-49A3-A2F0-EAC9084B6102}"/>
                </c:ext>
              </c:extLst>
            </c:dLbl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Očekávám, že budu muset díky nové výši splátek omezit některé základní výdaje (např. potraviny, spotřební zboží)</c:v>
                </c:pt>
                <c:pt idx="1">
                  <c:v>Očekávám, že budu muset díky nové výši splátek omezit některé zbytné výdaje (např. na kulturu, sport)</c:v>
                </c:pt>
                <c:pt idx="2">
                  <c:v>Pro refixaci hypotéky budu zvažovat více bank</c:v>
                </c:pt>
                <c:pt idx="3">
                  <c:v>Očekávám, že se mi výrazně zvýší úroková sazba pro nové období fixace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36.841999999999999</c:v>
                </c:pt>
                <c:pt idx="1">
                  <c:v>38.595999999999997</c:v>
                </c:pt>
                <c:pt idx="2">
                  <c:v>40.350999999999999</c:v>
                </c:pt>
                <c:pt idx="3">
                  <c:v>43.86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77-49A3-A2F0-EAC9084B6102}"/>
            </c:ext>
          </c:extLst>
        </c:ser>
        <c:ser>
          <c:idx val="0"/>
          <c:order val="2"/>
          <c:tx>
            <c:strRef>
              <c:f>List1!$D$1</c:f>
              <c:strCache>
                <c:ptCount val="1"/>
                <c:pt idx="0">
                  <c:v>Spíše nesouhlasím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177-49A3-A2F0-EAC9084B610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177-49A3-A2F0-EAC9084B6102}"/>
              </c:ext>
            </c:extLst>
          </c:dPt>
          <c:dPt>
            <c:idx val="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77-49A3-A2F0-EAC9084B6102}"/>
              </c:ext>
            </c:extLst>
          </c:dPt>
          <c:dPt>
            <c:idx val="4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77-49A3-A2F0-EAC9084B6102}"/>
              </c:ext>
            </c:extLst>
          </c:dPt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Očekávám, že budu muset díky nové výši splátek omezit některé základní výdaje (např. potraviny, spotřební zboží)</c:v>
                </c:pt>
                <c:pt idx="1">
                  <c:v>Očekávám, že budu muset díky nové výši splátek omezit některé zbytné výdaje (např. na kulturu, sport)</c:v>
                </c:pt>
                <c:pt idx="2">
                  <c:v>Pro refixaci hypotéky budu zvažovat více bank</c:v>
                </c:pt>
                <c:pt idx="3">
                  <c:v>Očekávám, že se mi výrazně zvýší úroková sazba pro nové období fixace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28.07</c:v>
                </c:pt>
                <c:pt idx="1">
                  <c:v>21.053000000000001</c:v>
                </c:pt>
                <c:pt idx="2">
                  <c:v>12.281000000000001</c:v>
                </c:pt>
                <c:pt idx="3">
                  <c:v>3.5089999999999999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77-49A3-A2F0-EAC9084B610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Rozhodně nesouhlasím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Očekávám, že budu muset díky nové výši splátek omezit některé základní výdaje (např. potraviny, spotřební zboží)</c:v>
                </c:pt>
                <c:pt idx="1">
                  <c:v>Očekávám, že budu muset díky nové výši splátek omezit některé zbytné výdaje (např. na kulturu, sport)</c:v>
                </c:pt>
                <c:pt idx="2">
                  <c:v>Pro refixaci hypotéky budu zvažovat více bank</c:v>
                </c:pt>
                <c:pt idx="3">
                  <c:v>Očekávám, že se mi výrazně zvýší úroková sazba pro nové období fixace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14.035</c:v>
                </c:pt>
                <c:pt idx="1">
                  <c:v>7.0179999999999998</c:v>
                </c:pt>
                <c:pt idx="2">
                  <c:v>7.0179999999999998</c:v>
                </c:pt>
                <c:pt idx="3">
                  <c:v>5.2629999999999999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177-49A3-A2F0-EAC9084B6102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Nevím</c:v>
                </c:pt>
              </c:strCache>
            </c:strRef>
          </c:tx>
          <c:spPr>
            <a:solidFill>
              <a:srgbClr val="0D0D0D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Očekávám, že budu muset díky nové výši splátek omezit některé základní výdaje (např. potraviny, spotřební zboží)</c:v>
                </c:pt>
                <c:pt idx="1">
                  <c:v>Očekávám, že budu muset díky nové výši splátek omezit některé zbytné výdaje (např. na kulturu, sport)</c:v>
                </c:pt>
                <c:pt idx="2">
                  <c:v>Pro refixaci hypotéky budu zvažovat více bank</c:v>
                </c:pt>
                <c:pt idx="3">
                  <c:v>Očekávám, že se mi výrazně zvýší úroková sazba pro nové období fixace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1.754</c:v>
                </c:pt>
                <c:pt idx="1">
                  <c:v>1.754</c:v>
                </c:pt>
                <c:pt idx="2">
                  <c:v>5.2629999999999999</c:v>
                </c:pt>
                <c:pt idx="3">
                  <c:v>3.5089999999999999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177-49A3-A2F0-EAC9084B61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49934592"/>
        <c:axId val="37818880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List1!$G$1</c15:sqref>
                        </c15:formulaRef>
                      </c:ext>
                    </c:extLst>
                    <c:strCache>
                      <c:ptCount val="1"/>
                      <c:pt idx="0">
                        <c:v>top2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List1!$A$2:$A$5</c15:sqref>
                        </c15:formulaRef>
                      </c:ext>
                    </c:extLst>
                    <c:strCache>
                      <c:ptCount val="4"/>
                      <c:pt idx="0">
                        <c:v>Očekávám, že budu muset díky nové výši splátek omezit některé základní výdaje (např. potraviny, spotřební zboží)</c:v>
                      </c:pt>
                      <c:pt idx="1">
                        <c:v>Očekávám, že budu muset díky nové výši splátek omezit některé zbytné výdaje (např. na kulturu, sport)</c:v>
                      </c:pt>
                      <c:pt idx="2">
                        <c:v>Pro refixaci hypotéky budu zvažovat více bank</c:v>
                      </c:pt>
                      <c:pt idx="3">
                        <c:v>Očekávám, že se mi výrazně zvýší úroková sazba pro nové období fixace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List1!$G$2:$G$5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56.14</c:v>
                      </c:pt>
                      <c:pt idx="1">
                        <c:v>70.174999999999997</c:v>
                      </c:pt>
                      <c:pt idx="2">
                        <c:v>75.438999999999993</c:v>
                      </c:pt>
                      <c:pt idx="3">
                        <c:v>87.72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FB9E-4C87-89DD-A5CB00362CF8}"/>
                  </c:ext>
                </c:extLst>
              </c15:ser>
            </c15:filteredBarSeries>
          </c:ext>
        </c:extLst>
      </c:barChart>
      <c:catAx>
        <c:axId val="14993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818880"/>
        <c:crosses val="autoZero"/>
        <c:auto val="1"/>
        <c:lblAlgn val="ctr"/>
        <c:lblOffset val="100"/>
        <c:noMultiLvlLbl val="0"/>
      </c:catAx>
      <c:valAx>
        <c:axId val="37818880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4993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551560628214668E-2"/>
          <c:y val="0.90063452333494221"/>
          <c:w val="0.97144843937178538"/>
          <c:h val="6.0658993071731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D0D0D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56851704365498"/>
          <c:y val="2.8718141005044485E-2"/>
          <c:w val="0.72574732507504114"/>
          <c:h val="0.806876360488524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Refixovat budu až za několik let</c:v>
                </c:pt>
              </c:strCache>
            </c:strRef>
          </c:tx>
          <c:spPr>
            <a:solidFill>
              <a:srgbClr val="009D9C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Nevím</c:v>
                </c:pt>
                <c:pt idx="1">
                  <c:v>Více než 7 %</c:v>
                </c:pt>
                <c:pt idx="2">
                  <c:v>7%</c:v>
                </c:pt>
                <c:pt idx="3">
                  <c:v>6%</c:v>
                </c:pt>
                <c:pt idx="4">
                  <c:v>5%</c:v>
                </c:pt>
                <c:pt idx="5">
                  <c:v>4%</c:v>
                </c:pt>
                <c:pt idx="6">
                  <c:v>3%</c:v>
                </c:pt>
                <c:pt idx="7">
                  <c:v>2%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22.68</c:v>
                </c:pt>
                <c:pt idx="1">
                  <c:v>0</c:v>
                </c:pt>
                <c:pt idx="2">
                  <c:v>3.093</c:v>
                </c:pt>
                <c:pt idx="3">
                  <c:v>4.1239999999999997</c:v>
                </c:pt>
                <c:pt idx="4">
                  <c:v>19.588000000000001</c:v>
                </c:pt>
                <c:pt idx="5">
                  <c:v>21.649000000000001</c:v>
                </c:pt>
                <c:pt idx="6">
                  <c:v>16.495000000000001</c:v>
                </c:pt>
                <c:pt idx="7">
                  <c:v>12.371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91-44E4-AEA8-64388D2D678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Refixovat budu v horizontu 1-2 let</c:v>
                </c:pt>
              </c:strCache>
            </c:strRef>
          </c:tx>
          <c:spPr>
            <a:solidFill>
              <a:srgbClr val="00626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Nevím</c:v>
                </c:pt>
                <c:pt idx="1">
                  <c:v>Více než 7 %</c:v>
                </c:pt>
                <c:pt idx="2">
                  <c:v>7%</c:v>
                </c:pt>
                <c:pt idx="3">
                  <c:v>6%</c:v>
                </c:pt>
                <c:pt idx="4">
                  <c:v>5%</c:v>
                </c:pt>
                <c:pt idx="5">
                  <c:v>4%</c:v>
                </c:pt>
                <c:pt idx="6">
                  <c:v>3%</c:v>
                </c:pt>
                <c:pt idx="7">
                  <c:v>2%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7.8949999999999996</c:v>
                </c:pt>
                <c:pt idx="1">
                  <c:v>2.6320000000000001</c:v>
                </c:pt>
                <c:pt idx="2">
                  <c:v>5.2629999999999999</c:v>
                </c:pt>
                <c:pt idx="3">
                  <c:v>13.157999999999999</c:v>
                </c:pt>
                <c:pt idx="4">
                  <c:v>23.684000000000001</c:v>
                </c:pt>
                <c:pt idx="5">
                  <c:v>31.579000000000001</c:v>
                </c:pt>
                <c:pt idx="6">
                  <c:v>7.8949999999999996</c:v>
                </c:pt>
                <c:pt idx="7">
                  <c:v>7.8949999999999996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91-44E4-AEA8-64388D2D6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68807167"/>
        <c:axId val="972358463"/>
      </c:barChart>
      <c:catAx>
        <c:axId val="868807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2358463"/>
        <c:crosses val="autoZero"/>
        <c:auto val="1"/>
        <c:lblAlgn val="ctr"/>
        <c:lblOffset val="100"/>
        <c:noMultiLvlLbl val="0"/>
      </c:catAx>
      <c:valAx>
        <c:axId val="9723584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880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1229691732535585"/>
          <c:y val="4.5952254390627716E-2"/>
          <c:w val="0.4050938784579492"/>
          <c:h val="0.90809549121874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260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94-4EF7-9B04-BFDDAE35ED45}"/>
              </c:ext>
            </c:extLst>
          </c:dPt>
          <c:dPt>
            <c:idx val="1"/>
            <c:invertIfNegative val="0"/>
            <c:bubble3D val="0"/>
            <c:spPr>
              <a:solidFill>
                <a:srgbClr val="00827A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694-4EF7-9B04-BFDDAE35ED45}"/>
              </c:ext>
            </c:extLst>
          </c:dPt>
          <c:dPt>
            <c:idx val="2"/>
            <c:invertIfNegative val="0"/>
            <c:bubble3D val="0"/>
            <c:spPr>
              <a:solidFill>
                <a:srgbClr val="0D0D0D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694-4EF7-9B04-BFDDAE35ED45}"/>
              </c:ext>
            </c:extLst>
          </c:dPt>
          <c:dPt>
            <c:idx val="3"/>
            <c:invertIfNegative val="0"/>
            <c:bubble3D val="0"/>
            <c:spPr>
              <a:solidFill>
                <a:srgbClr val="FFFFFF">
                  <a:lumMod val="65000"/>
                </a:srgbClr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694-4EF7-9B04-BFDDAE35ED45}"/>
              </c:ext>
            </c:extLst>
          </c:dPt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Ano, plánuji v následujícím roce</c:v>
                </c:pt>
                <c:pt idx="1">
                  <c:v>Ano, plánuji v následujících několika letech</c:v>
                </c:pt>
                <c:pt idx="2">
                  <c:v>Ne, neplánuji to</c:v>
                </c:pt>
                <c:pt idx="3">
                  <c:v>Nevím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3.226</c:v>
                </c:pt>
                <c:pt idx="1">
                  <c:v>24.731000000000002</c:v>
                </c:pt>
                <c:pt idx="2">
                  <c:v>55.375999999999998</c:v>
                </c:pt>
                <c:pt idx="3">
                  <c:v>16.667000000000002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694-4EF7-9B04-BFDDAE35E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640721118758901"/>
          <c:y val="5.8198886145719692E-2"/>
          <c:w val="0.39823640552014322"/>
          <c:h val="0.8470568637184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CBAB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AF-478E-A791-38E1CCDBC382}"/>
              </c:ext>
            </c:extLst>
          </c:dPt>
          <c:dPt>
            <c:idx val="1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AF-478E-A791-38E1CCDBC382}"/>
              </c:ext>
            </c:extLst>
          </c:dPt>
          <c:dPt>
            <c:idx val="5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AF-478E-A791-38E1CCDBC382}"/>
              </c:ext>
            </c:extLst>
          </c:dPt>
          <c:dPt>
            <c:idx val="8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AF-478E-A791-38E1CCDBC382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AF-478E-A791-38E1CCDBC382}"/>
                </c:ext>
              </c:extLst>
            </c:dLbl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Nevím</c:v>
                </c:pt>
                <c:pt idx="1">
                  <c:v>Ne, neplánuji</c:v>
                </c:pt>
                <c:pt idx="2">
                  <c:v>Ano, letos jsem již refinancoval/a</c:v>
                </c:pt>
                <c:pt idx="3">
                  <c:v>Ano, letos plánuji refinancovat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11.801</c:v>
                </c:pt>
                <c:pt idx="1">
                  <c:v>56.521999999999998</c:v>
                </c:pt>
                <c:pt idx="2">
                  <c:v>0</c:v>
                </c:pt>
                <c:pt idx="3">
                  <c:v>31.677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AF-478E-A791-38E1CCDBC38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827A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Nevím</c:v>
                </c:pt>
                <c:pt idx="1">
                  <c:v>Ne, neplánuji</c:v>
                </c:pt>
                <c:pt idx="2">
                  <c:v>Ano, letos jsem již refinancoval/a</c:v>
                </c:pt>
                <c:pt idx="3">
                  <c:v>Ano, letos plánuji refinancovat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1.1359999999999999</c:v>
                </c:pt>
                <c:pt idx="1">
                  <c:v>86.364000000000004</c:v>
                </c:pt>
                <c:pt idx="2">
                  <c:v>4.5449999999999999</c:v>
                </c:pt>
                <c:pt idx="3">
                  <c:v>7.9550000000000001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AF-478E-A791-38E1CCDBC38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Nevím</c:v>
                </c:pt>
                <c:pt idx="1">
                  <c:v>Ne, neplánuji</c:v>
                </c:pt>
                <c:pt idx="2">
                  <c:v>Ano, letos jsem již refinancoval/a</c:v>
                </c:pt>
                <c:pt idx="3">
                  <c:v>Ano, letos plánuji refinancovat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7.1429999999999998</c:v>
                </c:pt>
                <c:pt idx="1">
                  <c:v>79.87</c:v>
                </c:pt>
                <c:pt idx="2">
                  <c:v>3.2469999999999999</c:v>
                </c:pt>
                <c:pt idx="3">
                  <c:v>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AF-478E-A791-38E1CCDBC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1"/>
        <c:axId val="560114512"/>
        <c:axId val="560117464"/>
      </c:barChart>
      <c:catAx>
        <c:axId val="56011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  <c:max val="9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3955570060899407"/>
          <c:y val="0.80833459472719971"/>
          <c:w val="6.0444347782593007E-2"/>
          <c:h val="0.191665405272800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200" b="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97266643843895"/>
          <c:y val="4.5982766219305943E-2"/>
          <c:w val="0.51522913830379258"/>
          <c:h val="0.91465453237616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Hypotéku plánují</c:v>
                </c:pt>
              </c:strCache>
            </c:strRef>
          </c:tx>
          <c:spPr>
            <a:solidFill>
              <a:srgbClr val="009D9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9D-4130-908E-66CBA394874B}"/>
              </c:ext>
            </c:extLst>
          </c:dPt>
          <c:dPt>
            <c:idx val="4"/>
            <c:invertIfNegative val="0"/>
            <c:bubble3D val="0"/>
            <c:spPr>
              <a:solidFill>
                <a:srgbClr val="009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9D-4130-908E-66CBA394874B}"/>
              </c:ext>
            </c:extLst>
          </c:dPt>
          <c:dPt>
            <c:idx val="7"/>
            <c:invertIfNegative val="0"/>
            <c:bubble3D val="0"/>
            <c:spPr>
              <a:solidFill>
                <a:srgbClr val="009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9D-4130-908E-66CBA394874B}"/>
              </c:ext>
            </c:extLst>
          </c:dPt>
          <c:dLbls>
            <c:dLbl>
              <c:idx val="0"/>
              <c:layout>
                <c:manualLayout>
                  <c:x val="4.163622114410852E-3"/>
                  <c:y val="-1.7068187365401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9D-4130-908E-66CBA394874B}"/>
                </c:ext>
              </c:extLst>
            </c:dLbl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List1!$A$2:$A$14</c:f>
              <c:strCache>
                <c:ptCount val="13"/>
                <c:pt idx="0">
                  <c:v>Nevím</c:v>
                </c:pt>
                <c:pt idx="1">
                  <c:v>Jiný způsob</c:v>
                </c:pt>
                <c:pt idx="2">
                  <c:v>Půjčka od zaměstnavatele</c:v>
                </c:pt>
                <c:pt idx="3">
                  <c:v>Z úspor v důchodovém připojištění</c:v>
                </c:pt>
                <c:pt idx="4">
                  <c:v>Zástava jiné nemovitosti</c:v>
                </c:pt>
                <c:pt idx="5">
                  <c:v>Půjčka od někoho jiného</c:v>
                </c:pt>
                <c:pt idx="6">
                  <c:v>Z úspor v investičních produktech</c:v>
                </c:pt>
                <c:pt idx="7">
                  <c:v>Prodej něčeho jiného</c:v>
                </c:pt>
                <c:pt idx="8">
                  <c:v>Z úvěru ze stavebního spoření</c:v>
                </c:pt>
                <c:pt idx="9">
                  <c:v>Spolufinancování s rodiči nebo partnerem</c:v>
                </c:pt>
                <c:pt idx="10">
                  <c:v>Z úspor ze stavebního spoření</c:v>
                </c:pt>
                <c:pt idx="11">
                  <c:v>Půjčka v rámci rodiny</c:v>
                </c:pt>
                <c:pt idx="12">
                  <c:v>Ze svých úspor</c:v>
                </c:pt>
              </c:strCache>
            </c:strRef>
          </c:cat>
          <c:val>
            <c:numRef>
              <c:f>List1!$B$2:$B$14</c:f>
              <c:numCache>
                <c:formatCode>General</c:formatCode>
                <c:ptCount val="13"/>
                <c:pt idx="0">
                  <c:v>11.593999999999999</c:v>
                </c:pt>
                <c:pt idx="1">
                  <c:v>0</c:v>
                </c:pt>
                <c:pt idx="2">
                  <c:v>2.899</c:v>
                </c:pt>
                <c:pt idx="3">
                  <c:v>4.8310000000000004</c:v>
                </c:pt>
                <c:pt idx="4">
                  <c:v>5.7969999999999997</c:v>
                </c:pt>
                <c:pt idx="5">
                  <c:v>5.7969999999999997</c:v>
                </c:pt>
                <c:pt idx="6">
                  <c:v>13.042999999999999</c:v>
                </c:pt>
                <c:pt idx="7">
                  <c:v>7.2460000000000004</c:v>
                </c:pt>
                <c:pt idx="8">
                  <c:v>10.145</c:v>
                </c:pt>
                <c:pt idx="9">
                  <c:v>19.806999999999999</c:v>
                </c:pt>
                <c:pt idx="10">
                  <c:v>18.841000000000001</c:v>
                </c:pt>
                <c:pt idx="11">
                  <c:v>16.908000000000001</c:v>
                </c:pt>
                <c:pt idx="12">
                  <c:v>44.444000000000003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9D-4130-908E-66CBA394874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Hypotéku mají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List1!$A$2:$A$14</c:f>
              <c:strCache>
                <c:ptCount val="13"/>
                <c:pt idx="0">
                  <c:v>Nevím</c:v>
                </c:pt>
                <c:pt idx="1">
                  <c:v>Jiný způsob</c:v>
                </c:pt>
                <c:pt idx="2">
                  <c:v>Půjčka od zaměstnavatele</c:v>
                </c:pt>
                <c:pt idx="3">
                  <c:v>Z úspor v důchodovém připojištění</c:v>
                </c:pt>
                <c:pt idx="4">
                  <c:v>Zástava jiné nemovitosti</c:v>
                </c:pt>
                <c:pt idx="5">
                  <c:v>Půjčka od někoho jiného</c:v>
                </c:pt>
                <c:pt idx="6">
                  <c:v>Z úspor v investičních produktech</c:v>
                </c:pt>
                <c:pt idx="7">
                  <c:v>Prodej něčeho jiného</c:v>
                </c:pt>
                <c:pt idx="8">
                  <c:v>Z úvěru ze stavebního spoření</c:v>
                </c:pt>
                <c:pt idx="9">
                  <c:v>Spolufinancování s rodiči nebo partnerem</c:v>
                </c:pt>
                <c:pt idx="10">
                  <c:v>Z úspor ze stavebního spoření</c:v>
                </c:pt>
                <c:pt idx="11">
                  <c:v>Půjčka v rámci rodiny</c:v>
                </c:pt>
                <c:pt idx="12">
                  <c:v>Ze svých úspor</c:v>
                </c:pt>
              </c:strCache>
            </c:strRef>
          </c:cat>
          <c:val>
            <c:numRef>
              <c:f>List1!$C$2:$C$14</c:f>
              <c:numCache>
                <c:formatCode>General</c:formatCode>
                <c:ptCount val="13"/>
                <c:pt idx="0">
                  <c:v>2.0979999999999999</c:v>
                </c:pt>
                <c:pt idx="1">
                  <c:v>2.7970000000000002</c:v>
                </c:pt>
                <c:pt idx="2">
                  <c:v>1.399</c:v>
                </c:pt>
                <c:pt idx="3">
                  <c:v>2.0979999999999999</c:v>
                </c:pt>
                <c:pt idx="4">
                  <c:v>4.1959999999999997</c:v>
                </c:pt>
                <c:pt idx="5">
                  <c:v>4.8949999999999996</c:v>
                </c:pt>
                <c:pt idx="6">
                  <c:v>5.5940000000000003</c:v>
                </c:pt>
                <c:pt idx="7">
                  <c:v>9.0909999999999993</c:v>
                </c:pt>
                <c:pt idx="8">
                  <c:v>9.7899999999999991</c:v>
                </c:pt>
                <c:pt idx="9">
                  <c:v>10.49</c:v>
                </c:pt>
                <c:pt idx="10">
                  <c:v>13.986000000000001</c:v>
                </c:pt>
                <c:pt idx="11">
                  <c:v>15.385</c:v>
                </c:pt>
                <c:pt idx="12">
                  <c:v>50.35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59D-4130-908E-66CBA3948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"/>
        <c:axId val="560114512"/>
        <c:axId val="560117464"/>
      </c:barChart>
      <c:catAx>
        <c:axId val="560114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102990277204702"/>
          <c:y val="0.44880731389510847"/>
          <c:w val="0.14827474647923741"/>
          <c:h val="0.2218953032619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200" b="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39137585253594"/>
          <c:y val="3.1683501297985209E-2"/>
          <c:w val="0.39823640552014322"/>
          <c:h val="0.921330566240351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CBAB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15-46E6-A382-E6E21F2114B0}"/>
              </c:ext>
            </c:extLst>
          </c:dPt>
          <c:dPt>
            <c:idx val="1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15-46E6-A382-E6E21F2114B0}"/>
              </c:ext>
            </c:extLst>
          </c:dPt>
          <c:dPt>
            <c:idx val="5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15-46E6-A382-E6E21F2114B0}"/>
              </c:ext>
            </c:extLst>
          </c:dPt>
          <c:dPt>
            <c:idx val="8"/>
            <c:invertIfNegative val="0"/>
            <c:bubble3D val="0"/>
            <c:spPr>
              <a:solidFill>
                <a:srgbClr val="4CB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15-46E6-A382-E6E21F2114B0}"/>
              </c:ext>
            </c:extLst>
          </c:dPt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15-46E6-A382-E6E21F2114B0}"/>
                </c:ext>
              </c:extLst>
            </c:dLbl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Jiné</c:v>
                </c:pt>
                <c:pt idx="1">
                  <c:v>Rozchod / rozvod s partnerem</c:v>
                </c:pt>
                <c:pt idx="2">
                  <c:v>Nezaměstnanost</c:v>
                </c:pt>
                <c:pt idx="3">
                  <c:v>Rostoucí úroky</c:v>
                </c:pt>
                <c:pt idx="4">
                  <c:v>Dlouhodobá nemoc / 
úmrtí jednoho ze spoludlužníků</c:v>
                </c:pt>
                <c:pt idx="5">
                  <c:v>Nižší budoucí příjmy</c:v>
                </c:pt>
                <c:pt idx="6">
                  <c:v>Rostoucí výdaje domácnosti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5.5</c:v>
                </c:pt>
                <c:pt idx="1">
                  <c:v>16.399999999999999</c:v>
                </c:pt>
                <c:pt idx="2">
                  <c:v>53.9</c:v>
                </c:pt>
                <c:pt idx="3">
                  <c:v>16.3</c:v>
                </c:pt>
                <c:pt idx="4">
                  <c:v>47.2</c:v>
                </c:pt>
                <c:pt idx="5">
                  <c:v>34.200000000000003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15-46E6-A382-E6E21F2114B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827A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Jiné</c:v>
                </c:pt>
                <c:pt idx="1">
                  <c:v>Rozchod / rozvod s partnerem</c:v>
                </c:pt>
                <c:pt idx="2">
                  <c:v>Nezaměstnanost</c:v>
                </c:pt>
                <c:pt idx="3">
                  <c:v>Rostoucí úroky</c:v>
                </c:pt>
                <c:pt idx="4">
                  <c:v>Dlouhodobá nemoc / 
úmrtí jednoho ze spoludlužníků</c:v>
                </c:pt>
                <c:pt idx="5">
                  <c:v>Nižší budoucí příjmy</c:v>
                </c:pt>
                <c:pt idx="6">
                  <c:v>Rostoucí výdaje domácnosti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4</c:v>
                </c:pt>
                <c:pt idx="1">
                  <c:v>11.9</c:v>
                </c:pt>
                <c:pt idx="2">
                  <c:v>42.7</c:v>
                </c:pt>
                <c:pt idx="3">
                  <c:v>29.1</c:v>
                </c:pt>
                <c:pt idx="4">
                  <c:v>48</c:v>
                </c:pt>
                <c:pt idx="5">
                  <c:v>39.6</c:v>
                </c:pt>
                <c:pt idx="6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C15-46E6-A382-E6E21F2114B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Jiné</c:v>
                </c:pt>
                <c:pt idx="1">
                  <c:v>Rozchod / rozvod s partnerem</c:v>
                </c:pt>
                <c:pt idx="2">
                  <c:v>Nezaměstnanost</c:v>
                </c:pt>
                <c:pt idx="3">
                  <c:v>Rostoucí úroky</c:v>
                </c:pt>
                <c:pt idx="4">
                  <c:v>Dlouhodobá nemoc / 
úmrtí jednoho ze spoludlužníků</c:v>
                </c:pt>
                <c:pt idx="5">
                  <c:v>Nižší budoucí příjmy</c:v>
                </c:pt>
                <c:pt idx="6">
                  <c:v>Rostoucí výdaje domácnosti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6.0640000000000001</c:v>
                </c:pt>
                <c:pt idx="1">
                  <c:v>14.215</c:v>
                </c:pt>
                <c:pt idx="2">
                  <c:v>31.908999999999999</c:v>
                </c:pt>
                <c:pt idx="3">
                  <c:v>37.575000000000003</c:v>
                </c:pt>
                <c:pt idx="4">
                  <c:v>38.072000000000003</c:v>
                </c:pt>
                <c:pt idx="5">
                  <c:v>41.551000000000002</c:v>
                </c:pt>
                <c:pt idx="6">
                  <c:v>50.298000000000002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15-46E6-A382-E6E21F211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1"/>
        <c:axId val="560114512"/>
        <c:axId val="560117464"/>
      </c:barChart>
      <c:catAx>
        <c:axId val="56011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  <c:max val="85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930373640766305"/>
          <c:y val="0.75495742976719216"/>
          <c:w val="6.0444299391005894E-2"/>
          <c:h val="0.2045276057627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200" b="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5465993229499"/>
          <c:y val="3.0860979351199271E-2"/>
          <c:w val="0.54594431895607398"/>
          <c:h val="0.938278041297601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Ceny nemovitostí výrazně porostou</c:v>
                </c:pt>
              </c:strCache>
            </c:strRef>
          </c:tx>
          <c:spPr>
            <a:solidFill>
              <a:srgbClr val="135868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17.881</c:v>
                </c:pt>
                <c:pt idx="1">
                  <c:v>12.962999999999999</c:v>
                </c:pt>
                <c:pt idx="2">
                  <c:v>16.667000000000002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5-41AE-9A8F-9012DB541A2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Ceny nemovitostí mírně porostou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18.542999999999999</c:v>
                </c:pt>
                <c:pt idx="1">
                  <c:v>25.925999999999998</c:v>
                </c:pt>
                <c:pt idx="2">
                  <c:v>19.355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5-41AE-9A8F-9012DB541A2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Ceny nemovitostí zůstanou na přibližně stejné úrovni jako nyní</c:v>
                </c:pt>
              </c:strCache>
            </c:strRef>
          </c:tx>
          <c:spPr>
            <a:solidFill>
              <a:srgbClr val="40B6B5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List1!$D$2:$D$4</c:f>
              <c:numCache>
                <c:formatCode>General</c:formatCode>
                <c:ptCount val="3"/>
                <c:pt idx="0">
                  <c:v>17.55</c:v>
                </c:pt>
                <c:pt idx="1">
                  <c:v>18.518999999999998</c:v>
                </c:pt>
                <c:pt idx="2">
                  <c:v>29.57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C5-41AE-9A8F-9012DB541A2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Ceny nemovitostí budou mírně klesat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List1!$E$2:$E$4</c:f>
              <c:numCache>
                <c:formatCode>General</c:formatCode>
                <c:ptCount val="3"/>
                <c:pt idx="0">
                  <c:v>20.199000000000002</c:v>
                </c:pt>
                <c:pt idx="1">
                  <c:v>25.463000000000001</c:v>
                </c:pt>
                <c:pt idx="2">
                  <c:v>19.891999999999999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C5-41AE-9A8F-9012DB541A2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Ceny nemovitostí budou výrazně klesat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List1!$F$2:$F$4</c:f>
              <c:numCache>
                <c:formatCode>General</c:formatCode>
                <c:ptCount val="3"/>
                <c:pt idx="0">
                  <c:v>3.6419999999999999</c:v>
                </c:pt>
                <c:pt idx="1">
                  <c:v>3.7040000000000002</c:v>
                </c:pt>
                <c:pt idx="2">
                  <c:v>4.8390000000000004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C5-41AE-9A8F-9012DB541A2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Nevím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Neplánuje hypotéku</c:v>
                </c:pt>
                <c:pt idx="1">
                  <c:v>Plánuje hypotéku</c:v>
                </c:pt>
                <c:pt idx="2">
                  <c:v>Má hypotéku</c:v>
                </c:pt>
              </c:strCache>
            </c:strRef>
          </c:cat>
          <c:val>
            <c:numRef>
              <c:f>List1!$G$2:$G$4</c:f>
              <c:numCache>
                <c:formatCode>General</c:formatCode>
                <c:ptCount val="3"/>
                <c:pt idx="0">
                  <c:v>22.184999999999999</c:v>
                </c:pt>
                <c:pt idx="1">
                  <c:v>13.426</c:v>
                </c:pt>
                <c:pt idx="2">
                  <c:v>9.6769999999999996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C5-41AE-9A8F-9012DB541A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7"/>
        <c:overlap val="100"/>
        <c:axId val="1682473584"/>
        <c:axId val="1682478160"/>
      </c:barChart>
      <c:catAx>
        <c:axId val="168247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cs-CZ"/>
          </a:p>
        </c:txPr>
        <c:crossAx val="1682478160"/>
        <c:crosses val="autoZero"/>
        <c:auto val="1"/>
        <c:lblAlgn val="ctr"/>
        <c:lblOffset val="100"/>
        <c:noMultiLvlLbl val="0"/>
      </c:catAx>
      <c:valAx>
        <c:axId val="16824781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8247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749650728851332"/>
          <c:y val="8.3606082241748592E-2"/>
          <c:w val="0.2558663879096732"/>
          <c:h val="0.84120446624864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174650725405509E-2"/>
          <c:y val="5.2398867047951487E-4"/>
          <c:w val="0.96210274685909902"/>
          <c:h val="0.78288103243608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515-4AA1-BC3F-81D337D16B32}"/>
              </c:ext>
            </c:extLst>
          </c:dPt>
          <c:dPt>
            <c:idx val="5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E3-41B7-8FB8-E1017C191EF4}"/>
              </c:ext>
            </c:extLst>
          </c:dPt>
          <c:dPt>
            <c:idx val="6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EE3-41B7-8FB8-E1017C191EF4}"/>
              </c:ext>
            </c:extLst>
          </c:dPt>
          <c:dPt>
            <c:idx val="9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E3-41B7-8FB8-E1017C191EF4}"/>
              </c:ext>
            </c:extLst>
          </c:dPt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5"/>
                <c:pt idx="0">
                  <c:v>Ve vlastním domě</c:v>
                </c:pt>
                <c:pt idx="1">
                  <c:v>Ve vlastním bytě</c:v>
                </c:pt>
                <c:pt idx="2">
                  <c:v>V bytě, který mám pronajatý</c:v>
                </c:pt>
                <c:pt idx="3">
                  <c:v>V domě, který mám pronajatý</c:v>
                </c:pt>
                <c:pt idx="4">
                  <c:v>Jinak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5"/>
                <c:pt idx="0">
                  <c:v>36.68</c:v>
                </c:pt>
                <c:pt idx="1">
                  <c:v>27.931999999999999</c:v>
                </c:pt>
                <c:pt idx="2">
                  <c:v>24.751000000000001</c:v>
                </c:pt>
                <c:pt idx="3">
                  <c:v>4.5730000000000004</c:v>
                </c:pt>
                <c:pt idx="4">
                  <c:v>6.0640000000000001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3-41B7-8FB8-E1017C19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706915920"/>
        <c:axId val="706916248"/>
      </c:barChart>
      <c:catAx>
        <c:axId val="70691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6916248"/>
        <c:crosses val="autoZero"/>
        <c:auto val="1"/>
        <c:lblAlgn val="ctr"/>
        <c:lblOffset val="100"/>
        <c:noMultiLvlLbl val="0"/>
      </c:catAx>
      <c:valAx>
        <c:axId val="706916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691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Cena v tis. Kč za m2 (pravá osa)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90-4901-9A14-52D9B14EAAE0}"/>
                </c:ext>
              </c:extLst>
            </c:dLbl>
            <c:dLbl>
              <c:idx val="26"/>
              <c:layout>
                <c:manualLayout>
                  <c:x val="-8.01454650708823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90-4901-9A14-52D9B14EA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STARSI!$AB$17:$AB$43</c:f>
              <c:numCache>
                <c:formatCode>mm/yy</c:formatCode>
                <c:ptCount val="27"/>
                <c:pt idx="0">
                  <c:v>44227</c:v>
                </c:pt>
                <c:pt idx="1">
                  <c:v>44255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44408</c:v>
                </c:pt>
                <c:pt idx="7">
                  <c:v>44439</c:v>
                </c:pt>
                <c:pt idx="8">
                  <c:v>44469</c:v>
                </c:pt>
                <c:pt idx="9">
                  <c:v>44500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44681</c:v>
                </c:pt>
                <c:pt idx="16">
                  <c:v>44712</c:v>
                </c:pt>
                <c:pt idx="17">
                  <c:v>44742</c:v>
                </c:pt>
                <c:pt idx="18">
                  <c:v>44773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44926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</c:numCache>
            </c:numRef>
          </c:cat>
          <c:val>
            <c:numRef>
              <c:f>STARSI!$AC$17:$AC$43</c:f>
              <c:numCache>
                <c:formatCode>#,##0.0</c:formatCode>
                <c:ptCount val="27"/>
                <c:pt idx="0">
                  <c:v>48.488807238236106</c:v>
                </c:pt>
                <c:pt idx="1">
                  <c:v>49.998123813089862</c:v>
                </c:pt>
                <c:pt idx="2">
                  <c:v>50.119427952972224</c:v>
                </c:pt>
                <c:pt idx="3">
                  <c:v>51.484709218162081</c:v>
                </c:pt>
                <c:pt idx="4">
                  <c:v>53.425573508485108</c:v>
                </c:pt>
                <c:pt idx="5">
                  <c:v>54.379661556151888</c:v>
                </c:pt>
                <c:pt idx="6">
                  <c:v>54.784429513342424</c:v>
                </c:pt>
                <c:pt idx="7">
                  <c:v>56.751115737424541</c:v>
                </c:pt>
                <c:pt idx="8">
                  <c:v>57.020123808022689</c:v>
                </c:pt>
                <c:pt idx="9">
                  <c:v>57.200631032371959</c:v>
                </c:pt>
                <c:pt idx="10">
                  <c:v>59.557919418131796</c:v>
                </c:pt>
                <c:pt idx="11">
                  <c:v>61.832817796381214</c:v>
                </c:pt>
                <c:pt idx="12">
                  <c:v>61.900870509880534</c:v>
                </c:pt>
                <c:pt idx="13">
                  <c:v>63.09594834544108</c:v>
                </c:pt>
                <c:pt idx="14">
                  <c:v>63.084063809657806</c:v>
                </c:pt>
                <c:pt idx="15">
                  <c:v>62.524913015258853</c:v>
                </c:pt>
                <c:pt idx="16">
                  <c:v>63.553541082012373</c:v>
                </c:pt>
                <c:pt idx="17">
                  <c:v>65.712494240304835</c:v>
                </c:pt>
                <c:pt idx="18">
                  <c:v>63.759017673504999</c:v>
                </c:pt>
                <c:pt idx="19">
                  <c:v>64.613965685254925</c:v>
                </c:pt>
                <c:pt idx="20">
                  <c:v>64.437000283520661</c:v>
                </c:pt>
                <c:pt idx="21">
                  <c:v>63.812148818181775</c:v>
                </c:pt>
                <c:pt idx="22">
                  <c:v>61.000708858705075</c:v>
                </c:pt>
                <c:pt idx="23">
                  <c:v>59.619115139095314</c:v>
                </c:pt>
                <c:pt idx="24">
                  <c:v>59.926571335811126</c:v>
                </c:pt>
                <c:pt idx="25">
                  <c:v>59.225490967171346</c:v>
                </c:pt>
                <c:pt idx="26">
                  <c:v>57.853188466283214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90-4901-9A14-52D9B14EA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"/>
        <c:axId val="759034688"/>
        <c:axId val="759036608"/>
      </c:barChart>
      <c:lineChart>
        <c:grouping val="standard"/>
        <c:varyColors val="0"/>
        <c:ser>
          <c:idx val="2"/>
          <c:order val="1"/>
          <c:tx>
            <c:v>Meziroční vývoj v %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6"/>
              <c:layout>
                <c:manualLayout>
                  <c:x val="-5.1205630448665121E-2"/>
                  <c:y val="5.8796278681244242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90-4901-9A14-52D9B14EA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STARSI!$AB$17:$AB$43</c:f>
              <c:numCache>
                <c:formatCode>mm/yy</c:formatCode>
                <c:ptCount val="27"/>
                <c:pt idx="0">
                  <c:v>44227</c:v>
                </c:pt>
                <c:pt idx="1">
                  <c:v>44255</c:v>
                </c:pt>
                <c:pt idx="2">
                  <c:v>44286</c:v>
                </c:pt>
                <c:pt idx="3">
                  <c:v>44316</c:v>
                </c:pt>
                <c:pt idx="4">
                  <c:v>44347</c:v>
                </c:pt>
                <c:pt idx="5">
                  <c:v>44377</c:v>
                </c:pt>
                <c:pt idx="6">
                  <c:v>44408</c:v>
                </c:pt>
                <c:pt idx="7">
                  <c:v>44439</c:v>
                </c:pt>
                <c:pt idx="8">
                  <c:v>44469</c:v>
                </c:pt>
                <c:pt idx="9">
                  <c:v>44500</c:v>
                </c:pt>
                <c:pt idx="10">
                  <c:v>44530</c:v>
                </c:pt>
                <c:pt idx="11">
                  <c:v>44561</c:v>
                </c:pt>
                <c:pt idx="12">
                  <c:v>44592</c:v>
                </c:pt>
                <c:pt idx="13">
                  <c:v>44620</c:v>
                </c:pt>
                <c:pt idx="14">
                  <c:v>44651</c:v>
                </c:pt>
                <c:pt idx="15">
                  <c:v>44681</c:v>
                </c:pt>
                <c:pt idx="16">
                  <c:v>44712</c:v>
                </c:pt>
                <c:pt idx="17">
                  <c:v>44742</c:v>
                </c:pt>
                <c:pt idx="18">
                  <c:v>44773</c:v>
                </c:pt>
                <c:pt idx="19">
                  <c:v>44804</c:v>
                </c:pt>
                <c:pt idx="20">
                  <c:v>44834</c:v>
                </c:pt>
                <c:pt idx="21">
                  <c:v>44865</c:v>
                </c:pt>
                <c:pt idx="22">
                  <c:v>44895</c:v>
                </c:pt>
                <c:pt idx="23">
                  <c:v>44926</c:v>
                </c:pt>
                <c:pt idx="24">
                  <c:v>44957</c:v>
                </c:pt>
                <c:pt idx="25">
                  <c:v>44985</c:v>
                </c:pt>
                <c:pt idx="26">
                  <c:v>45016</c:v>
                </c:pt>
              </c:numCache>
            </c:numRef>
          </c:cat>
          <c:val>
            <c:numRef>
              <c:f>STARSI!$AE$17:$AE$43</c:f>
              <c:numCache>
                <c:formatCode>0.0</c:formatCode>
                <c:ptCount val="27"/>
                <c:pt idx="0">
                  <c:v>18.757327252079104</c:v>
                </c:pt>
                <c:pt idx="1">
                  <c:v>23.180000061900195</c:v>
                </c:pt>
                <c:pt idx="2">
                  <c:v>20.079071091811329</c:v>
                </c:pt>
                <c:pt idx="3">
                  <c:v>25.78163185692528</c:v>
                </c:pt>
                <c:pt idx="4">
                  <c:v>30.151958416063309</c:v>
                </c:pt>
                <c:pt idx="5">
                  <c:v>26.484390206396014</c:v>
                </c:pt>
                <c:pt idx="6">
                  <c:v>23.015390006676917</c:v>
                </c:pt>
                <c:pt idx="7">
                  <c:v>30.377585918935601</c:v>
                </c:pt>
                <c:pt idx="8">
                  <c:v>28.736135320727897</c:v>
                </c:pt>
                <c:pt idx="9">
                  <c:v>25.744094011478413</c:v>
                </c:pt>
                <c:pt idx="10">
                  <c:v>30.345631184557664</c:v>
                </c:pt>
                <c:pt idx="11">
                  <c:v>29.569096172098529</c:v>
                </c:pt>
                <c:pt idx="12">
                  <c:v>27.66012206847661</c:v>
                </c:pt>
                <c:pt idx="13">
                  <c:v>26.196632060265657</c:v>
                </c:pt>
                <c:pt idx="14">
                  <c:v>25.867485696066783</c:v>
                </c:pt>
                <c:pt idx="15">
                  <c:v>21.443655727596411</c:v>
                </c:pt>
                <c:pt idx="16">
                  <c:v>18.957152742438478</c:v>
                </c:pt>
                <c:pt idx="17">
                  <c:v>20.840204517364967</c:v>
                </c:pt>
                <c:pt idx="18">
                  <c:v>16.381640257797827</c:v>
                </c:pt>
                <c:pt idx="19">
                  <c:v>13.854969802197603</c:v>
                </c:pt>
                <c:pt idx="20">
                  <c:v>13.007471713792418</c:v>
                </c:pt>
                <c:pt idx="21">
                  <c:v>11.558470014199873</c:v>
                </c:pt>
                <c:pt idx="22">
                  <c:v>2.4224980567975285</c:v>
                </c:pt>
                <c:pt idx="23">
                  <c:v>-3.5801419637315313</c:v>
                </c:pt>
                <c:pt idx="24">
                  <c:v>-3.1894530041451929</c:v>
                </c:pt>
                <c:pt idx="25">
                  <c:v>-6.1342407551742362</c:v>
                </c:pt>
                <c:pt idx="26">
                  <c:v>-8.2919124537658142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90-4901-9A14-52D9B14EA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314144"/>
        <c:axId val="409321344"/>
      </c:lineChart>
      <c:dateAx>
        <c:axId val="409314144"/>
        <c:scaling>
          <c:orientation val="minMax"/>
        </c:scaling>
        <c:delete val="0"/>
        <c:axPos val="b"/>
        <c:numFmt formatCode="mm/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409321344"/>
        <c:crosses val="autoZero"/>
        <c:auto val="1"/>
        <c:lblOffset val="100"/>
        <c:baseTimeUnit val="months"/>
      </c:dateAx>
      <c:valAx>
        <c:axId val="409321344"/>
        <c:scaling>
          <c:orientation val="minMax"/>
          <c:max val="40"/>
          <c:min val="-2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3175">
            <a:solidFill>
              <a:srgbClr val="767676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409314144"/>
        <c:crosses val="autoZero"/>
        <c:crossBetween val="between"/>
      </c:valAx>
      <c:valAx>
        <c:axId val="759036608"/>
        <c:scaling>
          <c:orientation val="minMax"/>
        </c:scaling>
        <c:delete val="0"/>
        <c:axPos val="r"/>
        <c:numFmt formatCode="#,##0.0" sourceLinked="1"/>
        <c:majorTickMark val="out"/>
        <c:minorTickMark val="none"/>
        <c:tickLblPos val="nextTo"/>
        <c:spPr>
          <a:noFill/>
          <a:ln w="3175">
            <a:solidFill>
              <a:srgbClr val="76767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759034688"/>
        <c:crosses val="max"/>
        <c:crossBetween val="between"/>
      </c:valAx>
      <c:dateAx>
        <c:axId val="759034688"/>
        <c:scaling>
          <c:orientation val="minMax"/>
        </c:scaling>
        <c:delete val="1"/>
        <c:axPos val="b"/>
        <c:numFmt formatCode="mm/yy" sourceLinked="1"/>
        <c:majorTickMark val="out"/>
        <c:minorTickMark val="none"/>
        <c:tickLblPos val="nextTo"/>
        <c:crossAx val="75903660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j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 sz="1200" b="0" i="0">
          <a:solidFill>
            <a:srgbClr val="000000"/>
          </a:solidFill>
          <a:latin typeface="+mj-lt"/>
        </a:defRPr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39104914268785"/>
          <c:y val="4.2684098964298978E-2"/>
          <c:w val="0.7360895085731215"/>
          <c:h val="0.870267032894554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CBABA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CBABA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2-4E50-BB52-991C0AEB020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542-4E50-BB52-991C0AEB0209}"/>
              </c:ext>
            </c:extLst>
          </c:dPt>
          <c:dPt>
            <c:idx val="2"/>
            <c:invertIfNegative val="0"/>
            <c:bubble3D val="0"/>
            <c:spPr>
              <a:solidFill>
                <a:srgbClr val="4CBABA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542-4E50-BB52-991C0AEB0209}"/>
              </c:ext>
            </c:extLst>
          </c:dPt>
          <c:dPt>
            <c:idx val="3"/>
            <c:invertIfNegative val="0"/>
            <c:bubble3D val="0"/>
            <c:spPr>
              <a:solidFill>
                <a:srgbClr val="4CBABA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542-4E50-BB52-991C0AEB0209}"/>
              </c:ext>
            </c:extLst>
          </c:dPt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Kvalita životního prostředí</c:v>
                </c:pt>
                <c:pt idx="1">
                  <c:v>Blízkost k ostatním členům rodiny</c:v>
                </c:pt>
                <c:pt idx="2">
                  <c:v>Atraktivita lokality</c:v>
                </c:pt>
                <c:pt idx="3">
                  <c:v>Blízkost k místu výkonu práce</c:v>
                </c:pt>
                <c:pt idx="4">
                  <c:v>Typ nemovitosti</c:v>
                </c:pt>
                <c:pt idx="5">
                  <c:v>Dopravní dostupnost</c:v>
                </c:pt>
                <c:pt idx="6">
                  <c:v>Velikost nemovitosti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46.2</c:v>
                </c:pt>
                <c:pt idx="1">
                  <c:v>46.3</c:v>
                </c:pt>
                <c:pt idx="2">
                  <c:v>48.1</c:v>
                </c:pt>
                <c:pt idx="3">
                  <c:v>45</c:v>
                </c:pt>
                <c:pt idx="4">
                  <c:v>44</c:v>
                </c:pt>
                <c:pt idx="5">
                  <c:v>51</c:v>
                </c:pt>
                <c:pt idx="6">
                  <c:v>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42-4E50-BB52-991C0AEB020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D9C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Kvalita životního prostředí</c:v>
                </c:pt>
                <c:pt idx="1">
                  <c:v>Blízkost k ostatním členům rodiny</c:v>
                </c:pt>
                <c:pt idx="2">
                  <c:v>Atraktivita lokality</c:v>
                </c:pt>
                <c:pt idx="3">
                  <c:v>Blízkost k místu výkonu práce</c:v>
                </c:pt>
                <c:pt idx="4">
                  <c:v>Typ nemovitosti</c:v>
                </c:pt>
                <c:pt idx="5">
                  <c:v>Dopravní dostupnost</c:v>
                </c:pt>
                <c:pt idx="6">
                  <c:v>Velikost nemovitosti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42.5</c:v>
                </c:pt>
                <c:pt idx="1">
                  <c:v>47.5</c:v>
                </c:pt>
                <c:pt idx="2">
                  <c:v>46.3</c:v>
                </c:pt>
                <c:pt idx="3">
                  <c:v>46.3</c:v>
                </c:pt>
                <c:pt idx="4">
                  <c:v>48.6</c:v>
                </c:pt>
                <c:pt idx="5">
                  <c:v>52.6</c:v>
                </c:pt>
                <c:pt idx="6">
                  <c:v>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0-4DC5-AE86-516CC651B60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Kvalita životního prostředí</c:v>
                </c:pt>
                <c:pt idx="1">
                  <c:v>Blízkost k ostatním členům rodiny</c:v>
                </c:pt>
                <c:pt idx="2">
                  <c:v>Atraktivita lokality</c:v>
                </c:pt>
                <c:pt idx="3">
                  <c:v>Blízkost k místu výkonu práce</c:v>
                </c:pt>
                <c:pt idx="4">
                  <c:v>Typ nemovitosti</c:v>
                </c:pt>
                <c:pt idx="5">
                  <c:v>Dopravní dostupnost</c:v>
                </c:pt>
                <c:pt idx="6">
                  <c:v>Velikost nemovitosti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36.082999999999998</c:v>
                </c:pt>
                <c:pt idx="1">
                  <c:v>36.183</c:v>
                </c:pt>
                <c:pt idx="2">
                  <c:v>37.575000000000003</c:v>
                </c:pt>
                <c:pt idx="3">
                  <c:v>39.563000000000002</c:v>
                </c:pt>
                <c:pt idx="4">
                  <c:v>42.643999999999998</c:v>
                </c:pt>
                <c:pt idx="5">
                  <c:v>47.613999999999997</c:v>
                </c:pt>
                <c:pt idx="6">
                  <c:v>51.392000000000003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32-49D9-B315-9CB8BD0A34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5"/>
        <c:axId val="108417024"/>
        <c:axId val="108418560"/>
      </c:barChart>
      <c:catAx>
        <c:axId val="108417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8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275802790111851"/>
          <c:w val="0.57017180308760707"/>
          <c:h val="5.72419835629617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6798798827152011E-2"/>
          <c:w val="0.53638489870298756"/>
          <c:h val="0.908447158317869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E3-41B7-8FB8-E1017C191EF4}"/>
              </c:ext>
            </c:extLst>
          </c:dPt>
          <c:dPt>
            <c:idx val="7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EE3-41B7-8FB8-E1017C191EF4}"/>
              </c:ext>
            </c:extLst>
          </c:dPt>
          <c:dPt>
            <c:idx val="9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F40-4002-9BCE-C69E8F4C05D2}"/>
              </c:ext>
            </c:extLst>
          </c:dPt>
          <c:dPt>
            <c:idx val="10"/>
            <c:invertIfNegative val="0"/>
            <c:bubble3D val="0"/>
            <c:spPr>
              <a:solidFill>
                <a:srgbClr val="006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E3-41B7-8FB8-E1017C191EF4}"/>
              </c:ext>
            </c:extLst>
          </c:dPt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Pomocí hypotéky</c:v>
                </c:pt>
                <c:pt idx="1">
                  <c:v>Pomocí úspor</c:v>
                </c:pt>
                <c:pt idx="2">
                  <c:v>Ze stavebního spoření</c:v>
                </c:pt>
                <c:pt idx="3">
                  <c:v>Nijak, nemovitost je partnera či někoho jiného z rodiny</c:v>
                </c:pt>
                <c:pt idx="4">
                  <c:v>Nijak, nemovitost jsem zdědil/a</c:v>
                </c:pt>
                <c:pt idx="5">
                  <c:v>Zaplatil/a jsem ho najednou bez nutnosti úvěru</c:v>
                </c:pt>
                <c:pt idx="6">
                  <c:v>Pomocí peněz od známých či rodiny</c:v>
                </c:pt>
                <c:pt idx="7">
                  <c:v>Pomocí účelového úvěru na bydlení</c:v>
                </c:pt>
                <c:pt idx="8">
                  <c:v>Pomoc spotřebitelského úvěru</c:v>
                </c:pt>
                <c:pt idx="9">
                  <c:v>Jinak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32.154000000000003</c:v>
                </c:pt>
                <c:pt idx="1">
                  <c:v>24.154</c:v>
                </c:pt>
                <c:pt idx="2">
                  <c:v>14.769</c:v>
                </c:pt>
                <c:pt idx="3">
                  <c:v>10.923</c:v>
                </c:pt>
                <c:pt idx="4">
                  <c:v>9.3849999999999998</c:v>
                </c:pt>
                <c:pt idx="5">
                  <c:v>8.7690000000000001</c:v>
                </c:pt>
                <c:pt idx="6">
                  <c:v>7.8460000000000001</c:v>
                </c:pt>
                <c:pt idx="7">
                  <c:v>6.6150000000000002</c:v>
                </c:pt>
                <c:pt idx="8">
                  <c:v>3.8460000000000001</c:v>
                </c:pt>
                <c:pt idx="9">
                  <c:v>2.1539999999999999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3-41B7-8FB8-E1017C19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706915920"/>
        <c:axId val="706916248"/>
      </c:barChart>
      <c:catAx>
        <c:axId val="7069159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6916248"/>
        <c:crosses val="autoZero"/>
        <c:auto val="1"/>
        <c:lblAlgn val="ctr"/>
        <c:lblOffset val="100"/>
        <c:noMultiLvlLbl val="0"/>
      </c:catAx>
      <c:valAx>
        <c:axId val="70691624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069159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84110009161059E-2"/>
          <c:y val="3.5779417203888907E-2"/>
          <c:w val="0.96210274685909902"/>
          <c:h val="0.775790139213045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Má hypotéku
(n=186)</c:v>
                </c:pt>
              </c:strCache>
            </c:strRef>
          </c:tx>
          <c:spPr>
            <a:solidFill>
              <a:srgbClr val="006260"/>
            </a:solidFill>
            <a:ln w="19050">
              <a:solidFill>
                <a:schemeClr val="bg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62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AF-47A2-9160-6D99288B5725}"/>
              </c:ext>
            </c:extLst>
          </c:dPt>
          <c:dPt>
            <c:idx val="7"/>
            <c:invertIfNegative val="0"/>
            <c:bubble3D val="0"/>
            <c:spPr>
              <a:solidFill>
                <a:srgbClr val="0062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AF-47A2-9160-6D99288B5725}"/>
              </c:ext>
            </c:extLst>
          </c:dPt>
          <c:dPt>
            <c:idx val="10"/>
            <c:invertIfNegative val="0"/>
            <c:bubble3D val="0"/>
            <c:spPr>
              <a:solidFill>
                <a:srgbClr val="0062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AF-47A2-9160-6D99288B5725}"/>
              </c:ext>
            </c:extLst>
          </c:dPt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18-36 let</c:v>
                </c:pt>
                <c:pt idx="1">
                  <c:v>37-49 let</c:v>
                </c:pt>
                <c:pt idx="2">
                  <c:v>50-64 let</c:v>
                </c:pt>
                <c:pt idx="3">
                  <c:v>65 a více let</c:v>
                </c:pt>
                <c:pt idx="4">
                  <c:v>Nevím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50.54</c:v>
                </c:pt>
                <c:pt idx="1">
                  <c:v>31.721</c:v>
                </c:pt>
                <c:pt idx="2">
                  <c:v>14.516</c:v>
                </c:pt>
                <c:pt idx="3">
                  <c:v>0</c:v>
                </c:pt>
                <c:pt idx="4">
                  <c:v>3.226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AF-47A2-9160-6D99288B572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Plánuje hypotéku
(n=75)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18-36 let</c:v>
                </c:pt>
                <c:pt idx="1">
                  <c:v>37-49 let</c:v>
                </c:pt>
                <c:pt idx="2">
                  <c:v>50-64 let</c:v>
                </c:pt>
                <c:pt idx="3">
                  <c:v>65 a více let</c:v>
                </c:pt>
                <c:pt idx="4">
                  <c:v>Nevím</c:v>
                </c:pt>
              </c:strCache>
            </c:strRef>
          </c:cat>
          <c:val>
            <c:numRef>
              <c:f>List1!$C$2:$C$6</c:f>
              <c:numCache>
                <c:formatCode>General</c:formatCode>
                <c:ptCount val="5"/>
                <c:pt idx="0">
                  <c:v>53.332999999999998</c:v>
                </c:pt>
                <c:pt idx="1">
                  <c:v>21.332999999999998</c:v>
                </c:pt>
                <c:pt idx="2">
                  <c:v>10.667</c:v>
                </c:pt>
                <c:pt idx="3">
                  <c:v>0</c:v>
                </c:pt>
                <c:pt idx="4">
                  <c:v>14.667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6AF-47A2-9160-6D99288B5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30"/>
        <c:axId val="706915920"/>
        <c:axId val="706916248"/>
      </c:barChart>
      <c:catAx>
        <c:axId val="7069159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cs-CZ"/>
          </a:p>
        </c:txPr>
        <c:crossAx val="706916248"/>
        <c:crosses val="autoZero"/>
        <c:auto val="1"/>
        <c:lblAlgn val="ctr"/>
        <c:lblOffset val="100"/>
        <c:noMultiLvlLbl val="0"/>
      </c:catAx>
      <c:valAx>
        <c:axId val="706916248"/>
        <c:scaling>
          <c:orientation val="minMax"/>
          <c:max val="63"/>
        </c:scaling>
        <c:delete val="1"/>
        <c:axPos val="t"/>
        <c:numFmt formatCode="General" sourceLinked="1"/>
        <c:majorTickMark val="out"/>
        <c:minorTickMark val="none"/>
        <c:tickLblPos val="nextTo"/>
        <c:crossAx val="7069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03519701755624"/>
          <c:y val="0.8477936745656206"/>
          <c:w val="0.69295545440647788"/>
          <c:h val="8.8118761742555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Nevím</c:v>
                </c:pt>
                <c:pt idx="1">
                  <c:v>Jiným typem úvěru</c:v>
                </c:pt>
                <c:pt idx="2">
                  <c:v>Půjčkou od rodiny, známých atp.</c:v>
                </c:pt>
                <c:pt idx="3">
                  <c:v>Úvěrem ze stavebního spoření</c:v>
                </c:pt>
                <c:pt idx="4">
                  <c:v>Z vlastních úspor</c:v>
                </c:pt>
                <c:pt idx="5">
                  <c:v>Hypotékou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21.869</c:v>
                </c:pt>
                <c:pt idx="1">
                  <c:v>4.5730000000000004</c:v>
                </c:pt>
                <c:pt idx="2">
                  <c:v>7.6539999999999999</c:v>
                </c:pt>
                <c:pt idx="3">
                  <c:v>11.829000000000001</c:v>
                </c:pt>
                <c:pt idx="4">
                  <c:v>25.446999999999999</c:v>
                </c:pt>
                <c:pt idx="5">
                  <c:v>46.322000000000003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54-4F2E-A5C0-630CF8A18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114512"/>
        <c:axId val="5601174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List1!$B$1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rgbClr val="006260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lang="en-US" sz="1200" b="0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6.5</c:v>
                      </c:pt>
                      <c:pt idx="2">
                        <c:v>8.1999999999999993</c:v>
                      </c:pt>
                      <c:pt idx="3">
                        <c:v>20.9</c:v>
                      </c:pt>
                      <c:pt idx="4">
                        <c:v>33.200000000000003</c:v>
                      </c:pt>
                      <c:pt idx="5">
                        <c:v>53.1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DCE0-4A41-A633-73470E87461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4.2</c:v>
                      </c:pt>
                      <c:pt idx="2">
                        <c:v>10.9</c:v>
                      </c:pt>
                      <c:pt idx="3">
                        <c:v>18.899999999999999</c:v>
                      </c:pt>
                      <c:pt idx="4">
                        <c:v>27.3</c:v>
                      </c:pt>
                      <c:pt idx="5">
                        <c:v>60.2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D3E3-4335-ABDD-87B672773193}"/>
                  </c:ext>
                </c:extLst>
              </c15:ser>
            </c15:filteredBarSeries>
          </c:ext>
        </c:extLst>
      </c:barChart>
      <c:catAx>
        <c:axId val="56011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  <c:max val="80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200" b="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82652106755163E-2"/>
          <c:y val="3.5140799650654669E-2"/>
          <c:w val="0.81794137568943948"/>
          <c:h val="0.92971840069869061"/>
        </c:manualLayout>
      </c:layout>
      <c:barChart>
        <c:barDir val="bar"/>
        <c:grouping val="clustere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0\ &quot;%&quot;;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Nevím (bez odpovědi)</c:v>
                </c:pt>
                <c:pt idx="1">
                  <c:v>Jiným typem úvěru</c:v>
                </c:pt>
                <c:pt idx="2">
                  <c:v>Půjčkou od rodiny, známých atp.</c:v>
                </c:pt>
                <c:pt idx="3">
                  <c:v>Úvěrem ze stavebního spoření</c:v>
                </c:pt>
                <c:pt idx="4">
                  <c:v>Z vlastních úspor</c:v>
                </c:pt>
                <c:pt idx="5">
                  <c:v>Hypotékou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7.0579999999999998</c:v>
                </c:pt>
                <c:pt idx="1">
                  <c:v>10.039999999999999</c:v>
                </c:pt>
                <c:pt idx="2">
                  <c:v>9.2449999999999992</c:v>
                </c:pt>
                <c:pt idx="3">
                  <c:v>7.4550000000000001</c:v>
                </c:pt>
                <c:pt idx="4">
                  <c:v>73.36</c:v>
                </c:pt>
                <c:pt idx="5">
                  <c:v>3.28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6-450B-B8D3-F2E3DFED7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114512"/>
        <c:axId val="5601174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List1!$B$1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rgbClr val="006260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 (bez odpovědi)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15.4</c:v>
                      </c:pt>
                      <c:pt idx="2">
                        <c:v>8.4</c:v>
                      </c:pt>
                      <c:pt idx="3">
                        <c:v>8.4</c:v>
                      </c:pt>
                      <c:pt idx="4">
                        <c:v>74</c:v>
                      </c:pt>
                      <c:pt idx="5">
                        <c:v>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D03C-4C07-ABAF-7E7D25512249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 (bez odpovědi)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14.6</c:v>
                      </c:pt>
                      <c:pt idx="2">
                        <c:v>11.4</c:v>
                      </c:pt>
                      <c:pt idx="3">
                        <c:v>7.2</c:v>
                      </c:pt>
                      <c:pt idx="4">
                        <c:v>74.099999999999994</c:v>
                      </c:pt>
                      <c:pt idx="5">
                        <c:v>5.4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6B50-4B6E-8979-2AB8731F6D32}"/>
                  </c:ext>
                </c:extLst>
              </c15:ser>
            </c15:filteredBarSeries>
          </c:ext>
        </c:extLst>
      </c:barChart>
      <c:catAx>
        <c:axId val="560114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82652106755163E-2"/>
          <c:y val="3.5140799650654669E-2"/>
          <c:w val="0.81794137568943948"/>
          <c:h val="0.92971840069869061"/>
        </c:manualLayout>
      </c:layout>
      <c:barChart>
        <c:barDir val="bar"/>
        <c:grouping val="clustere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260"/>
            </a:solidFill>
            <a:ln>
              <a:noFill/>
            </a:ln>
            <a:effectLst/>
          </c:spPr>
          <c:invertIfNegative val="0"/>
          <c:dLbls>
            <c:numFmt formatCode="#,##0&quot;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Nevím (bez odpovědi)</c:v>
                </c:pt>
                <c:pt idx="1">
                  <c:v>Jiným typem úvěru</c:v>
                </c:pt>
                <c:pt idx="2">
                  <c:v>Půjčkou od rodiny, známých atp.</c:v>
                </c:pt>
                <c:pt idx="3">
                  <c:v>Úvěrem ze stavebního spoření</c:v>
                </c:pt>
                <c:pt idx="4">
                  <c:v>Z vlastních úspor</c:v>
                </c:pt>
                <c:pt idx="5">
                  <c:v>Hypotékou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12.425000000000001</c:v>
                </c:pt>
                <c:pt idx="1">
                  <c:v>11.73</c:v>
                </c:pt>
                <c:pt idx="2">
                  <c:v>10.635999999999999</c:v>
                </c:pt>
                <c:pt idx="3">
                  <c:v>17.196999999999999</c:v>
                </c:pt>
                <c:pt idx="4">
                  <c:v>53.082000000000001</c:v>
                </c:pt>
                <c:pt idx="5">
                  <c:v>12.624000000000001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D-4E95-B1EA-A5F1A3BCB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114512"/>
        <c:axId val="5601174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List1!$B$1</c15:sqref>
                        </c15:formulaRef>
                      </c:ext>
                    </c:extLst>
                    <c:strCache>
                      <c:ptCount val="1"/>
                      <c:pt idx="0">
                        <c:v>2021</c:v>
                      </c:pt>
                    </c:strCache>
                  </c:strRef>
                </c:tx>
                <c:spPr>
                  <a:solidFill>
                    <a:srgbClr val="006260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 (bez odpovědi)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13.6</c:v>
                      </c:pt>
                      <c:pt idx="2">
                        <c:v>11.6</c:v>
                      </c:pt>
                      <c:pt idx="3">
                        <c:v>22.5</c:v>
                      </c:pt>
                      <c:pt idx="4">
                        <c:v>55.6</c:v>
                      </c:pt>
                      <c:pt idx="5">
                        <c:v>17.2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F6E0-49DA-890A-249CE04B7D1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dLbls>
                  <c:numFmt formatCode="#,##0&quot;%&quot;;\-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Nevím (bez odpovědi)</c:v>
                      </c:pt>
                      <c:pt idx="1">
                        <c:v>Jiným typem úvěru</c:v>
                      </c:pt>
                      <c:pt idx="2">
                        <c:v>Půjčkou od rodiny, známých atp.</c:v>
                      </c:pt>
                      <c:pt idx="3">
                        <c:v>Úvěrem ze stavebního spoření</c:v>
                      </c:pt>
                      <c:pt idx="4">
                        <c:v>Z vlastních úspor</c:v>
                      </c:pt>
                      <c:pt idx="5">
                        <c:v>Hypotékou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1">
                        <c:v>13.1</c:v>
                      </c:pt>
                      <c:pt idx="2">
                        <c:v>13.2</c:v>
                      </c:pt>
                      <c:pt idx="3">
                        <c:v>22.4</c:v>
                      </c:pt>
                      <c:pt idx="4">
                        <c:v>55.1</c:v>
                      </c:pt>
                      <c:pt idx="5">
                        <c:v>18.100000000000001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FD25-4639-A8C3-59ADB01CC850}"/>
                  </c:ext>
                </c:extLst>
              </c15:ser>
            </c15:filteredBarSeries>
          </c:ext>
        </c:extLst>
      </c:barChart>
      <c:catAx>
        <c:axId val="560114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0117464"/>
        <c:crosses val="autoZero"/>
        <c:auto val="1"/>
        <c:lblAlgn val="ctr"/>
        <c:lblOffset val="100"/>
        <c:noMultiLvlLbl val="0"/>
      </c:catAx>
      <c:valAx>
        <c:axId val="560117464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5601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17101335079311E-2"/>
          <c:y val="0.17024197269184912"/>
          <c:w val="0.42800688051532154"/>
          <c:h val="0.63879642095247668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rgbClr val="0062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7E-4D60-B68A-1D407F176622}"/>
              </c:ext>
            </c:extLst>
          </c:dPt>
          <c:dPt>
            <c:idx val="1"/>
            <c:bubble3D val="0"/>
            <c:spPr>
              <a:solidFill>
                <a:srgbClr val="009D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7E-4D60-B68A-1D407F176622}"/>
              </c:ext>
            </c:extLst>
          </c:dPt>
          <c:dPt>
            <c:idx val="2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7E-4D60-B68A-1D407F1766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7E-4D60-B68A-1D407F176622}"/>
              </c:ext>
            </c:extLst>
          </c:dPt>
          <c:dLbls>
            <c:numFmt formatCode="#,##0\ &quot;%&quot;;#,##0\ 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Ano</c:v>
                </c:pt>
                <c:pt idx="1">
                  <c:v>Ne</c:v>
                </c:pt>
                <c:pt idx="2">
                  <c:v>Nevím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50</c:v>
                </c:pt>
                <c:pt idx="1">
                  <c:v>37.963000000000001</c:v>
                </c:pt>
                <c:pt idx="2">
                  <c:v>12.037000000000001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7E-4D60-B68A-1D407F176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63702350094967441"/>
          <c:y val="0.23622871693761299"/>
          <c:w val="0.17455245056654456"/>
          <c:h val="0.49666467847395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2D534-B974-4760-86F4-F05073FAA40C}" type="datetimeFigureOut">
              <a:rPr lang="cs-CZ" smtClean="0"/>
              <a:pPr/>
              <a:t>19.04.2023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254B1-55D3-406F-BCAA-9CD0B79F27E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708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51E23-EB4A-440C-969E-EE9D6D626A15}" type="datetimeFigureOut">
              <a:rPr lang="cs-CZ" smtClean="0"/>
              <a:pPr/>
              <a:t>19.04.2023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91549-E5CD-497E-ABAA-6CECD864B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86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Zahájí Radek, pak </a:t>
            </a:r>
            <a:r>
              <a:rPr lang="cs-CZ" dirty="0" err="1"/>
              <a:t>preda</a:t>
            </a:r>
            <a:r>
              <a:rPr lang="cs-CZ" dirty="0"/>
              <a:t> slovo JS, ten jen uveden v kontextu </a:t>
            </a:r>
            <a:r>
              <a:rPr lang="cs-CZ" dirty="0" err="1"/>
              <a:t>hypotecniho</a:t>
            </a:r>
            <a:r>
              <a:rPr lang="cs-CZ" dirty="0"/>
              <a:t> trhu posledních dvou let a </a:t>
            </a:r>
            <a:r>
              <a:rPr lang="cs-CZ" dirty="0" err="1"/>
              <a:t>preda</a:t>
            </a:r>
            <a:r>
              <a:rPr lang="cs-CZ" dirty="0"/>
              <a:t> slovo MS, aby </a:t>
            </a:r>
            <a:r>
              <a:rPr lang="cs-CZ" dirty="0" err="1"/>
              <a:t>priblizil</a:t>
            </a:r>
            <a:r>
              <a:rPr lang="cs-CZ" dirty="0"/>
              <a:t> vzorek a detaily </a:t>
            </a:r>
            <a:r>
              <a:rPr lang="cs-CZ" dirty="0" err="1"/>
              <a:t>setreni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C4EBF-9A35-4D09-9416-862FC724BB9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95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313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916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91549-E5CD-497E-ABAA-6CECD864B53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3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61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332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91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396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625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63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92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Zahájí Radek, pak </a:t>
            </a:r>
            <a:r>
              <a:rPr lang="cs-CZ" dirty="0" err="1"/>
              <a:t>preda</a:t>
            </a:r>
            <a:r>
              <a:rPr lang="cs-CZ" dirty="0"/>
              <a:t> slovo JS, ten jen uveden v kontextu </a:t>
            </a:r>
            <a:r>
              <a:rPr lang="cs-CZ" dirty="0" err="1"/>
              <a:t>hypotecniho</a:t>
            </a:r>
            <a:r>
              <a:rPr lang="cs-CZ" dirty="0"/>
              <a:t> trhu posledních dvou let a </a:t>
            </a:r>
            <a:r>
              <a:rPr lang="cs-CZ" dirty="0" err="1"/>
              <a:t>preda</a:t>
            </a:r>
            <a:r>
              <a:rPr lang="cs-CZ" dirty="0"/>
              <a:t> slovo MS, aby </a:t>
            </a:r>
            <a:r>
              <a:rPr lang="cs-CZ" dirty="0" err="1"/>
              <a:t>priblizil</a:t>
            </a:r>
            <a:r>
              <a:rPr lang="cs-CZ" dirty="0"/>
              <a:t> vzorek a detaily </a:t>
            </a:r>
            <a:r>
              <a:rPr lang="cs-CZ" dirty="0" err="1"/>
              <a:t>setreni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984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31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824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343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435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171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93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7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44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38" indent="-173038"/>
            <a:r>
              <a:rPr lang="cs-CZ" noProof="0" dirty="0"/>
              <a:t>Michal</a:t>
            </a:r>
          </a:p>
          <a:p>
            <a:pPr marL="173038" indent="-173038"/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91549-E5CD-497E-ABAA-6CECD864B53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0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97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46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367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4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40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1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38F1BC6E-5068-8B44-83DE-CC57CD5F6D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0B92E57-7893-4FED-A952-4A688BD6401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3F120E-593F-464A-A493-2CB2564D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58559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01DABC-2AC9-438F-807D-D787743E2FD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CCF9C8-648D-476E-8DD0-494A4C046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46375-8AB1-4E07-A70C-ECBDA736E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336" y="6021288"/>
            <a:ext cx="1195332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81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271DD50-E65A-0141-B5B8-C7447CCFE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336" y="6021288"/>
            <a:ext cx="1195332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A1E67-EA39-43CA-8EB1-505C2520A871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A4BE96F-0D35-4931-9469-57237FA56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1380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5C110E-DA7E-407E-8E5D-B8F503CB53A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483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69A9E5F0-61AC-4EE6-90BF-8F61B0B3B75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569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/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713D32D3-403D-4105-952E-BE1380092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97453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5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6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2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84361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2024F-A8FE-4FAB-A090-A09877F9B53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F4F8060-580F-4C84-A3AB-E10D6A30B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65439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90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0936354-406F-4DC5-A98E-771D11C5E628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30A67F9-BF1A-4FA6-8D14-2FE0A4F8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371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Zástupný text 11">
            <a:extLst>
              <a:ext uri="{FF2B5EF4-FFF2-40B4-BE49-F238E27FC236}">
                <a16:creationId xmlns:a16="http://schemas.microsoft.com/office/drawing/2014/main" id="{34951B57-7828-0B44-9F4B-88CD429A5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C7E4AAC-CA58-49BD-BD9F-AFDE5C3BC7F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5C32AD2-BEB2-44A7-9C93-5688FD944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29842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F0FDA9-797E-CD45-B69A-7E6C60F8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FE48E6-B787-48EF-A9B0-D85670A351E9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583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AE32C26-8439-479C-916D-B38AFA7A401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7204925-7250-47E7-890F-33B64CDBD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50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48013542-DF5F-514C-B589-1F85EA98C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6EA173EF-3A42-459E-B65C-EFE3D608D445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13AC06A-2174-4397-ACA6-EB351408F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15588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38F1BC6E-5068-8B44-83DE-CC57CD5F6D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0B92E57-7893-4FED-A952-4A688BD6401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3F120E-593F-464A-A493-2CB2564D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27670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01DABC-2AC9-438F-807D-D787743E2FD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CCF9C8-648D-476E-8DD0-494A4C046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46375-8AB1-4E07-A70C-ECBDA736E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372" y="6021288"/>
            <a:ext cx="116292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738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271DD50-E65A-0141-B5B8-C7447CCFE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372" y="6021288"/>
            <a:ext cx="116292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A1E67-EA39-43CA-8EB1-505C2520A871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A4BE96F-0D35-4931-9469-57237FA56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0823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5C110E-DA7E-407E-8E5D-B8F503CB53A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2594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69A9E5F0-61AC-4EE6-90BF-8F61B0B3B75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3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23808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/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713D32D3-403D-4105-952E-BE1380092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72184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8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4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81136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1426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57766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6647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3480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92169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0353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2024F-A8FE-4FAB-A090-A09877F9B53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F4F8060-580F-4C84-A3AB-E10D6A30B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547317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9834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26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59511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460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9331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4754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41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30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28353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3597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0936354-406F-4DC5-A98E-771D11C5E628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30A67F9-BF1A-4FA6-8D14-2FE0A4F8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742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66646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78266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1902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56175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814771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69194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768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67461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53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537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Zástupný text 11">
            <a:extLst>
              <a:ext uri="{FF2B5EF4-FFF2-40B4-BE49-F238E27FC236}">
                <a16:creationId xmlns:a16="http://schemas.microsoft.com/office/drawing/2014/main" id="{34951B57-7828-0B44-9F4B-88CD429A5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C7E4AAC-CA58-49BD-BD9F-AFDE5C3BC7F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5C32AD2-BEB2-44A7-9C93-5688FD944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74644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9580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20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15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05295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30483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605280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41207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80759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01328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2372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F0FDA9-797E-CD45-B69A-7E6C60F8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FE48E6-B787-48EF-A9B0-D85670A351E9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4758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344880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2738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09854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663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6802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554293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AE32C26-8439-479C-916D-B38AFA7A401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7204925-7250-47E7-890F-33B64CDBD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4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48013542-DF5F-514C-B589-1F85EA98C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6EA173EF-3A42-459E-B65C-EFE3D608D445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13AC06A-2174-4397-ACA6-EB351408F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8358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D339DBE4-7A71-464C-B4DA-71A703B5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5888"/>
            <a:ext cx="11953327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F552BD6-0756-4BDC-A4A1-C1BC8E45850D}"/>
              </a:ext>
            </a:extLst>
          </p:cNvPr>
          <p:cNvSpPr/>
          <p:nvPr userDrawn="1"/>
        </p:nvSpPr>
        <p:spPr>
          <a:xfrm>
            <a:off x="7752184" y="18808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5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D339DBE4-7A71-464C-B4DA-71A703B5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5888"/>
            <a:ext cx="11953327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048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4205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5" Type="http://schemas.openxmlformats.org/officeDocument/2006/relationships/chart" Target="../charts/chart1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hyperlink" Target="mailto:michal.straka@ipsos.com" TargetMode="External"/><Relationship Id="rId4" Type="http://schemas.openxmlformats.org/officeDocument/2006/relationships/hyperlink" Target="mailto:michal.kormanak@ipsos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B21BADFD-50F4-66F4-B94B-552D75F584FC}"/>
              </a:ext>
            </a:extLst>
          </p:cNvPr>
          <p:cNvSpPr/>
          <p:nvPr/>
        </p:nvSpPr>
        <p:spPr>
          <a:xfrm>
            <a:off x="109537" y="118314"/>
            <a:ext cx="11972925" cy="6621372"/>
          </a:xfrm>
          <a:prstGeom prst="rect">
            <a:avLst/>
          </a:prstGeom>
          <a:solidFill>
            <a:srgbClr val="0062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9BC137-7C9D-4CB1-B9C5-E3138735E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64" y="3365920"/>
            <a:ext cx="8256425" cy="1143200"/>
          </a:xfrm>
        </p:spPr>
        <p:txBody>
          <a:bodyPr>
            <a:normAutofit/>
          </a:bodyPr>
          <a:lstStyle/>
          <a:p>
            <a:r>
              <a:rPr lang="cs-CZ" sz="5400" dirty="0"/>
              <a:t>ČEŠI A HYPOTÉKY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ACC097-902E-4558-82CF-DEB80151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43" y="4041941"/>
            <a:ext cx="7551997" cy="400110"/>
          </a:xfrm>
        </p:spPr>
        <p:txBody>
          <a:bodyPr/>
          <a:lstStyle/>
          <a:p>
            <a:r>
              <a:rPr lang="cs-CZ" sz="2000" dirty="0"/>
              <a:t>Závěrečná zpráva z výzkumu</a:t>
            </a:r>
            <a:endParaRPr lang="en-GB" sz="20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2A7085-EA3D-4B57-BE8E-2DFAB468A0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43" y="4623356"/>
            <a:ext cx="7551997" cy="400110"/>
          </a:xfrm>
        </p:spPr>
        <p:txBody>
          <a:bodyPr/>
          <a:lstStyle/>
          <a:p>
            <a:r>
              <a:rPr lang="cs-CZ" dirty="0"/>
              <a:t>Duben 2023</a:t>
            </a:r>
            <a:endParaRPr lang="en-GB" dirty="0"/>
          </a:p>
        </p:txBody>
      </p:sp>
      <p:cxnSp>
        <p:nvCxnSpPr>
          <p:cNvPr id="9" name="Connecteur droit 26">
            <a:extLst>
              <a:ext uri="{FF2B5EF4-FFF2-40B4-BE49-F238E27FC236}">
                <a16:creationId xmlns:a16="http://schemas.microsoft.com/office/drawing/2014/main" id="{6CB2840C-A7E8-4FB8-A68A-BD1AE302C53F}"/>
              </a:ext>
            </a:extLst>
          </p:cNvPr>
          <p:cNvCxnSpPr>
            <a:cxnSpLocks/>
          </p:cNvCxnSpPr>
          <p:nvPr/>
        </p:nvCxnSpPr>
        <p:spPr>
          <a:xfrm>
            <a:off x="571500" y="4509120"/>
            <a:ext cx="663960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3A0AE71-9955-4BCE-8778-E91270BDFA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177636"/>
            <a:ext cx="2532893" cy="89001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440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0"/>
            <a:ext cx="7480578" cy="710661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POLOVINA LIDÍ, KTEŘÍ PLÁNUJÍ HYPOTÉKU, JI V POSLEDNÍCH LETECH ODLOŽILA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932532"/>
            <a:ext cx="7480576" cy="710661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posledních letech odložila hypotéku polovina lidí, kteří ji plánují. Nejčastější důvod odkladu jsou zvyšující se životní náklady a inflace.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82567"/>
            <a:ext cx="7056784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1" dirty="0">
                <a:solidFill>
                  <a:srgbClr val="FFFFFF">
                    <a:lumMod val="50000"/>
                  </a:srgbClr>
                </a:solidFill>
              </a:rPr>
              <a:t>Báze: 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216 (lidé, kteří plánují hypotéku)</a:t>
            </a:r>
            <a:endParaRPr kumimoji="0" lang="cs-CZ" sz="1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Q4b. Uvedl/a jste, že plánujete hypotéku. Musel/a jste své plány v posledních letech přehodnotit a se sjednáním hypotéky vyčkat? Q5. Z jakého důvodu jste musela přehodnotit svůj plán vzít si v posledních letech hypotéku?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D87DFB-1565-47B3-A97F-D95D080A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0272A785-3525-4443-822C-278B4B1D4C23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13888B6-8FE3-412B-8DC6-710C54CED9B5}"/>
              </a:ext>
            </a:extLst>
          </p:cNvPr>
          <p:cNvSpPr txBox="1"/>
          <p:nvPr/>
        </p:nvSpPr>
        <p:spPr>
          <a:xfrm>
            <a:off x="629540" y="1915311"/>
            <a:ext cx="3378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135868"/>
                </a:solidFill>
                <a:latin typeface="Arial" panose="020B0604020202020204"/>
              </a:rPr>
              <a:t>Odklad hypotéky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B3996E7-F3F0-E9E1-9D97-044237755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204923"/>
              </p:ext>
            </p:extLst>
          </p:nvPr>
        </p:nvGraphicFramePr>
        <p:xfrm>
          <a:off x="479377" y="2134529"/>
          <a:ext cx="5904655" cy="3201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8944D9EE-7ABC-E070-0E49-AD97873D2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018252"/>
              </p:ext>
            </p:extLst>
          </p:nvPr>
        </p:nvGraphicFramePr>
        <p:xfrm>
          <a:off x="7608167" y="1448780"/>
          <a:ext cx="44820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464CEBBA-52C6-6EA1-84BC-5AA49D10E59E}"/>
              </a:ext>
            </a:extLst>
          </p:cNvPr>
          <p:cNvSpPr txBox="1"/>
          <p:nvPr/>
        </p:nvSpPr>
        <p:spPr>
          <a:xfrm>
            <a:off x="7609840" y="5858108"/>
            <a:ext cx="6379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n=108 (lidé, kteří mají hypotéku odložili)</a:t>
            </a: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C97752EA-C216-DC09-6E14-796CB3DDE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35915"/>
              </p:ext>
            </p:extLst>
          </p:nvPr>
        </p:nvGraphicFramePr>
        <p:xfrm>
          <a:off x="7536161" y="1073959"/>
          <a:ext cx="4752528" cy="49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val="548256461"/>
                    </a:ext>
                  </a:extLst>
                </a:gridCol>
              </a:tblGrid>
              <a:tr h="4920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Důvody odkladu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0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47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6">
            <a:extLst>
              <a:ext uri="{FF2B5EF4-FFF2-40B4-BE49-F238E27FC236}">
                <a16:creationId xmlns:a16="http://schemas.microsoft.com/office/drawing/2014/main" id="{C63D8138-560B-60E7-7FD7-7A0B9BAD2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2583"/>
              </p:ext>
            </p:extLst>
          </p:nvPr>
        </p:nvGraphicFramePr>
        <p:xfrm>
          <a:off x="515938" y="1845673"/>
          <a:ext cx="11377267" cy="3966165"/>
        </p:xfrm>
        <a:graphic>
          <a:graphicData uri="http://schemas.openxmlformats.org/drawingml/2006/table">
            <a:tbl>
              <a:tblPr bandCol="1">
                <a:tableStyleId>{D27102A9-8310-4765-A935-A1911B00CA55}</a:tableStyleId>
              </a:tblPr>
              <a:tblGrid>
                <a:gridCol w="1034297">
                  <a:extLst>
                    <a:ext uri="{9D8B030D-6E8A-4147-A177-3AD203B41FA5}">
                      <a16:colId xmlns:a16="http://schemas.microsoft.com/office/drawing/2014/main" val="4211324593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3487972835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2040784715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2414504349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2281254051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455667277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2422358983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1642283445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1949626526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796929468"/>
                    </a:ext>
                  </a:extLst>
                </a:gridCol>
                <a:gridCol w="1034297">
                  <a:extLst>
                    <a:ext uri="{9D8B030D-6E8A-4147-A177-3AD203B41FA5}">
                      <a16:colId xmlns:a16="http://schemas.microsoft.com/office/drawing/2014/main" val="777009640"/>
                    </a:ext>
                  </a:extLst>
                </a:gridCol>
              </a:tblGrid>
              <a:tr h="396616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8817993"/>
                  </a:ext>
                </a:extLst>
              </a:tr>
            </a:tbl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0DD4FE4-B322-42AF-A1CF-BB352C1E2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2830"/>
              </p:ext>
            </p:extLst>
          </p:nvPr>
        </p:nvGraphicFramePr>
        <p:xfrm>
          <a:off x="479376" y="1419251"/>
          <a:ext cx="11377264" cy="439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ROZHODUJE VÝŠE ÚROKOVÉ SAZBY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Češi nejčastěji dbají na výši úrokové sazby, RPSN a na výši měsíční splátky. Dále klesá vliv doporučení finančního poradce a doporučení od známých či rodiny.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75195"/>
            <a:ext cx="10586475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Q6. Podle čeho jste vybíral/a poskytovatele hypotéky? / Podle čeho budete vybírat poskytovatele hypotéky? / I když v současnosti hypotéku neplánujete, podle čeho byste si případně vybíral/a poskytovatele hypotéky? (Možnost více odpovědí)</a:t>
            </a:r>
          </a:p>
        </p:txBody>
      </p:sp>
    </p:spTree>
    <p:extLst>
      <p:ext uri="{BB962C8B-B14F-4D97-AF65-F5344CB8AC3E}">
        <p14:creationId xmlns:p14="http://schemas.microsoft.com/office/powerpoint/2010/main" val="94822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5">
            <a:extLst>
              <a:ext uri="{FF2B5EF4-FFF2-40B4-BE49-F238E27FC236}">
                <a16:creationId xmlns:a16="http://schemas.microsoft.com/office/drawing/2014/main" id="{82A4CF08-B192-4A76-A92C-EBB587C00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47014"/>
              </p:ext>
            </p:extLst>
          </p:nvPr>
        </p:nvGraphicFramePr>
        <p:xfrm>
          <a:off x="7320135" y="1314248"/>
          <a:ext cx="2233234" cy="3992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617">
                  <a:extLst>
                    <a:ext uri="{9D8B030D-6E8A-4147-A177-3AD203B41FA5}">
                      <a16:colId xmlns:a16="http://schemas.microsoft.com/office/drawing/2014/main" val="1315469609"/>
                    </a:ext>
                  </a:extLst>
                </a:gridCol>
                <a:gridCol w="1116617">
                  <a:extLst>
                    <a:ext uri="{9D8B030D-6E8A-4147-A177-3AD203B41FA5}">
                      <a16:colId xmlns:a16="http://schemas.microsoft.com/office/drawing/2014/main" val="2366871543"/>
                    </a:ext>
                  </a:extLst>
                </a:gridCol>
              </a:tblGrid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Mají </a:t>
                      </a:r>
                      <a:br>
                        <a:rPr lang="cs-CZ" sz="12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</a:br>
                      <a:r>
                        <a:rPr lang="cs-CZ" sz="12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hypotéku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Plánují hypotéku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2406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13154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426507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3 %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11 %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85094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12 %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18 %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86588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23 %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61320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35 %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23 %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943112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12 %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029761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9D9C"/>
                          </a:solidFill>
                          <a:effectLst/>
                          <a:latin typeface="+mn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921583"/>
                  </a:ext>
                </a:extLst>
              </a:tr>
            </a:tbl>
          </a:graphicData>
        </a:graphic>
      </p:graphicFrame>
      <p:graphicFrame>
        <p:nvGraphicFramePr>
          <p:cNvPr id="83" name="Tabulka 5">
            <a:extLst>
              <a:ext uri="{FF2B5EF4-FFF2-40B4-BE49-F238E27FC236}">
                <a16:creationId xmlns:a16="http://schemas.microsoft.com/office/drawing/2014/main" id="{DFC77BF2-00B1-EB4D-25BE-0486E943F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61308"/>
              </p:ext>
            </p:extLst>
          </p:nvPr>
        </p:nvGraphicFramePr>
        <p:xfrm>
          <a:off x="1354314" y="1314248"/>
          <a:ext cx="2259238" cy="3992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619">
                  <a:extLst>
                    <a:ext uri="{9D8B030D-6E8A-4147-A177-3AD203B41FA5}">
                      <a16:colId xmlns:a16="http://schemas.microsoft.com/office/drawing/2014/main" val="1315469609"/>
                    </a:ext>
                  </a:extLst>
                </a:gridCol>
                <a:gridCol w="1129619">
                  <a:extLst>
                    <a:ext uri="{9D8B030D-6E8A-4147-A177-3AD203B41FA5}">
                      <a16:colId xmlns:a16="http://schemas.microsoft.com/office/drawing/2014/main" val="2366871543"/>
                    </a:ext>
                  </a:extLst>
                </a:gridCol>
              </a:tblGrid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Mají </a:t>
                      </a:r>
                      <a:b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</a:br>
                      <a: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hypotéku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Plánují hypotéku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2406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1 %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13154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3 %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426507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85094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15 %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86588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25 %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20 %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613200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35 %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22 %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943112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21 %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029761"/>
                  </a:ext>
                </a:extLst>
              </a:tr>
              <a:tr h="44360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921583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5246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NEJČASTĚJŠÍ PŮJČKA NA HYPOTÉKU JE DO 3 MILIONŮ KORUN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1151354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Nejčastěji Češi čerpali, nebo plánují čerpat hypotéku do 3 milionů korun, a to jak v roce 2023, tak i v roce 2022. Větší částky si chtějí půjčit lidé, kteří si teprve plánují hypotéku sjednat.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72845"/>
            <a:ext cx="7056784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n=402 (ti, kteří hypotéku mají a nebo ji plánují)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Q7. Jakou částku jste si na hypotéku půjčil/a? / Jakou částku si na hypotéku plánujete půjčit?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D87DFB-1565-47B3-A97F-D95D080A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0F572B2-157C-4BAF-9796-91BAA364C936}"/>
              </a:ext>
            </a:extLst>
          </p:cNvPr>
          <p:cNvCxnSpPr>
            <a:cxnSpLocks/>
          </p:cNvCxnSpPr>
          <p:nvPr/>
        </p:nvCxnSpPr>
        <p:spPr>
          <a:xfrm flipV="1">
            <a:off x="7177206" y="1904400"/>
            <a:ext cx="0" cy="3526763"/>
          </a:xfrm>
          <a:prstGeom prst="straightConnector1">
            <a:avLst/>
          </a:prstGeom>
          <a:ln w="38100">
            <a:solidFill>
              <a:srgbClr val="009D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1F1516C-AAF6-4D2A-B9AD-48BA02A5BF04}"/>
              </a:ext>
            </a:extLst>
          </p:cNvPr>
          <p:cNvCxnSpPr>
            <a:cxnSpLocks/>
          </p:cNvCxnSpPr>
          <p:nvPr/>
        </p:nvCxnSpPr>
        <p:spPr>
          <a:xfrm flipV="1">
            <a:off x="7417686" y="2202186"/>
            <a:ext cx="3420000" cy="2976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98F0A90-7032-41B5-B446-7E7110E69FAB}"/>
              </a:ext>
            </a:extLst>
          </p:cNvPr>
          <p:cNvCxnSpPr>
            <a:cxnSpLocks/>
          </p:cNvCxnSpPr>
          <p:nvPr/>
        </p:nvCxnSpPr>
        <p:spPr>
          <a:xfrm>
            <a:off x="7417686" y="2636838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3418036-46CC-4511-A1AC-423BAC21554F}"/>
              </a:ext>
            </a:extLst>
          </p:cNvPr>
          <p:cNvCxnSpPr>
            <a:cxnSpLocks/>
          </p:cNvCxnSpPr>
          <p:nvPr/>
        </p:nvCxnSpPr>
        <p:spPr>
          <a:xfrm>
            <a:off x="7417686" y="3108160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0722E78-7A66-4349-92F6-519A7BB94316}"/>
              </a:ext>
            </a:extLst>
          </p:cNvPr>
          <p:cNvCxnSpPr>
            <a:cxnSpLocks/>
          </p:cNvCxnSpPr>
          <p:nvPr/>
        </p:nvCxnSpPr>
        <p:spPr>
          <a:xfrm>
            <a:off x="7417686" y="3529078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9F594DE-3F7F-492D-9ACF-7ED41EAE6EF1}"/>
              </a:ext>
            </a:extLst>
          </p:cNvPr>
          <p:cNvCxnSpPr>
            <a:cxnSpLocks/>
          </p:cNvCxnSpPr>
          <p:nvPr/>
        </p:nvCxnSpPr>
        <p:spPr>
          <a:xfrm>
            <a:off x="7417686" y="3976123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179C0E3-9BC2-441D-BE64-452A5ECB0820}"/>
              </a:ext>
            </a:extLst>
          </p:cNvPr>
          <p:cNvSpPr txBox="1"/>
          <p:nvPr/>
        </p:nvSpPr>
        <p:spPr>
          <a:xfrm>
            <a:off x="9441080" y="1836211"/>
            <a:ext cx="312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 než 6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5A17684-C50C-4097-9668-3DCAC70F4514}"/>
              </a:ext>
            </a:extLst>
          </p:cNvPr>
          <p:cNvSpPr txBox="1"/>
          <p:nvPr/>
        </p:nvSpPr>
        <p:spPr>
          <a:xfrm>
            <a:off x="9441080" y="2263559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až 6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2E24B6-B78F-4561-91FD-7A7E10B7E44E}"/>
              </a:ext>
            </a:extLst>
          </p:cNvPr>
          <p:cNvSpPr txBox="1"/>
          <p:nvPr/>
        </p:nvSpPr>
        <p:spPr>
          <a:xfrm>
            <a:off x="9441080" y="2702492"/>
            <a:ext cx="261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až 5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31684D4-E3C6-4F55-BEE5-1E725F42A6F1}"/>
              </a:ext>
            </a:extLst>
          </p:cNvPr>
          <p:cNvSpPr txBox="1"/>
          <p:nvPr/>
        </p:nvSpPr>
        <p:spPr>
          <a:xfrm>
            <a:off x="9441080" y="3177045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až 4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328E193-F251-47ED-84B9-DD7E84D61829}"/>
              </a:ext>
            </a:extLst>
          </p:cNvPr>
          <p:cNvSpPr txBox="1"/>
          <p:nvPr/>
        </p:nvSpPr>
        <p:spPr>
          <a:xfrm>
            <a:off x="9441080" y="3592396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až 3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A27557A-985E-4955-97E1-F44E9A06A363}"/>
              </a:ext>
            </a:extLst>
          </p:cNvPr>
          <p:cNvSpPr txBox="1"/>
          <p:nvPr/>
        </p:nvSpPr>
        <p:spPr>
          <a:xfrm>
            <a:off x="9441080" y="4069075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až 2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839A14C-4258-40C6-8DC6-94885EB8D810}"/>
              </a:ext>
            </a:extLst>
          </p:cNvPr>
          <p:cNvSpPr txBox="1"/>
          <p:nvPr/>
        </p:nvSpPr>
        <p:spPr>
          <a:xfrm>
            <a:off x="8611085" y="5230636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AAD7984D-931C-4430-B00D-7A02028733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64052" y="4942490"/>
            <a:ext cx="500294" cy="500294"/>
            <a:chOff x="807" y="2689"/>
            <a:chExt cx="515" cy="515"/>
          </a:xfrm>
        </p:grpSpPr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50977EB8-AF69-426B-B036-ADF13CEC7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" y="3038"/>
              <a:ext cx="91" cy="166"/>
            </a:xfrm>
            <a:prstGeom prst="rect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8713286F-A18B-48D6-8C5F-276897EC7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" y="2963"/>
              <a:ext cx="91" cy="241"/>
            </a:xfrm>
            <a:prstGeom prst="rect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0944A126-F2CA-412A-9278-A001B967B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" y="2888"/>
              <a:ext cx="92" cy="316"/>
            </a:xfrm>
            <a:prstGeom prst="rect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69FCFEC6-D7A5-4BD4-90CE-47AD3E9E9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" y="2689"/>
              <a:ext cx="415" cy="166"/>
            </a:xfrm>
            <a:prstGeom prst="ellipse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18BED6C-66E4-498E-8B9C-590C35D92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880"/>
              <a:ext cx="282" cy="91"/>
            </a:xfrm>
            <a:custGeom>
              <a:avLst/>
              <a:gdLst>
                <a:gd name="T0" fmla="*/ 136 w 136"/>
                <a:gd name="T1" fmla="*/ 41 h 44"/>
                <a:gd name="T2" fmla="*/ 100 w 136"/>
                <a:gd name="T3" fmla="*/ 44 h 44"/>
                <a:gd name="T4" fmla="*/ 0 w 136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44">
                  <a:moveTo>
                    <a:pt x="136" y="41"/>
                  </a:moveTo>
                  <a:cubicBezTo>
                    <a:pt x="125" y="43"/>
                    <a:pt x="113" y="44"/>
                    <a:pt x="100" y="44"/>
                  </a:cubicBezTo>
                  <a:cubicBezTo>
                    <a:pt x="45" y="44"/>
                    <a:pt x="0" y="22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FA3A373-BB5A-46CA-9081-E2E08F9C1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980"/>
              <a:ext cx="183" cy="224"/>
            </a:xfrm>
            <a:custGeom>
              <a:avLst/>
              <a:gdLst>
                <a:gd name="T0" fmla="*/ 0 w 88"/>
                <a:gd name="T1" fmla="*/ 0 h 108"/>
                <a:gd name="T2" fmla="*/ 0 w 88"/>
                <a:gd name="T3" fmla="*/ 60 h 108"/>
                <a:gd name="T4" fmla="*/ 88 w 8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08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5"/>
                    <a:pt x="38" y="105"/>
                    <a:pt x="88" y="108"/>
                  </a:cubicBezTo>
                </a:path>
              </a:pathLst>
            </a:cu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6F722D6-A844-4E3A-BB96-0D454EF22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872"/>
              <a:ext cx="183" cy="215"/>
            </a:xfrm>
            <a:custGeom>
              <a:avLst/>
              <a:gdLst>
                <a:gd name="T0" fmla="*/ 0 w 88"/>
                <a:gd name="T1" fmla="*/ 0 h 104"/>
                <a:gd name="T2" fmla="*/ 0 w 88"/>
                <a:gd name="T3" fmla="*/ 56 h 104"/>
                <a:gd name="T4" fmla="*/ 88 w 8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04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1"/>
                    <a:pt x="38" y="101"/>
                    <a:pt x="88" y="104"/>
                  </a:cubicBezTo>
                </a:path>
              </a:pathLst>
            </a:cu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FC3EDA30-6409-49D1-BE93-2340FE9033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2" y="2772"/>
              <a:ext cx="0" cy="67"/>
            </a:xfrm>
            <a:prstGeom prst="line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24">
              <a:extLst>
                <a:ext uri="{FF2B5EF4-FFF2-40B4-BE49-F238E27FC236}">
                  <a16:creationId xmlns:a16="http://schemas.microsoft.com/office/drawing/2014/main" id="{12AA86C7-126B-417D-AAC2-4377895869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7" y="2772"/>
              <a:ext cx="0" cy="108"/>
            </a:xfrm>
            <a:prstGeom prst="line">
              <a:avLst/>
            </a:prstGeom>
            <a:noFill/>
            <a:ln w="19050" cap="rnd">
              <a:solidFill>
                <a:srgbClr val="009D9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1140224D-B90A-4978-AE07-6E3000C4696A}"/>
              </a:ext>
            </a:extLst>
          </p:cNvPr>
          <p:cNvCxnSpPr>
            <a:cxnSpLocks/>
          </p:cNvCxnSpPr>
          <p:nvPr/>
        </p:nvCxnSpPr>
        <p:spPr>
          <a:xfrm>
            <a:off x="7417686" y="4423168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FF319B5-68EC-4E9C-B23C-FB3F08974964}"/>
              </a:ext>
            </a:extLst>
          </p:cNvPr>
          <p:cNvSpPr txBox="1"/>
          <p:nvPr/>
        </p:nvSpPr>
        <p:spPr>
          <a:xfrm>
            <a:off x="9441080" y="4518923"/>
            <a:ext cx="284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500 tisíc až 1 milion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1584683B-DBDD-4D1A-8E1E-3E81728ADB28}"/>
              </a:ext>
            </a:extLst>
          </p:cNvPr>
          <p:cNvCxnSpPr>
            <a:cxnSpLocks/>
          </p:cNvCxnSpPr>
          <p:nvPr/>
        </p:nvCxnSpPr>
        <p:spPr>
          <a:xfrm>
            <a:off x="7417686" y="4845226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90A4E44C-9D72-4B6C-B0AF-86DE4044C329}"/>
              </a:ext>
            </a:extLst>
          </p:cNvPr>
          <p:cNvSpPr txBox="1"/>
          <p:nvPr/>
        </p:nvSpPr>
        <p:spPr>
          <a:xfrm>
            <a:off x="9441080" y="4969193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500 tisíc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25D298AE-B130-46E5-AEC6-A72C858E713E}"/>
              </a:ext>
            </a:extLst>
          </p:cNvPr>
          <p:cNvSpPr txBox="1"/>
          <p:nvPr/>
        </p:nvSpPr>
        <p:spPr>
          <a:xfrm>
            <a:off x="7440524" y="5230636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33C41CC5-AEC6-24DD-7815-AE12C7004381}"/>
              </a:ext>
            </a:extLst>
          </p:cNvPr>
          <p:cNvCxnSpPr>
            <a:cxnSpLocks/>
          </p:cNvCxnSpPr>
          <p:nvPr/>
        </p:nvCxnSpPr>
        <p:spPr>
          <a:xfrm flipV="1">
            <a:off x="1211385" y="1841875"/>
            <a:ext cx="0" cy="3603250"/>
          </a:xfrm>
          <a:prstGeom prst="straightConnector1">
            <a:avLst/>
          </a:prstGeom>
          <a:ln w="38100">
            <a:solidFill>
              <a:srgbClr val="006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6053DD2B-C719-26A3-6957-C2D532BA3273}"/>
              </a:ext>
            </a:extLst>
          </p:cNvPr>
          <p:cNvCxnSpPr>
            <a:cxnSpLocks/>
          </p:cNvCxnSpPr>
          <p:nvPr/>
        </p:nvCxnSpPr>
        <p:spPr>
          <a:xfrm flipV="1">
            <a:off x="1541086" y="2207268"/>
            <a:ext cx="3420000" cy="2976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7E0EBCCA-3D1C-E194-9531-0EB63D5A24DC}"/>
              </a:ext>
            </a:extLst>
          </p:cNvPr>
          <p:cNvCxnSpPr>
            <a:cxnSpLocks/>
          </p:cNvCxnSpPr>
          <p:nvPr/>
        </p:nvCxnSpPr>
        <p:spPr>
          <a:xfrm>
            <a:off x="1535946" y="2653150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1F57572F-0457-D5D9-7F2C-5ED029324A8C}"/>
              </a:ext>
            </a:extLst>
          </p:cNvPr>
          <p:cNvCxnSpPr>
            <a:cxnSpLocks/>
          </p:cNvCxnSpPr>
          <p:nvPr/>
        </p:nvCxnSpPr>
        <p:spPr>
          <a:xfrm>
            <a:off x="1530806" y="3096056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5DF138A6-FC5C-CDC0-D488-7CDB430A3E94}"/>
              </a:ext>
            </a:extLst>
          </p:cNvPr>
          <p:cNvCxnSpPr>
            <a:cxnSpLocks/>
          </p:cNvCxnSpPr>
          <p:nvPr/>
        </p:nvCxnSpPr>
        <p:spPr>
          <a:xfrm>
            <a:off x="1551367" y="3538962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4A59695F-AEAB-E055-8558-5E2438EDB4DD}"/>
              </a:ext>
            </a:extLst>
          </p:cNvPr>
          <p:cNvCxnSpPr>
            <a:cxnSpLocks/>
          </p:cNvCxnSpPr>
          <p:nvPr/>
        </p:nvCxnSpPr>
        <p:spPr>
          <a:xfrm>
            <a:off x="1546226" y="3981868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51F154C5-CA02-3B1C-5A77-DF067C562CD2}"/>
              </a:ext>
            </a:extLst>
          </p:cNvPr>
          <p:cNvSpPr txBox="1"/>
          <p:nvPr/>
        </p:nvSpPr>
        <p:spPr>
          <a:xfrm>
            <a:off x="3544050" y="2292702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až 6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3EBFE59C-38CE-2AB0-55C6-6C859A804EA3}"/>
              </a:ext>
            </a:extLst>
          </p:cNvPr>
          <p:cNvSpPr txBox="1"/>
          <p:nvPr/>
        </p:nvSpPr>
        <p:spPr>
          <a:xfrm>
            <a:off x="3544050" y="2743693"/>
            <a:ext cx="261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až 5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07081134-BF5E-7D5B-ED16-B77C22DE8C70}"/>
              </a:ext>
            </a:extLst>
          </p:cNvPr>
          <p:cNvSpPr txBox="1"/>
          <p:nvPr/>
        </p:nvSpPr>
        <p:spPr>
          <a:xfrm>
            <a:off x="3544050" y="3167978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až 4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F2126D0D-2A9F-D59D-9F7A-FD2642CD9490}"/>
              </a:ext>
            </a:extLst>
          </p:cNvPr>
          <p:cNvSpPr txBox="1"/>
          <p:nvPr/>
        </p:nvSpPr>
        <p:spPr>
          <a:xfrm>
            <a:off x="3544050" y="3618346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až 3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6038511E-3E8B-3A90-1CCB-70BA2F589381}"/>
              </a:ext>
            </a:extLst>
          </p:cNvPr>
          <p:cNvSpPr txBox="1"/>
          <p:nvPr/>
        </p:nvSpPr>
        <p:spPr>
          <a:xfrm>
            <a:off x="3544050" y="4043767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až 2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1DDB57D7-60FC-DC6C-7293-27080A2F26B1}"/>
              </a:ext>
            </a:extLst>
          </p:cNvPr>
          <p:cNvSpPr txBox="1"/>
          <p:nvPr/>
        </p:nvSpPr>
        <p:spPr>
          <a:xfrm>
            <a:off x="2600540" y="5228856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13 %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9" name="Group 15">
            <a:extLst>
              <a:ext uri="{FF2B5EF4-FFF2-40B4-BE49-F238E27FC236}">
                <a16:creationId xmlns:a16="http://schemas.microsoft.com/office/drawing/2014/main" id="{373C3D73-3247-2126-BE89-897AE6E5DC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8232" y="4942490"/>
            <a:ext cx="500294" cy="500294"/>
            <a:chOff x="807" y="2689"/>
            <a:chExt cx="515" cy="515"/>
          </a:xfrm>
        </p:grpSpPr>
        <p:sp>
          <p:nvSpPr>
            <p:cNvPr id="70" name="Rectangle 16">
              <a:extLst>
                <a:ext uri="{FF2B5EF4-FFF2-40B4-BE49-F238E27FC236}">
                  <a16:creationId xmlns:a16="http://schemas.microsoft.com/office/drawing/2014/main" id="{10009EBF-7F15-D7C3-0641-CD1FA9101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" y="3038"/>
              <a:ext cx="91" cy="166"/>
            </a:xfrm>
            <a:prstGeom prst="rect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Rectangle 17">
              <a:extLst>
                <a:ext uri="{FF2B5EF4-FFF2-40B4-BE49-F238E27FC236}">
                  <a16:creationId xmlns:a16="http://schemas.microsoft.com/office/drawing/2014/main" id="{88ECAF25-BB1B-38E2-9A8B-8395BC972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" y="2963"/>
              <a:ext cx="91" cy="241"/>
            </a:xfrm>
            <a:prstGeom prst="rect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Rectangle 18">
              <a:extLst>
                <a:ext uri="{FF2B5EF4-FFF2-40B4-BE49-F238E27FC236}">
                  <a16:creationId xmlns:a16="http://schemas.microsoft.com/office/drawing/2014/main" id="{7F85CF5F-CAE9-7CAA-3474-4ED25A5F6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" y="2888"/>
              <a:ext cx="92" cy="316"/>
            </a:xfrm>
            <a:prstGeom prst="rect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Oval 19">
              <a:extLst>
                <a:ext uri="{FF2B5EF4-FFF2-40B4-BE49-F238E27FC236}">
                  <a16:creationId xmlns:a16="http://schemas.microsoft.com/office/drawing/2014/main" id="{2D5DFA1C-9461-B0C7-FFDC-1883B6026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" y="2689"/>
              <a:ext cx="415" cy="166"/>
            </a:xfrm>
            <a:prstGeom prst="ellipse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7AC64D04-3A05-08A8-AC69-28871123F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880"/>
              <a:ext cx="282" cy="91"/>
            </a:xfrm>
            <a:custGeom>
              <a:avLst/>
              <a:gdLst>
                <a:gd name="T0" fmla="*/ 136 w 136"/>
                <a:gd name="T1" fmla="*/ 41 h 44"/>
                <a:gd name="T2" fmla="*/ 100 w 136"/>
                <a:gd name="T3" fmla="*/ 44 h 44"/>
                <a:gd name="T4" fmla="*/ 0 w 136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44">
                  <a:moveTo>
                    <a:pt x="136" y="41"/>
                  </a:moveTo>
                  <a:cubicBezTo>
                    <a:pt x="125" y="43"/>
                    <a:pt x="113" y="44"/>
                    <a:pt x="100" y="44"/>
                  </a:cubicBezTo>
                  <a:cubicBezTo>
                    <a:pt x="45" y="44"/>
                    <a:pt x="0" y="22"/>
                    <a:pt x="0" y="0"/>
                  </a:cubicBezTo>
                </a:path>
              </a:pathLst>
            </a:cu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33130BE9-FEFD-A5B1-49E3-0C913BAC9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980"/>
              <a:ext cx="183" cy="224"/>
            </a:xfrm>
            <a:custGeom>
              <a:avLst/>
              <a:gdLst>
                <a:gd name="T0" fmla="*/ 0 w 88"/>
                <a:gd name="T1" fmla="*/ 0 h 108"/>
                <a:gd name="T2" fmla="*/ 0 w 88"/>
                <a:gd name="T3" fmla="*/ 60 h 108"/>
                <a:gd name="T4" fmla="*/ 88 w 8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08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85"/>
                    <a:pt x="38" y="105"/>
                    <a:pt x="88" y="108"/>
                  </a:cubicBezTo>
                </a:path>
              </a:pathLst>
            </a:cu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0184CCFB-8033-D8C2-4AC4-2ABE0596F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2872"/>
              <a:ext cx="183" cy="215"/>
            </a:xfrm>
            <a:custGeom>
              <a:avLst/>
              <a:gdLst>
                <a:gd name="T0" fmla="*/ 0 w 88"/>
                <a:gd name="T1" fmla="*/ 0 h 104"/>
                <a:gd name="T2" fmla="*/ 0 w 88"/>
                <a:gd name="T3" fmla="*/ 56 h 104"/>
                <a:gd name="T4" fmla="*/ 88 w 8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04">
                  <a:moveTo>
                    <a:pt x="0" y="0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81"/>
                    <a:pt x="38" y="101"/>
                    <a:pt x="88" y="104"/>
                  </a:cubicBezTo>
                </a:path>
              </a:pathLst>
            </a:cu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Line 23">
              <a:extLst>
                <a:ext uri="{FF2B5EF4-FFF2-40B4-BE49-F238E27FC236}">
                  <a16:creationId xmlns:a16="http://schemas.microsoft.com/office/drawing/2014/main" id="{F17AF3B1-88AE-A283-2000-07D59CB066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2" y="2772"/>
              <a:ext cx="0" cy="67"/>
            </a:xfrm>
            <a:prstGeom prst="line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Line 24">
              <a:extLst>
                <a:ext uri="{FF2B5EF4-FFF2-40B4-BE49-F238E27FC236}">
                  <a16:creationId xmlns:a16="http://schemas.microsoft.com/office/drawing/2014/main" id="{D065A5AB-9924-2CFA-B4EE-F4854A7E9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7" y="2772"/>
              <a:ext cx="0" cy="108"/>
            </a:xfrm>
            <a:prstGeom prst="line">
              <a:avLst/>
            </a:prstGeom>
            <a:no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9D7C1329-8859-EC88-39AD-BA6A2C9659ED}"/>
              </a:ext>
            </a:extLst>
          </p:cNvPr>
          <p:cNvCxnSpPr>
            <a:cxnSpLocks/>
          </p:cNvCxnSpPr>
          <p:nvPr/>
        </p:nvCxnSpPr>
        <p:spPr>
          <a:xfrm>
            <a:off x="1520526" y="4424774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F91676D6-721F-CE7E-857A-CEB753C207F9}"/>
              </a:ext>
            </a:extLst>
          </p:cNvPr>
          <p:cNvSpPr txBox="1"/>
          <p:nvPr/>
        </p:nvSpPr>
        <p:spPr>
          <a:xfrm>
            <a:off x="3544050" y="4477840"/>
            <a:ext cx="284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500 tisíc až 1 milion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1" name="Přímá spojnice 80">
            <a:extLst>
              <a:ext uri="{FF2B5EF4-FFF2-40B4-BE49-F238E27FC236}">
                <a16:creationId xmlns:a16="http://schemas.microsoft.com/office/drawing/2014/main" id="{B5948891-0BED-AD2E-94D3-C1EEE845B5FF}"/>
              </a:ext>
            </a:extLst>
          </p:cNvPr>
          <p:cNvCxnSpPr>
            <a:cxnSpLocks/>
          </p:cNvCxnSpPr>
          <p:nvPr/>
        </p:nvCxnSpPr>
        <p:spPr>
          <a:xfrm>
            <a:off x="1524064" y="4845226"/>
            <a:ext cx="3420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38653467-1D36-AD19-2A78-900180BEE70E}"/>
              </a:ext>
            </a:extLst>
          </p:cNvPr>
          <p:cNvSpPr txBox="1"/>
          <p:nvPr/>
        </p:nvSpPr>
        <p:spPr>
          <a:xfrm>
            <a:off x="3544050" y="4951198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500 tisíc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A662A6FE-F684-30B1-DBB0-70BE5CFA7404}"/>
              </a:ext>
            </a:extLst>
          </p:cNvPr>
          <p:cNvSpPr txBox="1"/>
          <p:nvPr/>
        </p:nvSpPr>
        <p:spPr>
          <a:xfrm>
            <a:off x="1493961" y="5237768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BBBF560B-7D53-AA07-D5F3-25C2BBA2056D}"/>
              </a:ext>
            </a:extLst>
          </p:cNvPr>
          <p:cNvSpPr txBox="1"/>
          <p:nvPr/>
        </p:nvSpPr>
        <p:spPr>
          <a:xfrm>
            <a:off x="6649214" y="2900272"/>
            <a:ext cx="415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9D9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9FC1D981-7E92-0BF2-8994-934536BC731E}"/>
              </a:ext>
            </a:extLst>
          </p:cNvPr>
          <p:cNvSpPr txBox="1"/>
          <p:nvPr/>
        </p:nvSpPr>
        <p:spPr>
          <a:xfrm>
            <a:off x="784324" y="2900272"/>
            <a:ext cx="415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6B6B2071-CA5F-C093-A607-A8FCBD9741EF}"/>
              </a:ext>
            </a:extLst>
          </p:cNvPr>
          <p:cNvSpPr txBox="1"/>
          <p:nvPr/>
        </p:nvSpPr>
        <p:spPr>
          <a:xfrm>
            <a:off x="3544050" y="1841875"/>
            <a:ext cx="312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 než 6 milionů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7" name="Tabulka 37">
            <a:extLst>
              <a:ext uri="{FF2B5EF4-FFF2-40B4-BE49-F238E27FC236}">
                <a16:creationId xmlns:a16="http://schemas.microsoft.com/office/drawing/2014/main" id="{2F9E80A3-EB1D-810F-BAC3-457A246C2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98629"/>
              </p:ext>
            </p:extLst>
          </p:nvPr>
        </p:nvGraphicFramePr>
        <p:xfrm>
          <a:off x="549218" y="5642670"/>
          <a:ext cx="320456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84">
                  <a:extLst>
                    <a:ext uri="{9D8B030D-6E8A-4147-A177-3AD203B41FA5}">
                      <a16:colId xmlns:a16="http://schemas.microsoft.com/office/drawing/2014/main" val="2045064267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1315451840"/>
                    </a:ext>
                  </a:extLst>
                </a:gridCol>
                <a:gridCol w="1134053">
                  <a:extLst>
                    <a:ext uri="{9D8B030D-6E8A-4147-A177-3AD203B41FA5}">
                      <a16:colId xmlns:a16="http://schemas.microsoft.com/office/drawing/2014/main" val="3735814668"/>
                    </a:ext>
                  </a:extLst>
                </a:gridCol>
              </a:tblGrid>
              <a:tr h="301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135868"/>
                          </a:solidFill>
                        </a:rPr>
                        <a:t>Průměrně</a:t>
                      </a:r>
                      <a:endParaRPr lang="cs-CZ" sz="12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1 930 000,-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2 700 000,-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39517"/>
                  </a:ext>
                </a:extLst>
              </a:tr>
            </a:tbl>
          </a:graphicData>
        </a:graphic>
      </p:graphicFrame>
      <p:graphicFrame>
        <p:nvGraphicFramePr>
          <p:cNvPr id="40" name="Tabulka 37">
            <a:extLst>
              <a:ext uri="{FF2B5EF4-FFF2-40B4-BE49-F238E27FC236}">
                <a16:creationId xmlns:a16="http://schemas.microsoft.com/office/drawing/2014/main" id="{E6E11795-DB72-02A2-4C1A-D490E641E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425844"/>
              </p:ext>
            </p:extLst>
          </p:nvPr>
        </p:nvGraphicFramePr>
        <p:xfrm>
          <a:off x="6511295" y="5637605"/>
          <a:ext cx="320456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84">
                  <a:extLst>
                    <a:ext uri="{9D8B030D-6E8A-4147-A177-3AD203B41FA5}">
                      <a16:colId xmlns:a16="http://schemas.microsoft.com/office/drawing/2014/main" val="2045064267"/>
                    </a:ext>
                  </a:extLst>
                </a:gridCol>
                <a:gridCol w="1140823">
                  <a:extLst>
                    <a:ext uri="{9D8B030D-6E8A-4147-A177-3AD203B41FA5}">
                      <a16:colId xmlns:a16="http://schemas.microsoft.com/office/drawing/2014/main" val="1315451840"/>
                    </a:ext>
                  </a:extLst>
                </a:gridCol>
                <a:gridCol w="1134053">
                  <a:extLst>
                    <a:ext uri="{9D8B030D-6E8A-4147-A177-3AD203B41FA5}">
                      <a16:colId xmlns:a16="http://schemas.microsoft.com/office/drawing/2014/main" val="3735814668"/>
                    </a:ext>
                  </a:extLst>
                </a:gridCol>
              </a:tblGrid>
              <a:tr h="301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09D9C"/>
                          </a:solidFill>
                        </a:rPr>
                        <a:t>Průměrně</a:t>
                      </a:r>
                      <a:endParaRPr lang="cs-CZ" sz="1200" b="1" i="0" u="none" strike="noStrike" kern="1200" dirty="0">
                        <a:solidFill>
                          <a:srgbClr val="009D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i="0" u="none" strike="noStrike" kern="1200" dirty="0">
                          <a:solidFill>
                            <a:srgbClr val="009D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2 000 000,-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1" i="0" u="none" strike="noStrike" kern="1200" dirty="0">
                          <a:solidFill>
                            <a:srgbClr val="009D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2 800 000,-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BA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3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85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-340963" y="2888940"/>
            <a:ext cx="5370163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>
                <a:solidFill>
                  <a:schemeClr val="bg1"/>
                </a:solidFill>
              </a:rPr>
              <a:t>REFIXACE HYPOTÉKY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39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95" y="257609"/>
            <a:ext cx="7480577" cy="48600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TÉMĚŘ TŘETINA ČECHŮ, KTEŘÍ MAJÍ HYPOTÉKU, JI REFIXUJÍ DO DVOU LET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2" y="805588"/>
            <a:ext cx="7444573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Víc než polovina lidí s hypotékou bude </a:t>
            </a:r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refixovat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až za několik let. Téměř pětina lidí pak </a:t>
            </a:r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refixovala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 minulém roce. S novými podmínkami fixace se vyrovnává stejně dobře jako předtím asi 70 % z nich.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83059"/>
            <a:ext cx="7092788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n=186 (ti, kteří hypotéku mají)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Q8. Která z následujících situací týkající se fixace hypotéky se Vás osobně týká? Q8a. Uvedl/a jste, že jste refixoval/a v minulém roce. Se kterým z výroků souhlasíte nejvíce?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F54701-7418-4643-8F5C-9D3A11F4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91A0DE5-9EE6-4689-B6F6-59B251462638}"/>
              </a:ext>
            </a:extLst>
          </p:cNvPr>
          <p:cNvSpPr txBox="1"/>
          <p:nvPr/>
        </p:nvSpPr>
        <p:spPr>
          <a:xfrm>
            <a:off x="562178" y="1859664"/>
            <a:ext cx="548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52 %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lidí bude refixovat za několik let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DFDD815-D215-4C5F-B489-38D5E6FC05A3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73C9AAA-ABA9-436A-AAC4-13066CA2495C}"/>
              </a:ext>
            </a:extLst>
          </p:cNvPr>
          <p:cNvCxnSpPr>
            <a:cxnSpLocks/>
          </p:cNvCxnSpPr>
          <p:nvPr/>
        </p:nvCxnSpPr>
        <p:spPr>
          <a:xfrm flipV="1">
            <a:off x="479376" y="2382884"/>
            <a:ext cx="5616000" cy="6253"/>
          </a:xfrm>
          <a:prstGeom prst="line">
            <a:avLst/>
          </a:prstGeom>
          <a:ln>
            <a:solidFill>
              <a:srgbClr val="00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BC9AA3-3647-1C21-9F4F-747FDAC29855}"/>
              </a:ext>
            </a:extLst>
          </p:cNvPr>
          <p:cNvSpPr txBox="1"/>
          <p:nvPr/>
        </p:nvSpPr>
        <p:spPr>
          <a:xfrm>
            <a:off x="562177" y="3073579"/>
            <a:ext cx="548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20 %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lidí bude refixovat v horizontu 1 – 2 let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561155F-D05C-9A7A-612C-FDA64E8CEAC7}"/>
              </a:ext>
            </a:extLst>
          </p:cNvPr>
          <p:cNvCxnSpPr>
            <a:cxnSpLocks/>
          </p:cNvCxnSpPr>
          <p:nvPr/>
        </p:nvCxnSpPr>
        <p:spPr>
          <a:xfrm>
            <a:off x="479376" y="3603052"/>
            <a:ext cx="5616624" cy="0"/>
          </a:xfrm>
          <a:prstGeom prst="line">
            <a:avLst/>
          </a:prstGeom>
          <a:ln>
            <a:solidFill>
              <a:srgbClr val="00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E77D5E1-F0A0-EBF0-0A31-A2279BF51B78}"/>
              </a:ext>
            </a:extLst>
          </p:cNvPr>
          <p:cNvSpPr txBox="1"/>
          <p:nvPr/>
        </p:nvSpPr>
        <p:spPr>
          <a:xfrm>
            <a:off x="515938" y="4311159"/>
            <a:ext cx="500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10 %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lidí bude refixovat v horizontu roku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9B46CFBE-3B06-7257-0E70-FA3DF9DBB211}"/>
              </a:ext>
            </a:extLst>
          </p:cNvPr>
          <p:cNvCxnSpPr>
            <a:cxnSpLocks/>
          </p:cNvCxnSpPr>
          <p:nvPr/>
        </p:nvCxnSpPr>
        <p:spPr>
          <a:xfrm>
            <a:off x="433137" y="4840632"/>
            <a:ext cx="5616000" cy="0"/>
          </a:xfrm>
          <a:prstGeom prst="line">
            <a:avLst/>
          </a:prstGeom>
          <a:ln>
            <a:solidFill>
              <a:srgbClr val="00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7E0C7A9-F85E-73A3-E1C1-0484C8A15BED}"/>
              </a:ext>
            </a:extLst>
          </p:cNvPr>
          <p:cNvSpPr txBox="1"/>
          <p:nvPr/>
        </p:nvSpPr>
        <p:spPr>
          <a:xfrm>
            <a:off x="515938" y="5392996"/>
            <a:ext cx="500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17 %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lidí refixovalo v minulém roce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64AA2B4-56E5-25C2-EB21-F178540D4825}"/>
              </a:ext>
            </a:extLst>
          </p:cNvPr>
          <p:cNvCxnSpPr>
            <a:cxnSpLocks/>
          </p:cNvCxnSpPr>
          <p:nvPr/>
        </p:nvCxnSpPr>
        <p:spPr>
          <a:xfrm>
            <a:off x="433137" y="5922469"/>
            <a:ext cx="5616000" cy="0"/>
          </a:xfrm>
          <a:prstGeom prst="line">
            <a:avLst/>
          </a:prstGeom>
          <a:ln>
            <a:solidFill>
              <a:srgbClr val="00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66D7452D-ACA9-6711-A1CE-301B2AD8D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53637"/>
              </p:ext>
            </p:extLst>
          </p:nvPr>
        </p:nvGraphicFramePr>
        <p:xfrm>
          <a:off x="7593272" y="1022385"/>
          <a:ext cx="4607570" cy="49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7570">
                  <a:extLst>
                    <a:ext uri="{9D8B030D-6E8A-4147-A177-3AD203B41FA5}">
                      <a16:colId xmlns:a16="http://schemas.microsoft.com/office/drawing/2014/main" val="548256461"/>
                    </a:ext>
                  </a:extLst>
                </a:gridCol>
              </a:tblGrid>
              <a:tr h="4920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Refixace v minulém roce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0695"/>
                  </a:ext>
                </a:extLst>
              </a:tr>
            </a:tbl>
          </a:graphicData>
        </a:graphic>
      </p:graphicFrame>
      <p:graphicFrame>
        <p:nvGraphicFramePr>
          <p:cNvPr id="24" name="Graf 23">
            <a:extLst>
              <a:ext uri="{FF2B5EF4-FFF2-40B4-BE49-F238E27FC236}">
                <a16:creationId xmlns:a16="http://schemas.microsoft.com/office/drawing/2014/main" id="{F20D6B39-120F-041F-E91A-B0042D603572}"/>
              </a:ext>
            </a:extLst>
          </p:cNvPr>
          <p:cNvGraphicFramePr/>
          <p:nvPr/>
        </p:nvGraphicFramePr>
        <p:xfrm>
          <a:off x="7608167" y="1448780"/>
          <a:ext cx="44820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ovéPole 24">
            <a:extLst>
              <a:ext uri="{FF2B5EF4-FFF2-40B4-BE49-F238E27FC236}">
                <a16:creationId xmlns:a16="http://schemas.microsoft.com/office/drawing/2014/main" id="{B8BFED9F-B097-D606-4EB4-990FADC3BEAA}"/>
              </a:ext>
            </a:extLst>
          </p:cNvPr>
          <p:cNvSpPr txBox="1"/>
          <p:nvPr/>
        </p:nvSpPr>
        <p:spPr>
          <a:xfrm>
            <a:off x="7609840" y="5858108"/>
            <a:ext cx="6379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n=32 (lidé, kteří mají hypotéku refixovali v minulém roce)</a:t>
            </a:r>
          </a:p>
        </p:txBody>
      </p:sp>
    </p:spTree>
    <p:extLst>
      <p:ext uri="{BB962C8B-B14F-4D97-AF65-F5344CB8AC3E}">
        <p14:creationId xmlns:p14="http://schemas.microsoft.com/office/powerpoint/2010/main" val="248180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EFB667-C079-11FC-0FF7-803BC461F3F8}"/>
              </a:ext>
            </a:extLst>
          </p:cNvPr>
          <p:cNvSpPr/>
          <p:nvPr/>
        </p:nvSpPr>
        <p:spPr>
          <a:xfrm>
            <a:off x="7612448" y="-11541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394901"/>
            <a:ext cx="7623708" cy="48600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88 % LIDÍ S PLÁNEM REFINANCOVAT HYPOTÉKY DO DVOU LET OČEKÁVÁ VÝRAZNÝ NÁRŮST ÚROKOVÝCH SAZEB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87" y="1049312"/>
            <a:ext cx="748485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Polovina těch, kdo refixují svou hypotéku v příštích dvou letech, se domnívá, že budou muset omezit základní výdaje, aby mohli splácet novou výši hypotéky. Nejčastěji lidé očekávají, že nová výše úrokové sazby bude 4 nebo 5 %. 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77020"/>
            <a:ext cx="7133072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n=55 (lidé, kteří chtějí refinancovat v následujících dvou letech)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Q8b. Uvedl/a jste, že budete refixovat v následujících dvou letech. Do jaké míry souhlasíte s následujícími výroky?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Q9. Jaký přibližně (po zaokrouhlení na celé procento) očekáváte nový úrok u Vaší hypotéky po refixaci? 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27E1CA3B-BC9C-4C5B-9774-CB7806B4E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156208"/>
              </p:ext>
            </p:extLst>
          </p:nvPr>
        </p:nvGraphicFramePr>
        <p:xfrm>
          <a:off x="267064" y="1746541"/>
          <a:ext cx="7317366" cy="42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FDBFE79-426E-FB25-E679-F30997528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998982"/>
              </p:ext>
            </p:extLst>
          </p:nvPr>
        </p:nvGraphicFramePr>
        <p:xfrm>
          <a:off x="7584430" y="454801"/>
          <a:ext cx="4607570" cy="558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7570">
                  <a:extLst>
                    <a:ext uri="{9D8B030D-6E8A-4147-A177-3AD203B41FA5}">
                      <a16:colId xmlns:a16="http://schemas.microsoft.com/office/drawing/2014/main" val="548256461"/>
                    </a:ext>
                  </a:extLst>
                </a:gridCol>
              </a:tblGrid>
              <a:tr h="4920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Očekáváná výše úrokové sazby po refixaci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0695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D88FBBFE-40B1-E207-69BF-4738BD0C02DE}"/>
              </a:ext>
            </a:extLst>
          </p:cNvPr>
          <p:cNvSpPr txBox="1"/>
          <p:nvPr/>
        </p:nvSpPr>
        <p:spPr>
          <a:xfrm>
            <a:off x="7611144" y="6106925"/>
            <a:ext cx="63796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n=135 (ti, kteří budou refixovat až za několik let či v horizontu 1-2 let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68EE0255-2A05-C9D5-8CFA-B4C80FE3E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254895"/>
              </p:ext>
            </p:extLst>
          </p:nvPr>
        </p:nvGraphicFramePr>
        <p:xfrm>
          <a:off x="7639162" y="1166495"/>
          <a:ext cx="4552838" cy="486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ulka 5">
            <a:extLst>
              <a:ext uri="{FF2B5EF4-FFF2-40B4-BE49-F238E27FC236}">
                <a16:creationId xmlns:a16="http://schemas.microsoft.com/office/drawing/2014/main" id="{13826A7F-DDBB-DF6F-17EA-3DCC9F3D0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05739"/>
              </p:ext>
            </p:extLst>
          </p:nvPr>
        </p:nvGraphicFramePr>
        <p:xfrm>
          <a:off x="8202647" y="1288450"/>
          <a:ext cx="490830" cy="2959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830">
                  <a:extLst>
                    <a:ext uri="{9D8B030D-6E8A-4147-A177-3AD203B41FA5}">
                      <a16:colId xmlns:a16="http://schemas.microsoft.com/office/drawing/2014/main" val="3105940396"/>
                    </a:ext>
                  </a:extLst>
                </a:gridCol>
              </a:tblGrid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2 %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904399"/>
                  </a:ext>
                </a:extLst>
              </a:tr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3 %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101614"/>
                  </a:ext>
                </a:extLst>
              </a:tr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4 %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375643"/>
                  </a:ext>
                </a:extLst>
              </a:tr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92426"/>
                  </a:ext>
                </a:extLst>
              </a:tr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6 %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51841"/>
                  </a:ext>
                </a:extLst>
              </a:tr>
              <a:tr h="493283">
                <a:tc>
                  <a:txBody>
                    <a:bodyPr/>
                    <a:lstStyle/>
                    <a:p>
                      <a:pPr algn="r"/>
                      <a:r>
                        <a:rPr lang="cs-CZ" sz="1200" b="0" dirty="0">
                          <a:solidFill>
                            <a:schemeClr val="bg1"/>
                          </a:solidFill>
                        </a:rPr>
                        <a:t>7 %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00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61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0"/>
            <a:ext cx="7480578" cy="604859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DESETINA LIDÍ PLÁNUJE V NÁSLEDUJÍCÍM ROCE HYPOTÉKU REFINANCOVAT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692696"/>
            <a:ext cx="7444573" cy="864096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Více než polovina lidí, kteří mají hypotéku, možnost předčasného splacení ale nevyužije. 80 % lidí s hypotékou pak neplánuje její refinancování. Loni to bylo o něco více.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83059"/>
            <a:ext cx="7128791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154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(lidé, kteří mají v současnosti hypotéku)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Q14. Plánujete v letošním roce, že svou hypotéku převedete do jiné banky (tzn. budete ji refinancovat)?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Q15. Plánujete předčasně splatit hypotéku?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8F415C-6E51-45CF-8239-A564D53C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D02CAE1-20E2-4243-8560-0839C7413ECA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EB1B6C-8E5F-448C-902A-B40BA98317DE}"/>
              </a:ext>
            </a:extLst>
          </p:cNvPr>
          <p:cNvSpPr txBox="1"/>
          <p:nvPr/>
        </p:nvSpPr>
        <p:spPr>
          <a:xfrm>
            <a:off x="7851600" y="1062000"/>
            <a:ext cx="425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28 % vlastníků hypotéky chce využít možnosti předčasného splacení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526D3BAA-3E26-474E-973C-A68718FD7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341664"/>
              </p:ext>
            </p:extLst>
          </p:nvPr>
        </p:nvGraphicFramePr>
        <p:xfrm>
          <a:off x="7778722" y="1794922"/>
          <a:ext cx="4428492" cy="311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ADED429-0411-44B8-8D79-4CEC63EBAB0C}"/>
              </a:ext>
            </a:extLst>
          </p:cNvPr>
          <p:cNvCxnSpPr/>
          <p:nvPr/>
        </p:nvCxnSpPr>
        <p:spPr>
          <a:xfrm>
            <a:off x="7887944" y="4113076"/>
            <a:ext cx="39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1AAC9C-A8D8-4EBE-97E3-1E98B10FFF01}"/>
              </a:ext>
            </a:extLst>
          </p:cNvPr>
          <p:cNvSpPr txBox="1"/>
          <p:nvPr/>
        </p:nvSpPr>
        <p:spPr>
          <a:xfrm>
            <a:off x="303646" y="1794922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Plán na refinancování hypotéky v letošním roce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2D25378-FF47-4D22-977E-3ECBA73FAC42}"/>
              </a:ext>
            </a:extLst>
          </p:cNvPr>
          <p:cNvSpPr/>
          <p:nvPr/>
        </p:nvSpPr>
        <p:spPr>
          <a:xfrm>
            <a:off x="7775436" y="6293035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Báze: </a:t>
            </a:r>
            <a:r>
              <a:rPr lang="cs-CZ" sz="1000" i="1" dirty="0">
                <a:solidFill>
                  <a:srgbClr val="FFFFFF"/>
                </a:solidFill>
              </a:rPr>
              <a:t>n=186 (ti, kteří mají hypotéku)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94B522C-E1BD-46AB-9418-9F143C08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D7905B5-D14A-EDC5-D640-1608FC51E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306798"/>
              </p:ext>
            </p:extLst>
          </p:nvPr>
        </p:nvGraphicFramePr>
        <p:xfrm>
          <a:off x="-1564731" y="2127100"/>
          <a:ext cx="8956768" cy="383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404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154337" y="2888940"/>
            <a:ext cx="442949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VÝDAJE A POJIŠTĚNÍ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35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ulka 5">
            <a:extLst>
              <a:ext uri="{FF2B5EF4-FFF2-40B4-BE49-F238E27FC236}">
                <a16:creationId xmlns:a16="http://schemas.microsoft.com/office/drawing/2014/main" id="{B87B7F74-70AF-443D-89B8-716035F9C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76316"/>
              </p:ext>
            </p:extLst>
          </p:nvPr>
        </p:nvGraphicFramePr>
        <p:xfrm>
          <a:off x="2146808" y="1793571"/>
          <a:ext cx="5149342" cy="3507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671">
                  <a:extLst>
                    <a:ext uri="{9D8B030D-6E8A-4147-A177-3AD203B41FA5}">
                      <a16:colId xmlns:a16="http://schemas.microsoft.com/office/drawing/2014/main" val="1315469609"/>
                    </a:ext>
                  </a:extLst>
                </a:gridCol>
                <a:gridCol w="2574671">
                  <a:extLst>
                    <a:ext uri="{9D8B030D-6E8A-4147-A177-3AD203B41FA5}">
                      <a16:colId xmlns:a16="http://schemas.microsoft.com/office/drawing/2014/main" val="2366871543"/>
                    </a:ext>
                  </a:extLst>
                </a:gridCol>
              </a:tblGrid>
              <a:tr h="33229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Mají hypotéku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Plánují hypotéku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24060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2 %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13154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426507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85094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86588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613200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943112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177517"/>
                  </a:ext>
                </a:extLst>
              </a:tr>
              <a:tr h="3969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cs-CZ" sz="1800" b="1" i="0" u="none" strike="noStrike" dirty="0">
                          <a:solidFill>
                            <a:srgbClr val="135868"/>
                          </a:solidFill>
                          <a:effectLst/>
                          <a:latin typeface="+mn-lt"/>
                        </a:rPr>
                        <a:t> %</a:t>
                      </a:r>
                      <a:endParaRPr lang="cs-CZ" sz="18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13 %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827836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0"/>
            <a:ext cx="11945348" cy="73038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ČEŠI, KTEŘÍ UVAŽUJÍ O HYPOTÉCE, OČEKÁVAJÍ, ŽE BUDOU MUSET INVESTOVAT VĚTŠÍ ČÁSTKU ZE SVÝCH ZDROJŮ NEŽ TI, KTEŘÍ JIŽ HYPOTÉKU MAJÍ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757291"/>
            <a:ext cx="11934000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Pětina Čechů, kteří splácí hypotéku, pro její získání vydala do 200 tisíc korun. Téměř dvě pětiny těch, kteří hypotéku teprve plánují, pak počítají s výdaji do 400 tisíc Kč.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72845"/>
            <a:ext cx="10586475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402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(ti, kteří hypotéku mají a nebo ji plánují)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Q10. Jakou částku jste pro získání hypotéky zaplatil/a ze svých úspor nebo jiných zdrojů? / Jakou částku byste pro získání hypotéky případně musel/a dát ze svých úspor nebo jiných zdrojů?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F54701-7418-4643-8F5C-9D3A11F4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012982A-3752-4BC4-8965-1C27E8378B2D}"/>
              </a:ext>
            </a:extLst>
          </p:cNvPr>
          <p:cNvCxnSpPr>
            <a:cxnSpLocks/>
          </p:cNvCxnSpPr>
          <p:nvPr/>
        </p:nvCxnSpPr>
        <p:spPr>
          <a:xfrm>
            <a:off x="2235267" y="2527620"/>
            <a:ext cx="8479179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91554D2-BB49-42F7-8412-639A046DDE33}"/>
              </a:ext>
            </a:extLst>
          </p:cNvPr>
          <p:cNvCxnSpPr>
            <a:cxnSpLocks/>
          </p:cNvCxnSpPr>
          <p:nvPr/>
        </p:nvCxnSpPr>
        <p:spPr>
          <a:xfrm>
            <a:off x="2236446" y="2930160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17D88E6A-B20E-4F62-A8D9-169595BE3AC3}"/>
              </a:ext>
            </a:extLst>
          </p:cNvPr>
          <p:cNvCxnSpPr>
            <a:cxnSpLocks/>
          </p:cNvCxnSpPr>
          <p:nvPr/>
        </p:nvCxnSpPr>
        <p:spPr>
          <a:xfrm>
            <a:off x="2235267" y="3317180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8F3C546-BAC1-41CE-8250-F5585FDF47AA}"/>
              </a:ext>
            </a:extLst>
          </p:cNvPr>
          <p:cNvCxnSpPr>
            <a:cxnSpLocks/>
          </p:cNvCxnSpPr>
          <p:nvPr/>
        </p:nvCxnSpPr>
        <p:spPr>
          <a:xfrm>
            <a:off x="2235267" y="3730326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2D206D4-B075-4EB4-A20F-86DC4717B293}"/>
              </a:ext>
            </a:extLst>
          </p:cNvPr>
          <p:cNvCxnSpPr>
            <a:cxnSpLocks/>
          </p:cNvCxnSpPr>
          <p:nvPr/>
        </p:nvCxnSpPr>
        <p:spPr>
          <a:xfrm>
            <a:off x="2235267" y="4134763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ECB98F-FD59-4CB9-9191-7096D4C0186E}"/>
              </a:ext>
            </a:extLst>
          </p:cNvPr>
          <p:cNvSpPr txBox="1"/>
          <p:nvPr/>
        </p:nvSpPr>
        <p:spPr>
          <a:xfrm>
            <a:off x="7943208" y="2174922"/>
            <a:ext cx="3122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/>
              </a:rPr>
              <a:t>více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než 2 miliony Kč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8E2494D-BD9E-47DA-9377-9212C79D06FB}"/>
              </a:ext>
            </a:extLst>
          </p:cNvPr>
          <p:cNvSpPr txBox="1"/>
          <p:nvPr/>
        </p:nvSpPr>
        <p:spPr>
          <a:xfrm>
            <a:off x="7943208" y="2577329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1,5-2 miliony Kč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817FC9A-C8DE-455F-B381-508D3C8E7994}"/>
              </a:ext>
            </a:extLst>
          </p:cNvPr>
          <p:cNvSpPr txBox="1"/>
          <p:nvPr/>
        </p:nvSpPr>
        <p:spPr>
          <a:xfrm>
            <a:off x="7943208" y="2966142"/>
            <a:ext cx="2618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1-1,5 milionu Kč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194FF7-6428-4651-9D87-46D125060464}"/>
              </a:ext>
            </a:extLst>
          </p:cNvPr>
          <p:cNvSpPr txBox="1"/>
          <p:nvPr/>
        </p:nvSpPr>
        <p:spPr>
          <a:xfrm>
            <a:off x="7943208" y="3359498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800 tisíc-1 milion Kč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396C304-ADC2-4217-A011-55D08D7B875D}"/>
              </a:ext>
            </a:extLst>
          </p:cNvPr>
          <p:cNvSpPr txBox="1"/>
          <p:nvPr/>
        </p:nvSpPr>
        <p:spPr>
          <a:xfrm>
            <a:off x="7943208" y="3805693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600-800 tisíc Kč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236FBC0-58F3-4533-9F75-2DF0A8800AD4}"/>
              </a:ext>
            </a:extLst>
          </p:cNvPr>
          <p:cNvSpPr txBox="1"/>
          <p:nvPr/>
        </p:nvSpPr>
        <p:spPr>
          <a:xfrm>
            <a:off x="7943208" y="4181828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400-600 tisíc Kč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2F38808-F491-414D-96EA-B8F31BE3D543}"/>
              </a:ext>
            </a:extLst>
          </p:cNvPr>
          <p:cNvSpPr txBox="1"/>
          <p:nvPr/>
        </p:nvSpPr>
        <p:spPr>
          <a:xfrm>
            <a:off x="3053762" y="5253598"/>
            <a:ext cx="8723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i="1" dirty="0">
                <a:solidFill>
                  <a:srgbClr val="000000"/>
                </a:solidFill>
                <a:latin typeface="Arial" panose="020B0604020202020204"/>
              </a:rPr>
              <a:t>23</a:t>
            </a: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% Nic, 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i="1" dirty="0">
                <a:solidFill>
                  <a:srgbClr val="000000"/>
                </a:solidFill>
                <a:latin typeface="Arial" panose="020B0604020202020204"/>
              </a:rPr>
              <a:t>6 </a:t>
            </a: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5151FD6-4E37-4878-9BD8-8BD24DF56756}"/>
              </a:ext>
            </a:extLst>
          </p:cNvPr>
          <p:cNvSpPr txBox="1"/>
          <p:nvPr/>
        </p:nvSpPr>
        <p:spPr>
          <a:xfrm>
            <a:off x="4468105" y="1342980"/>
            <a:ext cx="3560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Vlastní zdroje použité na hypotéku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573458-F0D6-40C8-81CF-7C511CE0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9D5321AB-9DBA-47C6-968E-3CD6C440F135}"/>
              </a:ext>
            </a:extLst>
          </p:cNvPr>
          <p:cNvSpPr txBox="1"/>
          <p:nvPr/>
        </p:nvSpPr>
        <p:spPr>
          <a:xfrm>
            <a:off x="5620549" y="5257318"/>
            <a:ext cx="9509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i="1" dirty="0">
                <a:solidFill>
                  <a:srgbClr val="000000"/>
                </a:solidFill>
                <a:latin typeface="Arial" panose="020B0604020202020204"/>
              </a:rPr>
              <a:t>4</a:t>
            </a: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% Nic, 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16 % Nevím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57045D2-FEAC-05A7-87C3-A77453EA0929}"/>
              </a:ext>
            </a:extLst>
          </p:cNvPr>
          <p:cNvSpPr txBox="1"/>
          <p:nvPr/>
        </p:nvSpPr>
        <p:spPr>
          <a:xfrm>
            <a:off x="7943208" y="4579434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200-400 tisíc Kč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E52316-146F-BFB1-55C1-DBFD31B12EC5}"/>
              </a:ext>
            </a:extLst>
          </p:cNvPr>
          <p:cNvSpPr txBox="1"/>
          <p:nvPr/>
        </p:nvSpPr>
        <p:spPr>
          <a:xfrm>
            <a:off x="7943208" y="4915993"/>
            <a:ext cx="227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/>
              </a:rPr>
              <a:t>d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200 tisíc Kč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DFEF9BF-8EBE-CFD9-A673-6629CBAAD9E0}"/>
              </a:ext>
            </a:extLst>
          </p:cNvPr>
          <p:cNvCxnSpPr>
            <a:cxnSpLocks/>
          </p:cNvCxnSpPr>
          <p:nvPr/>
        </p:nvCxnSpPr>
        <p:spPr>
          <a:xfrm>
            <a:off x="2235267" y="4539200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6FA2E63-01FB-9CB5-9887-FA49CB59CE11}"/>
              </a:ext>
            </a:extLst>
          </p:cNvPr>
          <p:cNvCxnSpPr>
            <a:cxnSpLocks/>
          </p:cNvCxnSpPr>
          <p:nvPr/>
        </p:nvCxnSpPr>
        <p:spPr>
          <a:xfrm>
            <a:off x="2235267" y="4902127"/>
            <a:ext cx="8478000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28230E5-1D20-E3AF-A7B5-224F71808B8F}"/>
              </a:ext>
            </a:extLst>
          </p:cNvPr>
          <p:cNvCxnSpPr>
            <a:cxnSpLocks/>
          </p:cNvCxnSpPr>
          <p:nvPr/>
        </p:nvCxnSpPr>
        <p:spPr>
          <a:xfrm flipV="1">
            <a:off x="2040060" y="1910138"/>
            <a:ext cx="0" cy="3645931"/>
          </a:xfrm>
          <a:prstGeom prst="straightConnector1">
            <a:avLst/>
          </a:prstGeom>
          <a:ln w="38100">
            <a:solidFill>
              <a:srgbClr val="0062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Grafický objekt 67" descr="Peníze obrys">
            <a:extLst>
              <a:ext uri="{FF2B5EF4-FFF2-40B4-BE49-F238E27FC236}">
                <a16:creationId xmlns:a16="http://schemas.microsoft.com/office/drawing/2014/main" id="{1A525014-8EEA-F922-94F7-7625C0570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338" y="4783908"/>
            <a:ext cx="914400" cy="914400"/>
          </a:xfrm>
          <a:prstGeom prst="rect">
            <a:avLst/>
          </a:prstGeom>
        </p:spPr>
      </p:pic>
      <p:graphicFrame>
        <p:nvGraphicFramePr>
          <p:cNvPr id="4" name="Tabulka 37">
            <a:extLst>
              <a:ext uri="{FF2B5EF4-FFF2-40B4-BE49-F238E27FC236}">
                <a16:creationId xmlns:a16="http://schemas.microsoft.com/office/drawing/2014/main" id="{51830FAF-4968-84D6-46E6-0E2871676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30646"/>
              </p:ext>
            </p:extLst>
          </p:nvPr>
        </p:nvGraphicFramePr>
        <p:xfrm>
          <a:off x="1258639" y="5808357"/>
          <a:ext cx="6596491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892">
                  <a:extLst>
                    <a:ext uri="{9D8B030D-6E8A-4147-A177-3AD203B41FA5}">
                      <a16:colId xmlns:a16="http://schemas.microsoft.com/office/drawing/2014/main" val="2045064267"/>
                    </a:ext>
                  </a:extLst>
                </a:gridCol>
                <a:gridCol w="1689463">
                  <a:extLst>
                    <a:ext uri="{9D8B030D-6E8A-4147-A177-3AD203B41FA5}">
                      <a16:colId xmlns:a16="http://schemas.microsoft.com/office/drawing/2014/main" val="1315451840"/>
                    </a:ext>
                  </a:extLst>
                </a:gridCol>
                <a:gridCol w="3492136">
                  <a:extLst>
                    <a:ext uri="{9D8B030D-6E8A-4147-A177-3AD203B41FA5}">
                      <a16:colId xmlns:a16="http://schemas.microsoft.com/office/drawing/2014/main" val="3735814668"/>
                    </a:ext>
                  </a:extLst>
                </a:gridCol>
              </a:tblGrid>
              <a:tr h="301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135868"/>
                          </a:solidFill>
                        </a:rPr>
                        <a:t>Průměrně</a:t>
                      </a:r>
                      <a:endParaRPr lang="cs-CZ" sz="1200" b="1" i="0" u="none" strike="noStrike" kern="1200" dirty="0">
                        <a:solidFill>
                          <a:srgbClr val="13586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540 000,-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3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016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6EEF06AD-A25E-5774-9AD0-3E1A665A4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189959"/>
              </p:ext>
            </p:extLst>
          </p:nvPr>
        </p:nvGraphicFramePr>
        <p:xfrm>
          <a:off x="1511300" y="1334999"/>
          <a:ext cx="9925103" cy="478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00" y="115888"/>
            <a:ext cx="11934000" cy="105517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KROMĚ HYPOTÉKY, PODOBNĚ JAKO LONI, LIDÉ K FINANCOVÁNÍ BYDLENÍ VYUŽÍVAJÍ VLASTNÍ ÚSPORY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82568"/>
            <a:ext cx="10774777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lidé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, kteří využili peníze ze svých úspor nebo jiných zdrojů, nebo to plánují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alt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Q11. Peníze, které jste musel/a vzít z jiných zdrojů, jste vzal/a: / Peníze, které budete muset vzít z jiných zdrojů, vezmete: / Peníze, které byste musel/a vzít z jiných zdrojů, by byly: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F54701-7418-4643-8F5C-9D3A11F4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E15A9DE0-7179-4B70-8316-A42B95CC8D67}"/>
              </a:ext>
            </a:extLst>
          </p:cNvPr>
          <p:cNvSpPr txBox="1"/>
          <p:nvPr/>
        </p:nvSpPr>
        <p:spPr>
          <a:xfrm>
            <a:off x="4295611" y="948443"/>
            <a:ext cx="3228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Původ peněz z vlastních zdrojů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573458-F0D6-40C8-81CF-7C511CE0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2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5712" y="1520788"/>
            <a:ext cx="7480576" cy="642385"/>
          </a:xfrm>
        </p:spPr>
        <p:txBody>
          <a:bodyPr/>
          <a:lstStyle/>
          <a:p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8" name="Group 35">
            <a:extLst>
              <a:ext uri="{FF2B5EF4-FFF2-40B4-BE49-F238E27FC236}">
                <a16:creationId xmlns:a16="http://schemas.microsoft.com/office/drawing/2014/main" id="{769958F3-CD0C-42DB-B719-8B27839DA5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00477" y="621201"/>
            <a:ext cx="896933" cy="893139"/>
            <a:chOff x="7115" y="2550"/>
            <a:chExt cx="473" cy="471"/>
          </a:xfrm>
          <a:noFill/>
        </p:grpSpPr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65AE45E9-050B-4849-A1B8-E936957B7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28702A3D-A90F-4BB3-9E34-CA5249FCD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38">
              <a:extLst>
                <a:ext uri="{FF2B5EF4-FFF2-40B4-BE49-F238E27FC236}">
                  <a16:creationId xmlns:a16="http://schemas.microsoft.com/office/drawing/2014/main" id="{937FAA42-CA0F-4D67-999F-4421A528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EE6A07BA-5EBB-4524-8D55-BE8C80768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4"/>
          <a:stretch/>
        </p:blipFill>
        <p:spPr>
          <a:xfrm>
            <a:off x="6611745" y="1418199"/>
            <a:ext cx="1944216" cy="2265033"/>
          </a:xfrm>
          <a:prstGeom prst="rect">
            <a:avLst/>
          </a:prstGeom>
        </p:spPr>
      </p:pic>
      <p:pic>
        <p:nvPicPr>
          <p:cNvPr id="8" name="Obrázek 7" descr="Obsah obrázku osoba, muž, oblek, bunda&#10;&#10;Popis byl vytvořen automaticky">
            <a:extLst>
              <a:ext uri="{FF2B5EF4-FFF2-40B4-BE49-F238E27FC236}">
                <a16:creationId xmlns:a16="http://schemas.microsoft.com/office/drawing/2014/main" id="{9C9FBF9F-7034-4575-BC06-3C62C24BD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39" y="1418199"/>
            <a:ext cx="2113590" cy="2276872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4E7B1D2E-3143-4FAF-8B73-B8FF13EBCA83}"/>
              </a:ext>
            </a:extLst>
          </p:cNvPr>
          <p:cNvSpPr txBox="1"/>
          <p:nvPr/>
        </p:nvSpPr>
        <p:spPr>
          <a:xfrm>
            <a:off x="6071685" y="3796501"/>
            <a:ext cx="3132348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solidFill>
                  <a:srgbClr val="135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Michal Straka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500" b="1" dirty="0">
              <a:solidFill>
                <a:srgbClr val="135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>
                <a:solidFill>
                  <a:srgbClr val="135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specialista agentury Ipsos pro finanční trhy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457F46A-D163-4A01-9516-094361A226A9}"/>
              </a:ext>
            </a:extLst>
          </p:cNvPr>
          <p:cNvSpPr txBox="1"/>
          <p:nvPr/>
        </p:nvSpPr>
        <p:spPr>
          <a:xfrm>
            <a:off x="2678460" y="3811889"/>
            <a:ext cx="31323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dirty="0">
                <a:solidFill>
                  <a:srgbClr val="135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Jakub Seidler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1400" b="1" dirty="0">
              <a:solidFill>
                <a:srgbClr val="1358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>
                <a:solidFill>
                  <a:srgbClr val="135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ekonom České bankovní asociace</a:t>
            </a:r>
          </a:p>
        </p:txBody>
      </p:sp>
      <p:pic>
        <p:nvPicPr>
          <p:cNvPr id="26" name="Obrázek 25" descr="Obsah obrázku text&#10;&#10;Popis byl vytvořen automaticky">
            <a:extLst>
              <a:ext uri="{FF2B5EF4-FFF2-40B4-BE49-F238E27FC236}">
                <a16:creationId xmlns:a16="http://schemas.microsoft.com/office/drawing/2014/main" id="{BA625E00-857F-4298-A64E-4515A3B34A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293768"/>
            <a:ext cx="3220244" cy="1158875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3795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B3DD47D2-F7BC-4EE4-984D-BCB6279D13B6}"/>
              </a:ext>
            </a:extLst>
          </p:cNvPr>
          <p:cNvSpPr/>
          <p:nvPr/>
        </p:nvSpPr>
        <p:spPr>
          <a:xfrm>
            <a:off x="479376" y="1621987"/>
            <a:ext cx="4351636" cy="4456226"/>
          </a:xfrm>
          <a:prstGeom prst="rect">
            <a:avLst/>
          </a:prstGeom>
          <a:blipFill dpi="0" rotWithShape="1">
            <a:blip r:embed="rId3" cstate="screen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046" r="-120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76A6101-059C-8F7E-B909-A9F0FD306F34}"/>
              </a:ext>
            </a:extLst>
          </p:cNvPr>
          <p:cNvSpPr/>
          <p:nvPr/>
        </p:nvSpPr>
        <p:spPr>
          <a:xfrm>
            <a:off x="480085" y="1621987"/>
            <a:ext cx="4351636" cy="4456226"/>
          </a:xfrm>
          <a:prstGeom prst="rect">
            <a:avLst/>
          </a:prstGeom>
          <a:solidFill>
            <a:srgbClr val="0062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08BE0F6F-7008-EECA-E8FB-382F7E397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951304"/>
              </p:ext>
            </p:extLst>
          </p:nvPr>
        </p:nvGraphicFramePr>
        <p:xfrm>
          <a:off x="2785859" y="1701357"/>
          <a:ext cx="9406495" cy="3590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789996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VÍCE NEŽ TŘETINA TĚCH, KTEŘÍ MAJÍ HYPOTÉKU, NA JEJÍ SPLÁTKU DÁVAJÍ VÍCE NEŽ 25 % Z PŘÍJMŮ DOMÁCNOSTI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938" y="750901"/>
            <a:ext cx="11934000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Čtvrtina lidí s hypotékou na její splátku odvádí od 20 do 24 % z čistého měsíčního příjmu. Na druhou stranu více než čtvrtina těch, kteří hypotéku teprve plánují, je připravena splácet více než 40 % z příjmu domácnosti.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65304"/>
            <a:ext cx="10586475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Q13. Jaké procento z čistých měsíčních příjmů domácnosti dáváte na splátku hypotéky? / Jak velké procento z čistých měsíčních příjmů domácnosti byste mohl/a dávat na splátku hypotéky?; Q16. Kde vidíte v tomto dlouhodobém závazku největší rizika pro svou schopnost hypotéku splácet?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1EDBCD-B8B3-4D21-82E8-01A785166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E82EA88E-6A68-4B16-91F5-63A4D64F6598}"/>
              </a:ext>
            </a:extLst>
          </p:cNvPr>
          <p:cNvCxnSpPr>
            <a:cxnSpLocks/>
          </p:cNvCxnSpPr>
          <p:nvPr/>
        </p:nvCxnSpPr>
        <p:spPr>
          <a:xfrm>
            <a:off x="479376" y="2924944"/>
            <a:ext cx="43516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816EE0B-41E4-4822-A8C0-775E1132929F}"/>
              </a:ext>
            </a:extLst>
          </p:cNvPr>
          <p:cNvCxnSpPr>
            <a:cxnSpLocks/>
          </p:cNvCxnSpPr>
          <p:nvPr/>
        </p:nvCxnSpPr>
        <p:spPr>
          <a:xfrm>
            <a:off x="4859062" y="1755369"/>
            <a:ext cx="6048000" cy="0"/>
          </a:xfrm>
          <a:prstGeom prst="line">
            <a:avLst/>
          </a:prstGeom>
          <a:ln>
            <a:solidFill>
              <a:srgbClr val="135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5FB43AD-A58E-405D-A15A-3F4B3EB82D2D}"/>
              </a:ext>
            </a:extLst>
          </p:cNvPr>
          <p:cNvSpPr txBox="1"/>
          <p:nvPr/>
        </p:nvSpPr>
        <p:spPr>
          <a:xfrm>
            <a:off x="479376" y="1844824"/>
            <a:ext cx="455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splátku hypotéky odvádí / plánují odvádět  z čistého měsíčního příjmu domácnosti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F6FEB3E-C886-48B7-8AF1-AA6F4A9BC7CA}"/>
              </a:ext>
            </a:extLst>
          </p:cNvPr>
          <p:cNvSpPr txBox="1"/>
          <p:nvPr/>
        </p:nvSpPr>
        <p:spPr>
          <a:xfrm>
            <a:off x="4969606" y="1404019"/>
            <a:ext cx="317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Největší rizika hypotéky: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31F558A-D536-4995-AA3C-EDF84FB7822C}"/>
              </a:ext>
            </a:extLst>
          </p:cNvPr>
          <p:cNvSpPr txBox="1"/>
          <p:nvPr/>
        </p:nvSpPr>
        <p:spPr>
          <a:xfrm>
            <a:off x="5676156" y="5236013"/>
            <a:ext cx="6456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Nižší budoucí příjmy trápí nejvíce mladé lidi do 26 let (51 %).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Rostoucí výdaje domácnosti pak nejvíce ty s čistým měsíčním příjmem domácnosti 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od 30 do 40 tisíc Kč (58 %).</a:t>
            </a:r>
          </a:p>
        </p:txBody>
      </p:sp>
      <p:grpSp>
        <p:nvGrpSpPr>
          <p:cNvPr id="25" name="Group 35">
            <a:extLst>
              <a:ext uri="{FF2B5EF4-FFF2-40B4-BE49-F238E27FC236}">
                <a16:creationId xmlns:a16="http://schemas.microsoft.com/office/drawing/2014/main" id="{DF6E141B-F2E7-42AC-B4CE-718A0AF47A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43051" y="4986188"/>
            <a:ext cx="673574" cy="670725"/>
            <a:chOff x="7115" y="2550"/>
            <a:chExt cx="473" cy="471"/>
          </a:xfrm>
          <a:noFill/>
        </p:grpSpPr>
        <p:sp>
          <p:nvSpPr>
            <p:cNvPr id="26" name="Oval 36">
              <a:extLst>
                <a:ext uri="{FF2B5EF4-FFF2-40B4-BE49-F238E27FC236}">
                  <a16:creationId xmlns:a16="http://schemas.microsoft.com/office/drawing/2014/main" id="{816D8DD9-61CF-455E-B2E2-278577BD1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37">
              <a:extLst>
                <a:ext uri="{FF2B5EF4-FFF2-40B4-BE49-F238E27FC236}">
                  <a16:creationId xmlns:a16="http://schemas.microsoft.com/office/drawing/2014/main" id="{932EFAD1-47A7-4BFB-BDCE-80837DC44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38">
              <a:extLst>
                <a:ext uri="{FF2B5EF4-FFF2-40B4-BE49-F238E27FC236}">
                  <a16:creationId xmlns:a16="http://schemas.microsoft.com/office/drawing/2014/main" id="{315D35EE-1BA6-4449-A493-EA5DF4CAD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rgbClr val="0062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Řečová bublina: obdélníkový bublinový popisek 30">
            <a:extLst>
              <a:ext uri="{FF2B5EF4-FFF2-40B4-BE49-F238E27FC236}">
                <a16:creationId xmlns:a16="http://schemas.microsoft.com/office/drawing/2014/main" id="{98179415-6D9B-4C58-8B1B-E5B00BC62C96}"/>
              </a:ext>
            </a:extLst>
          </p:cNvPr>
          <p:cNvSpPr/>
          <p:nvPr/>
        </p:nvSpPr>
        <p:spPr>
          <a:xfrm>
            <a:off x="11023061" y="1924137"/>
            <a:ext cx="1077927" cy="691549"/>
          </a:xfrm>
          <a:prstGeom prst="wedgeRectCallout">
            <a:avLst>
              <a:gd name="adj1" fmla="val -91317"/>
              <a:gd name="adj2" fmla="val 20006"/>
            </a:avLst>
          </a:prstGeom>
          <a:solidFill>
            <a:srgbClr val="009D9C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48 %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těch, kteří hypotéku plánují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9" name="Tabulka 5">
            <a:extLst>
              <a:ext uri="{FF2B5EF4-FFF2-40B4-BE49-F238E27FC236}">
                <a16:creationId xmlns:a16="http://schemas.microsoft.com/office/drawing/2014/main" id="{9C6CDE00-0C7C-4490-BC6D-B21975C6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974721"/>
              </p:ext>
            </p:extLst>
          </p:nvPr>
        </p:nvGraphicFramePr>
        <p:xfrm>
          <a:off x="911424" y="3320988"/>
          <a:ext cx="358051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518">
                  <a:extLst>
                    <a:ext uri="{9D8B030D-6E8A-4147-A177-3AD203B41FA5}">
                      <a16:colId xmlns:a16="http://schemas.microsoft.com/office/drawing/2014/main" val="312367675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3154696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366871543"/>
                    </a:ext>
                  </a:extLst>
                </a:gridCol>
              </a:tblGrid>
              <a:tr h="272602">
                <a:tc>
                  <a:txBody>
                    <a:bodyPr/>
                    <a:lstStyle/>
                    <a:p>
                      <a:pPr algn="ctr" fontAlgn="b"/>
                      <a:endParaRPr lang="cs-CZ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Mají hypotéku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Plánují hypotéku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24060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9 %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813154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– 14 %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426507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– 19 %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85094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20 - 24 %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86588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– 29 %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613200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– 39 %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943112"/>
                  </a:ext>
                </a:extLst>
              </a:tr>
              <a:tr h="27260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Více než 40 %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kern="1200" dirty="0">
                          <a:solidFill>
                            <a:srgbClr val="13586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86029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F4A94598-3D0B-9090-CED3-7770264E6586}"/>
              </a:ext>
            </a:extLst>
          </p:cNvPr>
          <p:cNvSpPr txBox="1"/>
          <p:nvPr/>
        </p:nvSpPr>
        <p:spPr>
          <a:xfrm>
            <a:off x="824394" y="5659254"/>
            <a:ext cx="3991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n=402 (lidé, kteří hypotéku mají či plánují)</a:t>
            </a:r>
          </a:p>
        </p:txBody>
      </p:sp>
    </p:spTree>
    <p:extLst>
      <p:ext uri="{BB962C8B-B14F-4D97-AF65-F5344CB8AC3E}">
        <p14:creationId xmlns:p14="http://schemas.microsoft.com/office/powerpoint/2010/main" val="363021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n writing on paper">
            <a:extLst>
              <a:ext uri="{FF2B5EF4-FFF2-40B4-BE49-F238E27FC236}">
                <a16:creationId xmlns:a16="http://schemas.microsoft.com/office/drawing/2014/main" id="{7C5B6CFD-0993-4E1C-9D16-BBC794F25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22481"/>
          <a:stretch/>
        </p:blipFill>
        <p:spPr bwMode="auto">
          <a:xfrm>
            <a:off x="3942118" y="1444523"/>
            <a:ext cx="4314343" cy="44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DE05523-9959-4B43-A11B-CD9DE20E2AC9}"/>
              </a:ext>
            </a:extLst>
          </p:cNvPr>
          <p:cNvSpPr/>
          <p:nvPr/>
        </p:nvSpPr>
        <p:spPr>
          <a:xfrm>
            <a:off x="119063" y="1444524"/>
            <a:ext cx="11934000" cy="4463906"/>
          </a:xfrm>
          <a:prstGeom prst="rect">
            <a:avLst/>
          </a:prstGeom>
          <a:solidFill>
            <a:srgbClr val="0062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POJIŠTĚNÍ JE MEZI LIDMI S HYPOTÉKOU, PODOBNĚ JAKO LONI, STÁLE OBLÍBENÉ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Pojištění si pořizuje většina Čechů s hypotékou. Počítá s ním i většina těch, kteří hypotéku plánují. Nejčastěji si lidé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 hypotékou sjednávají pojištění nemovitosti či životní pojištění.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70299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ti, kteří hypotéku mají a nebo ji plánují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Q18. Máte současně s hypotékou zařízené pojištění: / Zamýšlíte si s hypotékou současně zařídit i pojištění: / Uvažoval/a byste si s hypotékou současně zřídit i pojištění11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3E8895-3DCF-4AC8-A680-CED34772A913}"/>
              </a:ext>
            </a:extLst>
          </p:cNvPr>
          <p:cNvSpPr txBox="1"/>
          <p:nvPr/>
        </p:nvSpPr>
        <p:spPr>
          <a:xfrm>
            <a:off x="4000010" y="1667696"/>
            <a:ext cx="426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Pojištění si k hypotéce sjednalo, nebo to plánuje, většina těch, kteří hypotéku mají/plánují.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763CDDC-12D2-4830-919B-3C0ACD7DF415}"/>
              </a:ext>
            </a:extLst>
          </p:cNvPr>
          <p:cNvCxnSpPr>
            <a:cxnSpLocks/>
          </p:cNvCxnSpPr>
          <p:nvPr/>
        </p:nvCxnSpPr>
        <p:spPr>
          <a:xfrm>
            <a:off x="3920182" y="2747816"/>
            <a:ext cx="43516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ulka 6">
            <a:extLst>
              <a:ext uri="{FF2B5EF4-FFF2-40B4-BE49-F238E27FC236}">
                <a16:creationId xmlns:a16="http://schemas.microsoft.com/office/drawing/2014/main" id="{30003BF3-F3EF-4EB1-9C33-3EFE098FE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869448"/>
              </p:ext>
            </p:extLst>
          </p:nvPr>
        </p:nvGraphicFramePr>
        <p:xfrm>
          <a:off x="3985942" y="2747816"/>
          <a:ext cx="4223810" cy="21602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1301">
                  <a:extLst>
                    <a:ext uri="{9D8B030D-6E8A-4147-A177-3AD203B41FA5}">
                      <a16:colId xmlns:a16="http://schemas.microsoft.com/office/drawing/2014/main" val="1208487372"/>
                    </a:ext>
                  </a:extLst>
                </a:gridCol>
                <a:gridCol w="954041">
                  <a:extLst>
                    <a:ext uri="{9D8B030D-6E8A-4147-A177-3AD203B41FA5}">
                      <a16:colId xmlns:a16="http://schemas.microsoft.com/office/drawing/2014/main" val="3199928647"/>
                    </a:ext>
                  </a:extLst>
                </a:gridCol>
                <a:gridCol w="668468">
                  <a:extLst>
                    <a:ext uri="{9D8B030D-6E8A-4147-A177-3AD203B41FA5}">
                      <a16:colId xmlns:a16="http://schemas.microsoft.com/office/drawing/2014/main" val="2654791438"/>
                    </a:ext>
                  </a:extLst>
                </a:gridCol>
              </a:tblGrid>
              <a:tr h="444915">
                <a:tc>
                  <a:txBody>
                    <a:bodyPr/>
                    <a:lstStyle/>
                    <a:p>
                      <a:pPr algn="l" fontAlgn="ctr"/>
                      <a:endParaRPr lang="cs-CZ" sz="14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Mají hypotéku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Plánují hypotéku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5331396"/>
                  </a:ext>
                </a:extLst>
              </a:tr>
              <a:tr h="3176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Nemovitosti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9751958"/>
                  </a:ext>
                </a:extLst>
              </a:tr>
              <a:tr h="44491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Odpovědnosti majitele nemovitosti za škody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2168543"/>
                  </a:ext>
                </a:extLst>
              </a:tr>
              <a:tr h="3176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Schopnosti splácet úvěr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559643"/>
                  </a:ext>
                </a:extLst>
              </a:tr>
              <a:tr h="3176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Životní pojištění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0068197"/>
                  </a:ext>
                </a:extLst>
              </a:tr>
              <a:tr h="3176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Pojištění pro případ ztráty zaměstnaní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1442477"/>
                  </a:ext>
                </a:extLst>
              </a:tr>
            </a:tbl>
          </a:graphicData>
        </a:graphic>
      </p:graphicFrame>
      <p:sp>
        <p:nvSpPr>
          <p:cNvPr id="16" name="Obdélník 15">
            <a:extLst>
              <a:ext uri="{FF2B5EF4-FFF2-40B4-BE49-F238E27FC236}">
                <a16:creationId xmlns:a16="http://schemas.microsoft.com/office/drawing/2014/main" id="{DDFAC4FA-2264-4105-936B-2F8EA8795C27}"/>
              </a:ext>
            </a:extLst>
          </p:cNvPr>
          <p:cNvSpPr/>
          <p:nvPr/>
        </p:nvSpPr>
        <p:spPr>
          <a:xfrm>
            <a:off x="6016429" y="4944060"/>
            <a:ext cx="15295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4 % nemají pojištění,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2 % jiné pojištění 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049D52DE-DE1F-425D-847C-D653F970E7E9}"/>
              </a:ext>
            </a:extLst>
          </p:cNvPr>
          <p:cNvSpPr/>
          <p:nvPr/>
        </p:nvSpPr>
        <p:spPr>
          <a:xfrm>
            <a:off x="7520644" y="4944060"/>
            <a:ext cx="5437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13 %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1 % 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5EC8396-9947-4F7B-9CCA-0D608A8B4D17}"/>
              </a:ext>
            </a:extLst>
          </p:cNvPr>
          <p:cNvSpPr txBox="1"/>
          <p:nvPr/>
        </p:nvSpPr>
        <p:spPr>
          <a:xfrm>
            <a:off x="3956186" y="5628137"/>
            <a:ext cx="1296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2023; n=402 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10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308675" y="2888940"/>
            <a:ext cx="442949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>
                <a:solidFill>
                  <a:srgbClr val="FFFFFF"/>
                </a:solidFill>
              </a:rPr>
              <a:t>VÝHLED DO BUDOUCNA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>
            <a:cxnSpLocks/>
          </p:cNvCxnSpPr>
          <p:nvPr/>
        </p:nvCxnSpPr>
        <p:spPr>
          <a:xfrm>
            <a:off x="308675" y="3531325"/>
            <a:ext cx="4429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371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74951"/>
            <a:ext cx="8197260" cy="604859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CENY NEMOVITOSTÍ V NÁSLEDUJÍCÍCH DVOU LETECH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98383"/>
            <a:ext cx="11945348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30 % lidí, kteří mají hypotéku si myslí, že ceny nemovitostí v následujících dvou letech zůstanou na stejné úrovni jako nyní. Pětina těchto lidí pak uvedla, že ceny nemovitostí budou mírně klesat a téměř stejné procento lidí s hypotékou má za to, že ceny nemovitostí mírně porostou.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72842"/>
            <a:ext cx="7204990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Q20. Se kterým výrokem týkajícím se ceny nemovitostí souhlasíte?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D87DFB-1565-47B3-A97F-D95D080A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7307EEC5-4C13-4A8F-9A50-04D00013C57C}"/>
              </a:ext>
            </a:extLst>
          </p:cNvPr>
          <p:cNvGraphicFramePr/>
          <p:nvPr/>
        </p:nvGraphicFramePr>
        <p:xfrm>
          <a:off x="152400" y="1514285"/>
          <a:ext cx="11920538" cy="452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0474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552586" cy="486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Ceny nemovitostí již začaly plošně klesat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626028"/>
            <a:ext cx="7480576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Dle údajů z katastru nemovitostí ceny starších nemovitostí v březnu meziročně klesaly o necelých 10 %, v řadě krajů je pak pokles od vrcholu z poloviny minulého roku o více než 20 %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5579640"/>
            <a:ext cx="71287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Pramen: </a:t>
            </a:r>
            <a:r>
              <a:rPr kumimoji="0" lang="cs-CZ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Dataligence</a:t>
            </a: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, ČBA Monitor</a:t>
            </a:r>
            <a:endParaRPr kumimoji="0" lang="cs-CZ" sz="100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02BCEAB-926A-4C1B-84FB-3F32762EFF85}"/>
              </a:ext>
            </a:extLst>
          </p:cNvPr>
          <p:cNvSpPr/>
          <p:nvPr/>
        </p:nvSpPr>
        <p:spPr>
          <a:xfrm>
            <a:off x="7721379" y="-11541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Pravidelná aktualizace cen nemovitostí dle informací z katastru nemovitostí je dostupná na adrese </a:t>
            </a:r>
            <a:r>
              <a:rPr lang="cs-CZ" dirty="0" err="1"/>
              <a:t>www.cbamonitor.cz</a:t>
            </a:r>
            <a:endParaRPr lang="cs-CZ" dirty="0"/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Data zpracovaná </a:t>
            </a:r>
            <a:r>
              <a:rPr lang="cs-CZ" dirty="0" err="1"/>
              <a:t>Dataligence</a:t>
            </a:r>
            <a:r>
              <a:rPr lang="cs-CZ" dirty="0"/>
              <a:t> jsou dostupná v měsíční frekvenci a pokrývají různé typy nemovitostí a kraje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C5E9EF-BA47-DCC2-4648-050FBDE109EB}"/>
              </a:ext>
            </a:extLst>
          </p:cNvPr>
          <p:cNvGraphicFramePr>
            <a:graphicFrameLocks/>
          </p:cNvGraphicFramePr>
          <p:nvPr/>
        </p:nvGraphicFramePr>
        <p:xfrm>
          <a:off x="298106" y="1982779"/>
          <a:ext cx="6661494" cy="3442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030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-331973" y="2888940"/>
            <a:ext cx="442949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>
                <a:solidFill>
                  <a:srgbClr val="FFFFFF"/>
                </a:solidFill>
              </a:rPr>
              <a:t>HLAVNÍ ZÁVĚRY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524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341C62CE-1D47-1ABE-CD39-C330A49B5C45}"/>
              </a:ext>
            </a:extLst>
          </p:cNvPr>
          <p:cNvSpPr/>
          <p:nvPr/>
        </p:nvSpPr>
        <p:spPr>
          <a:xfrm>
            <a:off x="0" y="4948717"/>
            <a:ext cx="12192000" cy="1090612"/>
          </a:xfrm>
          <a:prstGeom prst="rect">
            <a:avLst/>
          </a:prstGeom>
          <a:solidFill>
            <a:srgbClr val="13586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BB0B9F5-551D-F10C-4677-47FE79E030CC}"/>
              </a:ext>
            </a:extLst>
          </p:cNvPr>
          <p:cNvSpPr/>
          <p:nvPr/>
        </p:nvSpPr>
        <p:spPr>
          <a:xfrm>
            <a:off x="0" y="620713"/>
            <a:ext cx="12192000" cy="1090612"/>
          </a:xfrm>
          <a:prstGeom prst="rect">
            <a:avLst/>
          </a:prstGeom>
          <a:solidFill>
            <a:srgbClr val="009D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27494D9-C1B0-B091-8CC7-D261F3D53ADC}"/>
              </a:ext>
            </a:extLst>
          </p:cNvPr>
          <p:cNvSpPr/>
          <p:nvPr/>
        </p:nvSpPr>
        <p:spPr>
          <a:xfrm>
            <a:off x="0" y="2811379"/>
            <a:ext cx="12192000" cy="1090612"/>
          </a:xfrm>
          <a:prstGeom prst="rect">
            <a:avLst/>
          </a:prstGeom>
          <a:solidFill>
            <a:srgbClr val="00626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74951"/>
            <a:ext cx="8197260" cy="604859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HLAVNÍ ZÁVĚRY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D87DFB-1565-47B3-A97F-D95D080A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42830" rIns="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C47C44-570D-2E15-69FA-54AE1460BC3B}"/>
              </a:ext>
            </a:extLst>
          </p:cNvPr>
          <p:cNvSpPr txBox="1"/>
          <p:nvPr/>
        </p:nvSpPr>
        <p:spPr>
          <a:xfrm>
            <a:off x="1256167" y="942732"/>
            <a:ext cx="952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Hypoteční trh ožívá, rostoucí životní náklady komplikují lidem situaci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B3EA294-B9AE-A0BB-A398-31EF69720E70}"/>
              </a:ext>
            </a:extLst>
          </p:cNvPr>
          <p:cNvSpPr txBox="1"/>
          <p:nvPr/>
        </p:nvSpPr>
        <p:spPr>
          <a:xfrm>
            <a:off x="1256167" y="2060826"/>
            <a:ext cx="10935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Úroková sazba, RPSN a výše měsíční splátky hraje při výběru hypotéky nejdůležitější roli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F9206B-0435-F4E9-01DC-CAFB07CC3C96}"/>
              </a:ext>
            </a:extLst>
          </p:cNvPr>
          <p:cNvSpPr txBox="1"/>
          <p:nvPr/>
        </p:nvSpPr>
        <p:spPr>
          <a:xfrm>
            <a:off x="1256167" y="3226610"/>
            <a:ext cx="952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71 % těch</a:t>
            </a: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kteří mají hypotéku, tvoří splátka do 30 % jejich měsíčního příjmu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8DD68A-F5B3-DD6D-FBEF-2346DD8331AA}"/>
              </a:ext>
            </a:extLst>
          </p:cNvPr>
          <p:cNvSpPr txBox="1"/>
          <p:nvPr/>
        </p:nvSpPr>
        <p:spPr>
          <a:xfrm>
            <a:off x="1103767" y="4315869"/>
            <a:ext cx="952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Polovina těch, kteří budou refixovat, bude muset omezit zbytné výdaje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/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8F11B1A-63D1-473A-316E-6CEA96028071}"/>
              </a:ext>
            </a:extLst>
          </p:cNvPr>
          <p:cNvSpPr txBox="1"/>
          <p:nvPr/>
        </p:nvSpPr>
        <p:spPr>
          <a:xfrm>
            <a:off x="1256167" y="5303174"/>
            <a:ext cx="952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cs-CZ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Očekávání ohledně dalšího vývoje cen nemovitostí jsou velmi růz</a:t>
            </a: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norodá</a:t>
            </a:r>
            <a:endParaRPr lang="cs-CZ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30ABBEC-A7A8-4C34-D901-CD77377D1AF9}"/>
              </a:ext>
            </a:extLst>
          </p:cNvPr>
          <p:cNvSpPr txBox="1"/>
          <p:nvPr/>
        </p:nvSpPr>
        <p:spPr>
          <a:xfrm>
            <a:off x="92075" y="810645"/>
            <a:ext cx="81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FD37B7A-8A6A-6296-38CF-7FB24FC22FA5}"/>
              </a:ext>
            </a:extLst>
          </p:cNvPr>
          <p:cNvSpPr txBox="1"/>
          <p:nvPr/>
        </p:nvSpPr>
        <p:spPr>
          <a:xfrm>
            <a:off x="119063" y="1890725"/>
            <a:ext cx="81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4DA406-DC25-CA35-40A8-C0F780B4FCE4}"/>
              </a:ext>
            </a:extLst>
          </p:cNvPr>
          <p:cNvSpPr txBox="1"/>
          <p:nvPr/>
        </p:nvSpPr>
        <p:spPr>
          <a:xfrm>
            <a:off x="83737" y="3006419"/>
            <a:ext cx="81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7278DF0-AEDB-0D00-4A00-227ABAA3562A}"/>
              </a:ext>
            </a:extLst>
          </p:cNvPr>
          <p:cNvSpPr txBox="1"/>
          <p:nvPr/>
        </p:nvSpPr>
        <p:spPr>
          <a:xfrm>
            <a:off x="61947" y="4063421"/>
            <a:ext cx="81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2439B0D-355D-B511-55BD-2B20294AC2D9}"/>
              </a:ext>
            </a:extLst>
          </p:cNvPr>
          <p:cNvSpPr txBox="1"/>
          <p:nvPr/>
        </p:nvSpPr>
        <p:spPr>
          <a:xfrm>
            <a:off x="90505" y="5132378"/>
            <a:ext cx="812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76C42712-8679-11E6-F396-132F0A9F0CE7}"/>
              </a:ext>
            </a:extLst>
          </p:cNvPr>
          <p:cNvSpPr/>
          <p:nvPr/>
        </p:nvSpPr>
        <p:spPr>
          <a:xfrm>
            <a:off x="874793" y="620713"/>
            <a:ext cx="228974" cy="541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75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552586" cy="486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Hypoteční trh v loňském roce zamrzl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626028"/>
            <a:ext cx="7480576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Aktivita na hypotečním trhu v druhé polovině loňského roku citelně ochabla, počet hypoték poklesl na nejnižší hodnoty za posledních 20 let. Březnová čísla přináší mírné oživení, stále jde však o nejnižší březnovou hodnotu od r. 2014 a zhruba poloviční objem oproti průměru 2020.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389559" y="5973412"/>
            <a:ext cx="71287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Pramen: ČNB, ČBA </a:t>
            </a:r>
            <a:r>
              <a:rPr kumimoji="0" lang="cs-CZ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Hypomonitor</a:t>
            </a:r>
            <a:endParaRPr kumimoji="0" lang="cs-CZ" sz="100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02BCEAB-926A-4C1B-84FB-3F32762EFF85}"/>
              </a:ext>
            </a:extLst>
          </p:cNvPr>
          <p:cNvSpPr/>
          <p:nvPr/>
        </p:nvSpPr>
        <p:spPr>
          <a:xfrm>
            <a:off x="7721379" y="-11541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ČBA </a:t>
            </a:r>
            <a:r>
              <a:rPr lang="cs-CZ" dirty="0" err="1"/>
              <a:t>Hypomonitor</a:t>
            </a:r>
            <a:r>
              <a:rPr lang="cs-CZ" dirty="0"/>
              <a:t>: Objem poskytnutých hypoték v březnu vzrostl více než o polovinu. Úroková sazba dále klesla na 5,86 %.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Objem skutečně nově poskytnutých hypoték bez refinancování v březnu dosáhl 10,3 mld. Kč po únorových 6,5 mld. Kč.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/>
        </p:nvGraphicFramePr>
        <p:xfrm>
          <a:off x="308279" y="2223557"/>
          <a:ext cx="6427801" cy="366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ástupný text 3">
            <a:extLst>
              <a:ext uri="{FF2B5EF4-FFF2-40B4-BE49-F238E27FC236}">
                <a16:creationId xmlns:a16="http://schemas.microsoft.com/office/drawing/2014/main" id="{46E340C2-7D5B-57DF-6B7B-48285FF2A8C6}"/>
              </a:ext>
            </a:extLst>
          </p:cNvPr>
          <p:cNvSpPr txBox="1">
            <a:spLocks/>
          </p:cNvSpPr>
          <p:nvPr/>
        </p:nvSpPr>
        <p:spPr>
          <a:xfrm>
            <a:off x="296295" y="1879600"/>
            <a:ext cx="6602345" cy="21544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Objem nově poskytnutých hypoték (mld. Kč)</a:t>
            </a:r>
            <a:endParaRPr kumimoji="0" lang="cs-CZ" sz="14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2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1894BAF-5543-40E4-B168-982EA5BAE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r="19495"/>
          <a:stretch/>
        </p:blipFill>
        <p:spPr>
          <a:xfrm>
            <a:off x="371364" y="1519311"/>
            <a:ext cx="4248472" cy="464233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CE06F65-601B-40C1-8EA9-4AE3D0458AF9}"/>
              </a:ext>
            </a:extLst>
          </p:cNvPr>
          <p:cNvSpPr/>
          <p:nvPr/>
        </p:nvSpPr>
        <p:spPr>
          <a:xfrm>
            <a:off x="376477" y="1520788"/>
            <a:ext cx="4226691" cy="4659952"/>
          </a:xfrm>
          <a:prstGeom prst="rect">
            <a:avLst/>
          </a:prstGeom>
          <a:solidFill>
            <a:srgbClr val="135868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7ED1E64-AC17-48D8-9EA9-3D823E77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Arial Black" panose="020B0A04020102020204" pitchFamily="34" charset="0"/>
              </a:rPr>
              <a:t>METODOLOGIE A POZADÍ VÝZKUMU</a:t>
            </a:r>
          </a:p>
        </p:txBody>
      </p:sp>
      <p:cxnSp>
        <p:nvCxnSpPr>
          <p:cNvPr id="14" name="Connecteur droit 34">
            <a:extLst>
              <a:ext uri="{FF2B5EF4-FFF2-40B4-BE49-F238E27FC236}">
                <a16:creationId xmlns:a16="http://schemas.microsoft.com/office/drawing/2014/main" id="{3C982F57-95C4-40F0-81FB-B2156E70EF36}"/>
              </a:ext>
            </a:extLst>
          </p:cNvPr>
          <p:cNvCxnSpPr>
            <a:cxnSpLocks/>
          </p:cNvCxnSpPr>
          <p:nvPr/>
        </p:nvCxnSpPr>
        <p:spPr>
          <a:xfrm>
            <a:off x="4750613" y="2368388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8">
            <a:extLst>
              <a:ext uri="{FF2B5EF4-FFF2-40B4-BE49-F238E27FC236}">
                <a16:creationId xmlns:a16="http://schemas.microsoft.com/office/drawing/2014/main" id="{5F7B34D6-3BB9-419B-BABA-E93CDFB366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56990" y="1667145"/>
            <a:ext cx="547010" cy="547841"/>
            <a:chOff x="3615" y="533"/>
            <a:chExt cx="657" cy="658"/>
          </a:xfrm>
        </p:grpSpPr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AD44F0C2-BEC1-40CB-AB51-4462188C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562"/>
              <a:ext cx="628" cy="629"/>
            </a:xfrm>
            <a:custGeom>
              <a:avLst/>
              <a:gdLst>
                <a:gd name="T0" fmla="*/ 625 w 650"/>
                <a:gd name="T1" fmla="*/ 198 h 650"/>
                <a:gd name="T2" fmla="*/ 650 w 650"/>
                <a:gd name="T3" fmla="*/ 325 h 650"/>
                <a:gd name="T4" fmla="*/ 625 w 650"/>
                <a:gd name="T5" fmla="*/ 451 h 650"/>
                <a:gd name="T6" fmla="*/ 555 w 650"/>
                <a:gd name="T7" fmla="*/ 555 h 650"/>
                <a:gd name="T8" fmla="*/ 452 w 650"/>
                <a:gd name="T9" fmla="*/ 624 h 650"/>
                <a:gd name="T10" fmla="*/ 325 w 650"/>
                <a:gd name="T11" fmla="*/ 650 h 650"/>
                <a:gd name="T12" fmla="*/ 199 w 650"/>
                <a:gd name="T13" fmla="*/ 624 h 650"/>
                <a:gd name="T14" fmla="*/ 95 w 650"/>
                <a:gd name="T15" fmla="*/ 555 h 650"/>
                <a:gd name="T16" fmla="*/ 26 w 650"/>
                <a:gd name="T17" fmla="*/ 451 h 650"/>
                <a:gd name="T18" fmla="*/ 0 w 650"/>
                <a:gd name="T19" fmla="*/ 325 h 650"/>
                <a:gd name="T20" fmla="*/ 26 w 650"/>
                <a:gd name="T21" fmla="*/ 198 h 650"/>
                <a:gd name="T22" fmla="*/ 95 w 650"/>
                <a:gd name="T23" fmla="*/ 95 h 650"/>
                <a:gd name="T24" fmla="*/ 199 w 650"/>
                <a:gd name="T25" fmla="*/ 25 h 650"/>
                <a:gd name="T26" fmla="*/ 325 w 650"/>
                <a:gd name="T27" fmla="*/ 0 h 650"/>
                <a:gd name="T28" fmla="*/ 452 w 650"/>
                <a:gd name="T29" fmla="*/ 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0" h="650">
                  <a:moveTo>
                    <a:pt x="625" y="198"/>
                  </a:moveTo>
                  <a:cubicBezTo>
                    <a:pt x="641" y="237"/>
                    <a:pt x="650" y="280"/>
                    <a:pt x="650" y="325"/>
                  </a:cubicBezTo>
                  <a:cubicBezTo>
                    <a:pt x="650" y="370"/>
                    <a:pt x="641" y="412"/>
                    <a:pt x="625" y="451"/>
                  </a:cubicBezTo>
                  <a:cubicBezTo>
                    <a:pt x="608" y="490"/>
                    <a:pt x="585" y="525"/>
                    <a:pt x="555" y="555"/>
                  </a:cubicBezTo>
                  <a:cubicBezTo>
                    <a:pt x="526" y="584"/>
                    <a:pt x="491" y="608"/>
                    <a:pt x="452" y="624"/>
                  </a:cubicBezTo>
                  <a:cubicBezTo>
                    <a:pt x="413" y="641"/>
                    <a:pt x="370" y="650"/>
                    <a:pt x="325" y="650"/>
                  </a:cubicBezTo>
                  <a:cubicBezTo>
                    <a:pt x="280" y="650"/>
                    <a:pt x="238" y="641"/>
                    <a:pt x="199" y="624"/>
                  </a:cubicBezTo>
                  <a:cubicBezTo>
                    <a:pt x="160" y="608"/>
                    <a:pt x="125" y="584"/>
                    <a:pt x="95" y="555"/>
                  </a:cubicBezTo>
                  <a:cubicBezTo>
                    <a:pt x="66" y="525"/>
                    <a:pt x="42" y="490"/>
                    <a:pt x="26" y="451"/>
                  </a:cubicBezTo>
                  <a:cubicBezTo>
                    <a:pt x="9" y="412"/>
                    <a:pt x="0" y="370"/>
                    <a:pt x="0" y="325"/>
                  </a:cubicBezTo>
                  <a:cubicBezTo>
                    <a:pt x="0" y="280"/>
                    <a:pt x="9" y="237"/>
                    <a:pt x="26" y="198"/>
                  </a:cubicBezTo>
                  <a:cubicBezTo>
                    <a:pt x="42" y="159"/>
                    <a:pt x="66" y="124"/>
                    <a:pt x="95" y="95"/>
                  </a:cubicBezTo>
                  <a:cubicBezTo>
                    <a:pt x="125" y="65"/>
                    <a:pt x="160" y="42"/>
                    <a:pt x="199" y="25"/>
                  </a:cubicBezTo>
                  <a:cubicBezTo>
                    <a:pt x="238" y="9"/>
                    <a:pt x="280" y="0"/>
                    <a:pt x="325" y="0"/>
                  </a:cubicBezTo>
                  <a:cubicBezTo>
                    <a:pt x="370" y="0"/>
                    <a:pt x="413" y="9"/>
                    <a:pt x="452" y="25"/>
                  </a:cubicBezTo>
                </a:path>
              </a:pathLst>
            </a:custGeom>
            <a:solidFill>
              <a:schemeClr val="bg1"/>
            </a:solidFill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30C3844C-9E6C-44CC-A629-9499F7135A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9" y="733"/>
              <a:ext cx="143" cy="144"/>
            </a:xfrm>
            <a:prstGeom prst="line">
              <a:avLst/>
            </a:pr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BD2D959B-9FCD-4A72-B11E-71DB2C50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533"/>
              <a:ext cx="200" cy="200"/>
            </a:xfrm>
            <a:custGeom>
              <a:avLst/>
              <a:gdLst>
                <a:gd name="T0" fmla="*/ 200 w 200"/>
                <a:gd name="T1" fmla="*/ 86 h 200"/>
                <a:gd name="T2" fmla="*/ 86 w 200"/>
                <a:gd name="T3" fmla="*/ 200 h 200"/>
                <a:gd name="T4" fmla="*/ 0 w 200"/>
                <a:gd name="T5" fmla="*/ 200 h 200"/>
                <a:gd name="T6" fmla="*/ 0 w 200"/>
                <a:gd name="T7" fmla="*/ 114 h 200"/>
                <a:gd name="T8" fmla="*/ 114 w 200"/>
                <a:gd name="T9" fmla="*/ 0 h 200"/>
                <a:gd name="T10" fmla="*/ 114 w 200"/>
                <a:gd name="T11" fmla="*/ 86 h 200"/>
                <a:gd name="T12" fmla="*/ 200 w 200"/>
                <a:gd name="T13" fmla="*/ 8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200">
                  <a:moveTo>
                    <a:pt x="200" y="86"/>
                  </a:moveTo>
                  <a:lnTo>
                    <a:pt x="86" y="200"/>
                  </a:lnTo>
                  <a:lnTo>
                    <a:pt x="0" y="200"/>
                  </a:lnTo>
                  <a:lnTo>
                    <a:pt x="0" y="114"/>
                  </a:lnTo>
                  <a:lnTo>
                    <a:pt x="114" y="0"/>
                  </a:lnTo>
                  <a:lnTo>
                    <a:pt x="114" y="86"/>
                  </a:lnTo>
                  <a:lnTo>
                    <a:pt x="200" y="86"/>
                  </a:lnTo>
                  <a:close/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5588FE81-AC2F-49A1-A300-D035176B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562"/>
              <a:ext cx="628" cy="629"/>
            </a:xfrm>
            <a:custGeom>
              <a:avLst/>
              <a:gdLst>
                <a:gd name="T0" fmla="*/ 650 w 650"/>
                <a:gd name="T1" fmla="*/ 325 h 650"/>
                <a:gd name="T2" fmla="*/ 325 w 650"/>
                <a:gd name="T3" fmla="*/ 650 h 650"/>
                <a:gd name="T4" fmla="*/ 0 w 650"/>
                <a:gd name="T5" fmla="*/ 325 h 650"/>
                <a:gd name="T6" fmla="*/ 325 w 650"/>
                <a:gd name="T7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0" h="65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6" y="650"/>
                    <a:pt x="0" y="504"/>
                    <a:pt x="0" y="325"/>
                  </a:cubicBezTo>
                  <a:cubicBezTo>
                    <a:pt x="0" y="145"/>
                    <a:pt x="146" y="0"/>
                    <a:pt x="325" y="0"/>
                  </a:cubicBezTo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DB745E96-972D-46AB-AE51-5593B579E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719"/>
              <a:ext cx="314" cy="314"/>
            </a:xfrm>
            <a:custGeom>
              <a:avLst/>
              <a:gdLst>
                <a:gd name="T0" fmla="*/ 312 w 325"/>
                <a:gd name="T1" fmla="*/ 99 h 325"/>
                <a:gd name="T2" fmla="*/ 325 w 325"/>
                <a:gd name="T3" fmla="*/ 163 h 325"/>
                <a:gd name="T4" fmla="*/ 312 w 325"/>
                <a:gd name="T5" fmla="*/ 226 h 325"/>
                <a:gd name="T6" fmla="*/ 277 w 325"/>
                <a:gd name="T7" fmla="*/ 278 h 325"/>
                <a:gd name="T8" fmla="*/ 226 w 325"/>
                <a:gd name="T9" fmla="*/ 313 h 325"/>
                <a:gd name="T10" fmla="*/ 162 w 325"/>
                <a:gd name="T11" fmla="*/ 325 h 325"/>
                <a:gd name="T12" fmla="*/ 99 w 325"/>
                <a:gd name="T13" fmla="*/ 313 h 325"/>
                <a:gd name="T14" fmla="*/ 47 w 325"/>
                <a:gd name="T15" fmla="*/ 278 h 325"/>
                <a:gd name="T16" fmla="*/ 12 w 325"/>
                <a:gd name="T17" fmla="*/ 226 h 325"/>
                <a:gd name="T18" fmla="*/ 0 w 325"/>
                <a:gd name="T19" fmla="*/ 163 h 325"/>
                <a:gd name="T20" fmla="*/ 12 w 325"/>
                <a:gd name="T21" fmla="*/ 99 h 325"/>
                <a:gd name="T22" fmla="*/ 47 w 325"/>
                <a:gd name="T23" fmla="*/ 48 h 325"/>
                <a:gd name="T24" fmla="*/ 99 w 325"/>
                <a:gd name="T25" fmla="*/ 13 h 325"/>
                <a:gd name="T26" fmla="*/ 162 w 325"/>
                <a:gd name="T27" fmla="*/ 0 h 325"/>
                <a:gd name="T28" fmla="*/ 226 w 325"/>
                <a:gd name="T29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325">
                  <a:moveTo>
                    <a:pt x="312" y="99"/>
                  </a:moveTo>
                  <a:cubicBezTo>
                    <a:pt x="320" y="119"/>
                    <a:pt x="325" y="140"/>
                    <a:pt x="325" y="163"/>
                  </a:cubicBezTo>
                  <a:cubicBezTo>
                    <a:pt x="325" y="185"/>
                    <a:pt x="320" y="207"/>
                    <a:pt x="312" y="226"/>
                  </a:cubicBezTo>
                  <a:cubicBezTo>
                    <a:pt x="304" y="246"/>
                    <a:pt x="292" y="263"/>
                    <a:pt x="277" y="278"/>
                  </a:cubicBezTo>
                  <a:cubicBezTo>
                    <a:pt x="262" y="292"/>
                    <a:pt x="245" y="304"/>
                    <a:pt x="226" y="313"/>
                  </a:cubicBezTo>
                  <a:cubicBezTo>
                    <a:pt x="206" y="321"/>
                    <a:pt x="185" y="325"/>
                    <a:pt x="162" y="325"/>
                  </a:cubicBezTo>
                  <a:cubicBezTo>
                    <a:pt x="140" y="325"/>
                    <a:pt x="118" y="321"/>
                    <a:pt x="99" y="313"/>
                  </a:cubicBezTo>
                  <a:cubicBezTo>
                    <a:pt x="79" y="304"/>
                    <a:pt x="62" y="292"/>
                    <a:pt x="47" y="278"/>
                  </a:cubicBezTo>
                  <a:cubicBezTo>
                    <a:pt x="33" y="263"/>
                    <a:pt x="21" y="246"/>
                    <a:pt x="12" y="226"/>
                  </a:cubicBezTo>
                  <a:cubicBezTo>
                    <a:pt x="4" y="207"/>
                    <a:pt x="0" y="185"/>
                    <a:pt x="0" y="163"/>
                  </a:cubicBezTo>
                  <a:cubicBezTo>
                    <a:pt x="0" y="140"/>
                    <a:pt x="4" y="119"/>
                    <a:pt x="12" y="99"/>
                  </a:cubicBezTo>
                  <a:cubicBezTo>
                    <a:pt x="21" y="80"/>
                    <a:pt x="33" y="63"/>
                    <a:pt x="47" y="48"/>
                  </a:cubicBezTo>
                  <a:cubicBezTo>
                    <a:pt x="62" y="33"/>
                    <a:pt x="79" y="21"/>
                    <a:pt x="99" y="13"/>
                  </a:cubicBezTo>
                  <a:cubicBezTo>
                    <a:pt x="118" y="5"/>
                    <a:pt x="140" y="0"/>
                    <a:pt x="162" y="0"/>
                  </a:cubicBezTo>
                  <a:cubicBezTo>
                    <a:pt x="185" y="0"/>
                    <a:pt x="206" y="5"/>
                    <a:pt x="226" y="13"/>
                  </a:cubicBezTo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B8E3D80-8EFA-46EB-9EFA-BB22A67E3157}"/>
              </a:ext>
            </a:extLst>
          </p:cNvPr>
          <p:cNvSpPr txBox="1"/>
          <p:nvPr/>
        </p:nvSpPr>
        <p:spPr>
          <a:xfrm>
            <a:off x="4652261" y="2444631"/>
            <a:ext cx="1500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CÍLOVÁ SKUPINA</a:t>
            </a:r>
            <a:endParaRPr lang="en-GB" sz="1200" b="1" dirty="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98C063D-5AA5-4DAB-B372-2A41E80601A3}"/>
              </a:ext>
            </a:extLst>
          </p:cNvPr>
          <p:cNvGrpSpPr/>
          <p:nvPr/>
        </p:nvGrpSpPr>
        <p:grpSpPr>
          <a:xfrm>
            <a:off x="7104164" y="1655388"/>
            <a:ext cx="599184" cy="609980"/>
            <a:chOff x="7369024" y="1356935"/>
            <a:chExt cx="599184" cy="609980"/>
          </a:xfrm>
        </p:grpSpPr>
        <p:sp>
          <p:nvSpPr>
            <p:cNvPr id="25" name="Částečný kruh 24">
              <a:extLst>
                <a:ext uri="{FF2B5EF4-FFF2-40B4-BE49-F238E27FC236}">
                  <a16:creationId xmlns:a16="http://schemas.microsoft.com/office/drawing/2014/main" id="{7F7709CE-94AC-4BD0-B937-687F363EA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9024" y="1450760"/>
              <a:ext cx="516155" cy="516155"/>
            </a:xfrm>
            <a:prstGeom prst="pie">
              <a:avLst/>
            </a:prstGeom>
            <a:noFill/>
            <a:ln w="38100">
              <a:solidFill>
                <a:srgbClr val="135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B201363C-6F58-48EC-B308-04AAB8615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705" y="1356935"/>
              <a:ext cx="250503" cy="250967"/>
            </a:xfrm>
            <a:custGeom>
              <a:avLst/>
              <a:gdLst>
                <a:gd name="T0" fmla="*/ 0 w 257"/>
                <a:gd name="T1" fmla="*/ 257 h 257"/>
                <a:gd name="T2" fmla="*/ 257 w 257"/>
                <a:gd name="T3" fmla="*/ 257 h 257"/>
                <a:gd name="T4" fmla="*/ 0 w 257"/>
                <a:gd name="T5" fmla="*/ 0 h 257"/>
                <a:gd name="T6" fmla="*/ 0 w 257"/>
                <a:gd name="T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257">
                  <a:moveTo>
                    <a:pt x="0" y="257"/>
                  </a:moveTo>
                  <a:cubicBezTo>
                    <a:pt x="257" y="257"/>
                    <a:pt x="257" y="257"/>
                    <a:pt x="257" y="257"/>
                  </a:cubicBezTo>
                  <a:cubicBezTo>
                    <a:pt x="257" y="115"/>
                    <a:pt x="142" y="0"/>
                    <a:pt x="0" y="0"/>
                  </a:cubicBezTo>
                  <a:lnTo>
                    <a:pt x="0" y="257"/>
                  </a:ln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BB6001C6-A795-42DE-993C-B48C2F5F39C1}"/>
              </a:ext>
            </a:extLst>
          </p:cNvPr>
          <p:cNvSpPr txBox="1"/>
          <p:nvPr/>
        </p:nvSpPr>
        <p:spPr>
          <a:xfrm>
            <a:off x="7028866" y="2436231"/>
            <a:ext cx="1648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VELIKOST VZORKU</a:t>
            </a:r>
            <a:endParaRPr lang="en-GB" sz="1200" b="1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E2065304-C295-4D2D-BBFD-89FB7DBD7E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81215" y="1776959"/>
            <a:ext cx="526105" cy="502305"/>
            <a:chOff x="1196" y="955"/>
            <a:chExt cx="199" cy="190"/>
          </a:xfrm>
          <a:noFill/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3C49AA8-E0BC-4004-88A2-643A1D3E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955"/>
              <a:ext cx="199" cy="155"/>
            </a:xfrm>
            <a:custGeom>
              <a:avLst/>
              <a:gdLst>
                <a:gd name="T0" fmla="*/ 88 w 92"/>
                <a:gd name="T1" fmla="*/ 72 h 72"/>
                <a:gd name="T2" fmla="*/ 4 w 92"/>
                <a:gd name="T3" fmla="*/ 72 h 72"/>
                <a:gd name="T4" fmla="*/ 0 w 92"/>
                <a:gd name="T5" fmla="*/ 68 h 72"/>
                <a:gd name="T6" fmla="*/ 0 w 92"/>
                <a:gd name="T7" fmla="*/ 4 h 72"/>
                <a:gd name="T8" fmla="*/ 4 w 92"/>
                <a:gd name="T9" fmla="*/ 0 h 72"/>
                <a:gd name="T10" fmla="*/ 88 w 92"/>
                <a:gd name="T11" fmla="*/ 0 h 72"/>
                <a:gd name="T12" fmla="*/ 92 w 92"/>
                <a:gd name="T13" fmla="*/ 4 h 72"/>
                <a:gd name="T14" fmla="*/ 92 w 92"/>
                <a:gd name="T15" fmla="*/ 68 h 72"/>
                <a:gd name="T16" fmla="*/ 88 w 92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2">
                  <a:moveTo>
                    <a:pt x="88" y="72"/>
                  </a:moveTo>
                  <a:cubicBezTo>
                    <a:pt x="4" y="72"/>
                    <a:pt x="4" y="72"/>
                    <a:pt x="4" y="72"/>
                  </a:cubicBezTo>
                  <a:cubicBezTo>
                    <a:pt x="2" y="72"/>
                    <a:pt x="0" y="70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2" y="70"/>
                    <a:pt x="90" y="72"/>
                    <a:pt x="88" y="72"/>
                  </a:cubicBezTo>
                  <a:close/>
                </a:path>
              </a:pathLst>
            </a:cu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2EACF9CD-F342-4E0C-BB24-64048353D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6" y="1084"/>
              <a:ext cx="199" cy="0"/>
            </a:xfrm>
            <a:prstGeom prst="line">
              <a:avLst/>
            </a:pr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B31099E-68CB-4A65-B1F0-C61309C20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1110"/>
              <a:ext cx="43" cy="35"/>
            </a:xfrm>
            <a:custGeom>
              <a:avLst/>
              <a:gdLst>
                <a:gd name="T0" fmla="*/ 43 w 43"/>
                <a:gd name="T1" fmla="*/ 35 h 35"/>
                <a:gd name="T2" fmla="*/ 0 w 43"/>
                <a:gd name="T3" fmla="*/ 35 h 35"/>
                <a:gd name="T4" fmla="*/ 9 w 43"/>
                <a:gd name="T5" fmla="*/ 0 h 35"/>
                <a:gd name="T6" fmla="*/ 34 w 43"/>
                <a:gd name="T7" fmla="*/ 0 h 35"/>
                <a:gd name="T8" fmla="*/ 43 w 4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5">
                  <a:moveTo>
                    <a:pt x="43" y="35"/>
                  </a:moveTo>
                  <a:lnTo>
                    <a:pt x="0" y="35"/>
                  </a:lnTo>
                  <a:lnTo>
                    <a:pt x="9" y="0"/>
                  </a:lnTo>
                  <a:lnTo>
                    <a:pt x="34" y="0"/>
                  </a:lnTo>
                  <a:lnTo>
                    <a:pt x="43" y="35"/>
                  </a:lnTo>
                  <a:close/>
                </a:path>
              </a:pathLst>
            </a:custGeom>
            <a:grpFill/>
            <a:ln w="254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0A3D50D8-D18C-4E18-9204-DF70C998F9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1145"/>
              <a:ext cx="95" cy="0"/>
            </a:xfrm>
            <a:prstGeom prst="line">
              <a:avLst/>
            </a:pr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B7B6508-C5F8-49DB-8186-21F848C43AAE}"/>
              </a:ext>
            </a:extLst>
          </p:cNvPr>
          <p:cNvSpPr txBox="1"/>
          <p:nvPr/>
        </p:nvSpPr>
        <p:spPr>
          <a:xfrm>
            <a:off x="9693529" y="2427830"/>
            <a:ext cx="1770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METODA SBĚRU DAT</a:t>
            </a:r>
            <a:endParaRPr lang="en-GB" sz="1200" b="1" dirty="0"/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id="{F1EAF989-1C5F-449E-A595-1FF5FA35E6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03992" y="3686691"/>
            <a:ext cx="425450" cy="575370"/>
            <a:chOff x="2996" y="2490"/>
            <a:chExt cx="268" cy="359"/>
          </a:xfrm>
        </p:grpSpPr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8D614724-AB09-4CD0-B7B2-0B4616F5B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2490"/>
              <a:ext cx="142" cy="47"/>
            </a:xfrm>
            <a:custGeom>
              <a:avLst/>
              <a:gdLst>
                <a:gd name="T0" fmla="*/ 36 w 36"/>
                <a:gd name="T1" fmla="*/ 12 h 12"/>
                <a:gd name="T2" fmla="*/ 0 w 36"/>
                <a:gd name="T3" fmla="*/ 12 h 12"/>
                <a:gd name="T4" fmla="*/ 0 w 36"/>
                <a:gd name="T5" fmla="*/ 8 h 12"/>
                <a:gd name="T6" fmla="*/ 8 w 36"/>
                <a:gd name="T7" fmla="*/ 0 h 12"/>
                <a:gd name="T8" fmla="*/ 28 w 36"/>
                <a:gd name="T9" fmla="*/ 0 h 12"/>
                <a:gd name="T10" fmla="*/ 36 w 36"/>
                <a:gd name="T11" fmla="*/ 8 h 12"/>
                <a:gd name="T12" fmla="*/ 36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6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6" y="4"/>
                    <a:pt x="36" y="8"/>
                  </a:cubicBezTo>
                  <a:lnTo>
                    <a:pt x="36" y="12"/>
                  </a:lnTo>
                  <a:close/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28619CD6-416E-47CB-BC3F-C7B4D7889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21"/>
              <a:ext cx="268" cy="328"/>
            </a:xfrm>
            <a:custGeom>
              <a:avLst/>
              <a:gdLst>
                <a:gd name="T0" fmla="*/ 237 w 268"/>
                <a:gd name="T1" fmla="*/ 0 h 328"/>
                <a:gd name="T2" fmla="*/ 268 w 268"/>
                <a:gd name="T3" fmla="*/ 0 h 328"/>
                <a:gd name="T4" fmla="*/ 268 w 268"/>
                <a:gd name="T5" fmla="*/ 328 h 328"/>
                <a:gd name="T6" fmla="*/ 0 w 268"/>
                <a:gd name="T7" fmla="*/ 328 h 328"/>
                <a:gd name="T8" fmla="*/ 0 w 268"/>
                <a:gd name="T9" fmla="*/ 0 h 328"/>
                <a:gd name="T10" fmla="*/ 32 w 268"/>
                <a:gd name="T1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328">
                  <a:moveTo>
                    <a:pt x="237" y="0"/>
                  </a:moveTo>
                  <a:lnTo>
                    <a:pt x="268" y="0"/>
                  </a:lnTo>
                  <a:lnTo>
                    <a:pt x="268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95C18B30-0521-49BA-9D37-06826683F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615"/>
              <a:ext cx="78" cy="47"/>
            </a:xfrm>
            <a:custGeom>
              <a:avLst/>
              <a:gdLst>
                <a:gd name="T0" fmla="*/ 0 w 78"/>
                <a:gd name="T1" fmla="*/ 15 h 47"/>
                <a:gd name="T2" fmla="*/ 31 w 78"/>
                <a:gd name="T3" fmla="*/ 47 h 47"/>
                <a:gd name="T4" fmla="*/ 78 w 78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47">
                  <a:moveTo>
                    <a:pt x="0" y="15"/>
                  </a:moveTo>
                  <a:lnTo>
                    <a:pt x="31" y="47"/>
                  </a:lnTo>
                  <a:lnTo>
                    <a:pt x="78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48">
              <a:extLst>
                <a:ext uri="{FF2B5EF4-FFF2-40B4-BE49-F238E27FC236}">
                  <a16:creationId xmlns:a16="http://schemas.microsoft.com/office/drawing/2014/main" id="{5F06C080-1B83-48BF-93C4-BC02FDFD0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646"/>
              <a:ext cx="63" cy="0"/>
            </a:xfrm>
            <a:prstGeom prst="line">
              <a:avLst/>
            </a:pr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B55FD134-25F2-403A-8816-76BD33BD3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709"/>
              <a:ext cx="78" cy="46"/>
            </a:xfrm>
            <a:custGeom>
              <a:avLst/>
              <a:gdLst>
                <a:gd name="T0" fmla="*/ 0 w 78"/>
                <a:gd name="T1" fmla="*/ 15 h 46"/>
                <a:gd name="T2" fmla="*/ 31 w 78"/>
                <a:gd name="T3" fmla="*/ 46 h 46"/>
                <a:gd name="T4" fmla="*/ 78 w 78"/>
                <a:gd name="T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46">
                  <a:moveTo>
                    <a:pt x="0" y="15"/>
                  </a:moveTo>
                  <a:lnTo>
                    <a:pt x="31" y="46"/>
                  </a:lnTo>
                  <a:lnTo>
                    <a:pt x="78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50">
              <a:extLst>
                <a:ext uri="{FF2B5EF4-FFF2-40B4-BE49-F238E27FC236}">
                  <a16:creationId xmlns:a16="http://schemas.microsoft.com/office/drawing/2014/main" id="{9998F6AF-F842-4946-A54B-7EBFC821A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740"/>
              <a:ext cx="63" cy="0"/>
            </a:xfrm>
            <a:prstGeom prst="line">
              <a:avLst/>
            </a:pr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13E8086F-DE93-4F96-93D7-FFF637FDC11F}"/>
              </a:ext>
            </a:extLst>
          </p:cNvPr>
          <p:cNvSpPr txBox="1"/>
          <p:nvPr/>
        </p:nvSpPr>
        <p:spPr>
          <a:xfrm>
            <a:off x="4640518" y="4468293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VÝZKUMNÝ NÁSTROJ</a:t>
            </a:r>
            <a:endParaRPr lang="en-GB" sz="1200" b="1" dirty="0"/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404C436E-88BC-4DAF-B517-78796320C8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7672" y="3720506"/>
            <a:ext cx="512468" cy="520155"/>
            <a:chOff x="5448" y="2047"/>
            <a:chExt cx="357" cy="358"/>
          </a:xfrm>
        </p:grpSpPr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B94C037-B068-4EAD-86D1-DD37182C3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2218"/>
              <a:ext cx="78" cy="125"/>
            </a:xfrm>
            <a:custGeom>
              <a:avLst/>
              <a:gdLst>
                <a:gd name="T0" fmla="*/ 0 w 20"/>
                <a:gd name="T1" fmla="*/ 24 h 32"/>
                <a:gd name="T2" fmla="*/ 0 w 20"/>
                <a:gd name="T3" fmla="*/ 24 h 32"/>
                <a:gd name="T4" fmla="*/ 8 w 20"/>
                <a:gd name="T5" fmla="*/ 32 h 32"/>
                <a:gd name="T6" fmla="*/ 12 w 20"/>
                <a:gd name="T7" fmla="*/ 32 h 32"/>
                <a:gd name="T8" fmla="*/ 20 w 20"/>
                <a:gd name="T9" fmla="*/ 24 h 32"/>
                <a:gd name="T10" fmla="*/ 20 w 20"/>
                <a:gd name="T11" fmla="*/ 24 h 32"/>
                <a:gd name="T12" fmla="*/ 20 w 20"/>
                <a:gd name="T13" fmla="*/ 24 h 32"/>
                <a:gd name="T14" fmla="*/ 12 w 20"/>
                <a:gd name="T15" fmla="*/ 16 h 32"/>
                <a:gd name="T16" fmla="*/ 8 w 20"/>
                <a:gd name="T17" fmla="*/ 16 h 32"/>
                <a:gd name="T18" fmla="*/ 12 w 20"/>
                <a:gd name="T19" fmla="*/ 16 h 32"/>
                <a:gd name="T20" fmla="*/ 20 w 20"/>
                <a:gd name="T21" fmla="*/ 8 h 32"/>
                <a:gd name="T22" fmla="*/ 20 w 20"/>
                <a:gd name="T23" fmla="*/ 8 h 32"/>
                <a:gd name="T24" fmla="*/ 20 w 20"/>
                <a:gd name="T25" fmla="*/ 8 h 32"/>
                <a:gd name="T26" fmla="*/ 12 w 20"/>
                <a:gd name="T27" fmla="*/ 0 h 32"/>
                <a:gd name="T28" fmla="*/ 8 w 20"/>
                <a:gd name="T29" fmla="*/ 0 h 32"/>
                <a:gd name="T30" fmla="*/ 0 w 20"/>
                <a:gd name="T31" fmla="*/ 8 h 32"/>
                <a:gd name="T32" fmla="*/ 0 w 20"/>
                <a:gd name="T33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2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6" y="32"/>
                    <a:pt x="20" y="28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0"/>
                    <a:pt x="16" y="16"/>
                    <a:pt x="12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6" y="16"/>
                    <a:pt x="20" y="12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16" y="0"/>
                    <a:pt x="1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2096D7E-BA2B-4CD7-A436-60970AAD3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" y="2094"/>
              <a:ext cx="357" cy="311"/>
            </a:xfrm>
            <a:custGeom>
              <a:avLst/>
              <a:gdLst>
                <a:gd name="T0" fmla="*/ 88 w 92"/>
                <a:gd name="T1" fmla="*/ 80 h 80"/>
                <a:gd name="T2" fmla="*/ 4 w 92"/>
                <a:gd name="T3" fmla="*/ 80 h 80"/>
                <a:gd name="T4" fmla="*/ 0 w 92"/>
                <a:gd name="T5" fmla="*/ 76 h 80"/>
                <a:gd name="T6" fmla="*/ 0 w 92"/>
                <a:gd name="T7" fmla="*/ 4 h 80"/>
                <a:gd name="T8" fmla="*/ 4 w 92"/>
                <a:gd name="T9" fmla="*/ 0 h 80"/>
                <a:gd name="T10" fmla="*/ 88 w 92"/>
                <a:gd name="T11" fmla="*/ 0 h 80"/>
                <a:gd name="T12" fmla="*/ 92 w 92"/>
                <a:gd name="T13" fmla="*/ 4 h 80"/>
                <a:gd name="T14" fmla="*/ 92 w 92"/>
                <a:gd name="T15" fmla="*/ 76 h 80"/>
                <a:gd name="T16" fmla="*/ 88 w 92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8" y="80"/>
                  </a:moveTo>
                  <a:cubicBezTo>
                    <a:pt x="4" y="80"/>
                    <a:pt x="4" y="80"/>
                    <a:pt x="4" y="80"/>
                  </a:cubicBezTo>
                  <a:cubicBezTo>
                    <a:pt x="2" y="80"/>
                    <a:pt x="0" y="78"/>
                    <a:pt x="0" y="7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8"/>
                    <a:pt x="90" y="80"/>
                    <a:pt x="88" y="80"/>
                  </a:cubicBezTo>
                  <a:close/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5117E450-9A1E-4913-B018-BD1DE4B11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" y="2172"/>
              <a:ext cx="357" cy="0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6BBF9530-7F46-49FE-A85D-02E0AA5C5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3" y="2047"/>
              <a:ext cx="0" cy="78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24">
              <a:extLst>
                <a:ext uri="{FF2B5EF4-FFF2-40B4-BE49-F238E27FC236}">
                  <a16:creationId xmlns:a16="http://schemas.microsoft.com/office/drawing/2014/main" id="{9CD4E42E-1BFB-4071-8A7B-C9B4248AA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0" y="2047"/>
              <a:ext cx="0" cy="78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637EA74-811F-490B-9A8B-353714379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18"/>
              <a:ext cx="31" cy="125"/>
            </a:xfrm>
            <a:custGeom>
              <a:avLst/>
              <a:gdLst>
                <a:gd name="T0" fmla="*/ 31 w 31"/>
                <a:gd name="T1" fmla="*/ 125 h 125"/>
                <a:gd name="T2" fmla="*/ 31 w 31"/>
                <a:gd name="T3" fmla="*/ 0 h 125"/>
                <a:gd name="T4" fmla="*/ 0 w 31"/>
                <a:gd name="T5" fmla="*/ 3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5">
                  <a:moveTo>
                    <a:pt x="31" y="125"/>
                  </a:moveTo>
                  <a:lnTo>
                    <a:pt x="31" y="0"/>
                  </a:lnTo>
                  <a:lnTo>
                    <a:pt x="0" y="31"/>
                  </a:lnTo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CF37F145-8F16-4576-895C-B263646A0A1D}"/>
              </a:ext>
            </a:extLst>
          </p:cNvPr>
          <p:cNvSpPr txBox="1"/>
          <p:nvPr/>
        </p:nvSpPr>
        <p:spPr>
          <a:xfrm>
            <a:off x="7042906" y="4448850"/>
            <a:ext cx="1702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TERMÍN SBĚRU DAT</a:t>
            </a:r>
            <a:endParaRPr lang="en-GB" sz="1200" b="1" dirty="0"/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8FE04529-BC7F-427B-BA1A-0E12D2EFC371}"/>
              </a:ext>
            </a:extLst>
          </p:cNvPr>
          <p:cNvSpPr/>
          <p:nvPr/>
        </p:nvSpPr>
        <p:spPr>
          <a:xfrm>
            <a:off x="4667192" y="2691340"/>
            <a:ext cx="19000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Reprezentativní vzorek populace ČR ve věku </a:t>
            </a:r>
          </a:p>
          <a:p>
            <a:r>
              <a:rPr lang="cs-CZ" sz="1100" dirty="0"/>
              <a:t>18-79 let</a:t>
            </a:r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D598B6EF-5A83-4A9E-BBC0-903928131BE4}"/>
              </a:ext>
            </a:extLst>
          </p:cNvPr>
          <p:cNvSpPr/>
          <p:nvPr/>
        </p:nvSpPr>
        <p:spPr>
          <a:xfrm>
            <a:off x="7045187" y="2665386"/>
            <a:ext cx="1770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n = 1006</a:t>
            </a:r>
          </a:p>
          <a:p>
            <a:r>
              <a:rPr lang="cs-CZ" sz="1100" dirty="0"/>
              <a:t>(Kvótní výběr dle pohlaví, věku, vzdělání, regionu a velikosti místa bydliště)</a:t>
            </a:r>
          </a:p>
        </p:txBody>
      </p:sp>
      <p:sp>
        <p:nvSpPr>
          <p:cNvPr id="55" name="Obdélník 54">
            <a:extLst>
              <a:ext uri="{FF2B5EF4-FFF2-40B4-BE49-F238E27FC236}">
                <a16:creationId xmlns:a16="http://schemas.microsoft.com/office/drawing/2014/main" id="{86DB9C53-94A3-49FB-9E3C-48A6D1DD86D1}"/>
              </a:ext>
            </a:extLst>
          </p:cNvPr>
          <p:cNvSpPr/>
          <p:nvPr/>
        </p:nvSpPr>
        <p:spPr>
          <a:xfrm>
            <a:off x="9693529" y="2670669"/>
            <a:ext cx="16318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Online dotazování</a:t>
            </a:r>
            <a:br>
              <a:rPr lang="cs-CZ" sz="1100" dirty="0"/>
            </a:br>
            <a:r>
              <a:rPr lang="cs-CZ" sz="1100" dirty="0"/>
              <a:t>(CAWI) pomoc Ipsos panelu Populace.cz</a:t>
            </a: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BEFAC54B-51F1-41B3-B87D-649CED6EC191}"/>
              </a:ext>
            </a:extLst>
          </p:cNvPr>
          <p:cNvSpPr/>
          <p:nvPr/>
        </p:nvSpPr>
        <p:spPr>
          <a:xfrm>
            <a:off x="4641608" y="4738588"/>
            <a:ext cx="2699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Strukturovaný dotazník </a:t>
            </a:r>
            <a:br>
              <a:rPr lang="cs-CZ" sz="1100" dirty="0"/>
            </a:br>
            <a:r>
              <a:rPr lang="cs-CZ" sz="1100" dirty="0"/>
              <a:t>o délce 10 minut</a:t>
            </a:r>
          </a:p>
        </p:txBody>
      </p:sp>
      <p:sp>
        <p:nvSpPr>
          <p:cNvPr id="57" name="Obdélník 56">
            <a:extLst>
              <a:ext uri="{FF2B5EF4-FFF2-40B4-BE49-F238E27FC236}">
                <a16:creationId xmlns:a16="http://schemas.microsoft.com/office/drawing/2014/main" id="{73654D27-EF89-4700-9BEA-BBEAD2E8ED4B}"/>
              </a:ext>
            </a:extLst>
          </p:cNvPr>
          <p:cNvSpPr/>
          <p:nvPr/>
        </p:nvSpPr>
        <p:spPr>
          <a:xfrm>
            <a:off x="7050519" y="4731339"/>
            <a:ext cx="16318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Březen 2023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F6958880-C97C-426E-A79C-79D2D28B6808}"/>
              </a:ext>
            </a:extLst>
          </p:cNvPr>
          <p:cNvSpPr txBox="1"/>
          <p:nvPr/>
        </p:nvSpPr>
        <p:spPr>
          <a:xfrm>
            <a:off x="9767857" y="4423649"/>
            <a:ext cx="1027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KONTAKTY</a:t>
            </a:r>
            <a:endParaRPr lang="en-GB" sz="1200" b="1" dirty="0"/>
          </a:p>
        </p:txBody>
      </p:sp>
      <p:grpSp>
        <p:nvGrpSpPr>
          <p:cNvPr id="60" name="Group 1264">
            <a:extLst>
              <a:ext uri="{FF2B5EF4-FFF2-40B4-BE49-F238E27FC236}">
                <a16:creationId xmlns:a16="http://schemas.microsoft.com/office/drawing/2014/main" id="{47B9A749-2A86-41BC-8860-C9B78E527514}"/>
              </a:ext>
            </a:extLst>
          </p:cNvPr>
          <p:cNvGrpSpPr>
            <a:grpSpLocks noChangeAspect="1"/>
          </p:cNvGrpSpPr>
          <p:nvPr/>
        </p:nvGrpSpPr>
        <p:grpSpPr>
          <a:xfrm>
            <a:off x="9868035" y="3723339"/>
            <a:ext cx="603622" cy="551758"/>
            <a:chOff x="6459533" y="4251326"/>
            <a:chExt cx="665163" cy="608013"/>
          </a:xfrm>
          <a:solidFill>
            <a:srgbClr val="135868"/>
          </a:solidFill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1664CBC5-3DF1-484D-ADB9-F9E41561D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4508501"/>
              <a:ext cx="84138" cy="1079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2" y="15"/>
                </a:cxn>
                <a:cxn ang="0">
                  <a:pos x="16" y="41"/>
                </a:cxn>
                <a:cxn ang="0">
                  <a:pos x="0" y="15"/>
                </a:cxn>
                <a:cxn ang="0">
                  <a:pos x="16" y="0"/>
                </a:cxn>
              </a:cxnLst>
              <a:rect l="0" t="0" r="r" b="b"/>
              <a:pathLst>
                <a:path w="32" h="41">
                  <a:moveTo>
                    <a:pt x="16" y="0"/>
                  </a:moveTo>
                  <a:cubicBezTo>
                    <a:pt x="25" y="0"/>
                    <a:pt x="32" y="7"/>
                    <a:pt x="32" y="15"/>
                  </a:cubicBezTo>
                  <a:cubicBezTo>
                    <a:pt x="32" y="23"/>
                    <a:pt x="26" y="41"/>
                    <a:pt x="16" y="41"/>
                  </a:cubicBezTo>
                  <a:cubicBezTo>
                    <a:pt x="6" y="41"/>
                    <a:pt x="0" y="23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C41C4DC1-86EE-4C9E-BF43-010A419E6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22" y="4630738"/>
              <a:ext cx="176213" cy="127001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33" y="48"/>
                </a:cxn>
                <a:cxn ang="0">
                  <a:pos x="0" y="48"/>
                </a:cxn>
                <a:cxn ang="0">
                  <a:pos x="6" y="13"/>
                </a:cxn>
                <a:cxn ang="0">
                  <a:pos x="24" y="0"/>
                </a:cxn>
                <a:cxn ang="0">
                  <a:pos x="29" y="15"/>
                </a:cxn>
                <a:cxn ang="0">
                  <a:pos x="30" y="5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6" y="14"/>
                </a:cxn>
                <a:cxn ang="0">
                  <a:pos x="41" y="0"/>
                </a:cxn>
                <a:cxn ang="0">
                  <a:pos x="60" y="13"/>
                </a:cxn>
                <a:cxn ang="0">
                  <a:pos x="66" y="48"/>
                </a:cxn>
              </a:cxnLst>
              <a:rect l="0" t="0" r="r" b="b"/>
              <a:pathLst>
                <a:path w="66" h="48">
                  <a:moveTo>
                    <a:pt x="66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4"/>
                    <a:pt x="1" y="21"/>
                    <a:pt x="6" y="13"/>
                  </a:cubicBezTo>
                  <a:cubicBezTo>
                    <a:pt x="11" y="5"/>
                    <a:pt x="17" y="2"/>
                    <a:pt x="24" y="0"/>
                  </a:cubicBezTo>
                  <a:cubicBezTo>
                    <a:pt x="25" y="8"/>
                    <a:pt x="27" y="12"/>
                    <a:pt x="29" y="1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8" y="12"/>
                    <a:pt x="40" y="7"/>
                    <a:pt x="41" y="0"/>
                  </a:cubicBezTo>
                  <a:cubicBezTo>
                    <a:pt x="48" y="2"/>
                    <a:pt x="55" y="5"/>
                    <a:pt x="60" y="13"/>
                  </a:cubicBezTo>
                  <a:cubicBezTo>
                    <a:pt x="65" y="21"/>
                    <a:pt x="66" y="34"/>
                    <a:pt x="66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7CCEACA0-B01B-4676-AEE5-FF33834EC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9091" y="4508500"/>
              <a:ext cx="280988" cy="268288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82"/>
                </a:cxn>
                <a:cxn ang="0">
                  <a:pos x="42" y="82"/>
                </a:cxn>
                <a:cxn ang="0">
                  <a:pos x="48" y="88"/>
                </a:cxn>
                <a:cxn ang="0">
                  <a:pos x="42" y="94"/>
                </a:cxn>
                <a:cxn ang="0">
                  <a:pos x="0" y="94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05" y="0"/>
                </a:cxn>
                <a:cxn ang="0">
                  <a:pos x="105" y="12"/>
                </a:cxn>
                <a:cxn ang="0">
                  <a:pos x="0" y="1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105" y="27"/>
                </a:cxn>
                <a:cxn ang="0">
                  <a:pos x="105" y="39"/>
                </a:cxn>
                <a:cxn ang="0">
                  <a:pos x="0" y="39"/>
                </a:cxn>
                <a:cxn ang="0">
                  <a:pos x="0" y="67"/>
                </a:cxn>
                <a:cxn ang="0">
                  <a:pos x="0" y="54"/>
                </a:cxn>
                <a:cxn ang="0">
                  <a:pos x="105" y="54"/>
                </a:cxn>
                <a:cxn ang="0">
                  <a:pos x="105" y="67"/>
                </a:cxn>
                <a:cxn ang="0">
                  <a:pos x="0" y="67"/>
                </a:cxn>
                <a:cxn ang="0">
                  <a:pos x="92" y="75"/>
                </a:cxn>
                <a:cxn ang="0">
                  <a:pos x="105" y="88"/>
                </a:cxn>
                <a:cxn ang="0">
                  <a:pos x="92" y="101"/>
                </a:cxn>
                <a:cxn ang="0">
                  <a:pos x="79" y="88"/>
                </a:cxn>
                <a:cxn ang="0">
                  <a:pos x="92" y="75"/>
                </a:cxn>
              </a:cxnLst>
              <a:rect l="0" t="0" r="r" b="b"/>
              <a:pathLst>
                <a:path w="105" h="101">
                  <a:moveTo>
                    <a:pt x="0" y="94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0" y="94"/>
                    <a:pt x="0" y="94"/>
                    <a:pt x="0" y="94"/>
                  </a:cubicBezTo>
                  <a:close/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0" y="12"/>
                    <a:pt x="0" y="12"/>
                    <a:pt x="0" y="12"/>
                  </a:cubicBezTo>
                  <a:close/>
                  <a:moveTo>
                    <a:pt x="0" y="3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0" y="39"/>
                    <a:pt x="0" y="39"/>
                    <a:pt x="0" y="39"/>
                  </a:cubicBezTo>
                  <a:close/>
                  <a:moveTo>
                    <a:pt x="0" y="67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92" y="75"/>
                  </a:moveTo>
                  <a:cubicBezTo>
                    <a:pt x="99" y="75"/>
                    <a:pt x="105" y="81"/>
                    <a:pt x="105" y="88"/>
                  </a:cubicBezTo>
                  <a:cubicBezTo>
                    <a:pt x="105" y="95"/>
                    <a:pt x="99" y="101"/>
                    <a:pt x="92" y="101"/>
                  </a:cubicBezTo>
                  <a:cubicBezTo>
                    <a:pt x="84" y="101"/>
                    <a:pt x="79" y="95"/>
                    <a:pt x="79" y="88"/>
                  </a:cubicBezTo>
                  <a:cubicBezTo>
                    <a:pt x="79" y="81"/>
                    <a:pt x="84" y="75"/>
                    <a:pt x="92" y="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6C682AD3-D0DE-4D96-BEB4-8D7627B83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9533" y="4251326"/>
              <a:ext cx="665163" cy="608013"/>
            </a:xfrm>
            <a:custGeom>
              <a:avLst/>
              <a:gdLst/>
              <a:ahLst/>
              <a:cxnLst>
                <a:cxn ang="0">
                  <a:pos x="220" y="43"/>
                </a:cxn>
                <a:cxn ang="0">
                  <a:pos x="177" y="43"/>
                </a:cxn>
                <a:cxn ang="0">
                  <a:pos x="177" y="57"/>
                </a:cxn>
                <a:cxn ang="0">
                  <a:pos x="220" y="57"/>
                </a:cxn>
                <a:cxn ang="0">
                  <a:pos x="235" y="73"/>
                </a:cxn>
                <a:cxn ang="0">
                  <a:pos x="235" y="198"/>
                </a:cxn>
                <a:cxn ang="0">
                  <a:pos x="220" y="214"/>
                </a:cxn>
                <a:cxn ang="0">
                  <a:pos x="30" y="214"/>
                </a:cxn>
                <a:cxn ang="0">
                  <a:pos x="14" y="198"/>
                </a:cxn>
                <a:cxn ang="0">
                  <a:pos x="14" y="73"/>
                </a:cxn>
                <a:cxn ang="0">
                  <a:pos x="30" y="57"/>
                </a:cxn>
                <a:cxn ang="0">
                  <a:pos x="72" y="57"/>
                </a:cxn>
                <a:cxn ang="0">
                  <a:pos x="72" y="43"/>
                </a:cxn>
                <a:cxn ang="0">
                  <a:pos x="30" y="43"/>
                </a:cxn>
                <a:cxn ang="0">
                  <a:pos x="0" y="73"/>
                </a:cxn>
                <a:cxn ang="0">
                  <a:pos x="0" y="198"/>
                </a:cxn>
                <a:cxn ang="0">
                  <a:pos x="30" y="228"/>
                </a:cxn>
                <a:cxn ang="0">
                  <a:pos x="220" y="228"/>
                </a:cxn>
                <a:cxn ang="0">
                  <a:pos x="249" y="198"/>
                </a:cxn>
                <a:cxn ang="0">
                  <a:pos x="249" y="73"/>
                </a:cxn>
                <a:cxn ang="0">
                  <a:pos x="220" y="43"/>
                </a:cxn>
                <a:cxn ang="0">
                  <a:pos x="125" y="20"/>
                </a:cxn>
                <a:cxn ang="0">
                  <a:pos x="136" y="31"/>
                </a:cxn>
                <a:cxn ang="0">
                  <a:pos x="125" y="43"/>
                </a:cxn>
                <a:cxn ang="0">
                  <a:pos x="113" y="31"/>
                </a:cxn>
                <a:cxn ang="0">
                  <a:pos x="125" y="20"/>
                </a:cxn>
                <a:cxn ang="0">
                  <a:pos x="143" y="14"/>
                </a:cxn>
                <a:cxn ang="0">
                  <a:pos x="149" y="25"/>
                </a:cxn>
                <a:cxn ang="0">
                  <a:pos x="166" y="25"/>
                </a:cxn>
                <a:cxn ang="0">
                  <a:pos x="173" y="31"/>
                </a:cxn>
                <a:cxn ang="0">
                  <a:pos x="173" y="59"/>
                </a:cxn>
                <a:cxn ang="0">
                  <a:pos x="166" y="66"/>
                </a:cxn>
                <a:cxn ang="0">
                  <a:pos x="84" y="66"/>
                </a:cxn>
                <a:cxn ang="0">
                  <a:pos x="77" y="59"/>
                </a:cxn>
                <a:cxn ang="0">
                  <a:pos x="77" y="31"/>
                </a:cxn>
                <a:cxn ang="0">
                  <a:pos x="84" y="25"/>
                </a:cxn>
                <a:cxn ang="0">
                  <a:pos x="100" y="25"/>
                </a:cxn>
                <a:cxn ang="0">
                  <a:pos x="143" y="14"/>
                </a:cxn>
              </a:cxnLst>
              <a:rect l="0" t="0" r="r" b="b"/>
              <a:pathLst>
                <a:path w="249" h="228">
                  <a:moveTo>
                    <a:pt x="220" y="43"/>
                  </a:moveTo>
                  <a:cubicBezTo>
                    <a:pt x="177" y="43"/>
                    <a:pt x="177" y="43"/>
                    <a:pt x="177" y="43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220" y="57"/>
                    <a:pt x="220" y="57"/>
                    <a:pt x="220" y="57"/>
                  </a:cubicBezTo>
                  <a:cubicBezTo>
                    <a:pt x="228" y="57"/>
                    <a:pt x="235" y="64"/>
                    <a:pt x="235" y="73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207"/>
                    <a:pt x="228" y="214"/>
                    <a:pt x="220" y="214"/>
                  </a:cubicBezTo>
                  <a:cubicBezTo>
                    <a:pt x="30" y="214"/>
                    <a:pt x="30" y="214"/>
                    <a:pt x="30" y="214"/>
                  </a:cubicBezTo>
                  <a:cubicBezTo>
                    <a:pt x="21" y="214"/>
                    <a:pt x="14" y="207"/>
                    <a:pt x="14" y="198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64"/>
                    <a:pt x="21" y="57"/>
                    <a:pt x="30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14" y="43"/>
                    <a:pt x="0" y="57"/>
                    <a:pt x="0" y="73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15"/>
                    <a:pt x="14" y="228"/>
                    <a:pt x="30" y="228"/>
                  </a:cubicBezTo>
                  <a:cubicBezTo>
                    <a:pt x="220" y="228"/>
                    <a:pt x="220" y="228"/>
                    <a:pt x="220" y="228"/>
                  </a:cubicBezTo>
                  <a:cubicBezTo>
                    <a:pt x="236" y="228"/>
                    <a:pt x="249" y="215"/>
                    <a:pt x="249" y="198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9" y="57"/>
                    <a:pt x="236" y="43"/>
                    <a:pt x="220" y="43"/>
                  </a:cubicBezTo>
                  <a:close/>
                  <a:moveTo>
                    <a:pt x="125" y="20"/>
                  </a:moveTo>
                  <a:cubicBezTo>
                    <a:pt x="131" y="20"/>
                    <a:pt x="136" y="25"/>
                    <a:pt x="136" y="31"/>
                  </a:cubicBezTo>
                  <a:cubicBezTo>
                    <a:pt x="136" y="38"/>
                    <a:pt x="131" y="43"/>
                    <a:pt x="125" y="43"/>
                  </a:cubicBezTo>
                  <a:cubicBezTo>
                    <a:pt x="118" y="43"/>
                    <a:pt x="113" y="38"/>
                    <a:pt x="113" y="31"/>
                  </a:cubicBezTo>
                  <a:cubicBezTo>
                    <a:pt x="113" y="25"/>
                    <a:pt x="118" y="20"/>
                    <a:pt x="125" y="20"/>
                  </a:cubicBezTo>
                  <a:close/>
                  <a:moveTo>
                    <a:pt x="143" y="14"/>
                  </a:moveTo>
                  <a:cubicBezTo>
                    <a:pt x="146" y="17"/>
                    <a:pt x="148" y="20"/>
                    <a:pt x="149" y="25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70" y="25"/>
                    <a:pt x="173" y="28"/>
                    <a:pt x="173" y="31"/>
                  </a:cubicBezTo>
                  <a:cubicBezTo>
                    <a:pt x="173" y="59"/>
                    <a:pt x="173" y="59"/>
                    <a:pt x="173" y="59"/>
                  </a:cubicBezTo>
                  <a:cubicBezTo>
                    <a:pt x="173" y="63"/>
                    <a:pt x="170" y="66"/>
                    <a:pt x="166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0" y="66"/>
                    <a:pt x="77" y="63"/>
                    <a:pt x="77" y="59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28"/>
                    <a:pt x="80" y="25"/>
                    <a:pt x="84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6" y="6"/>
                    <a:pt x="129" y="0"/>
                    <a:pt x="143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Obdélník 69">
            <a:extLst>
              <a:ext uri="{FF2B5EF4-FFF2-40B4-BE49-F238E27FC236}">
                <a16:creationId xmlns:a16="http://schemas.microsoft.com/office/drawing/2014/main" id="{D3A36FD2-C09F-479D-997E-3C7A62D32F94}"/>
              </a:ext>
            </a:extLst>
          </p:cNvPr>
          <p:cNvSpPr/>
          <p:nvPr/>
        </p:nvSpPr>
        <p:spPr>
          <a:xfrm>
            <a:off x="9771354" y="4733272"/>
            <a:ext cx="218211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100" kern="0" dirty="0">
                <a:latin typeface="Arial" panose="020B0604020202020204" pitchFamily="34" charset="0"/>
                <a:cs typeface="Arial" panose="020B0604020202020204" pitchFamily="34" charset="0"/>
              </a:rPr>
              <a:t>Michal Kormaňák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kern="0" dirty="0">
                <a:latin typeface="Arial" panose="020B0604020202020204" pitchFamily="34" charset="0"/>
                <a:cs typeface="Arial" panose="020B0604020202020204" pitchFamily="34" charset="0"/>
              </a:rPr>
              <a:t>Account Director</a:t>
            </a:r>
            <a:r>
              <a:rPr lang="cs-CZ" sz="11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kern="0" dirty="0">
                <a:latin typeface="Arial" panose="020B0604020202020204" pitchFamily="34" charset="0"/>
                <a:cs typeface="Arial" panose="020B0604020202020204" pitchFamily="34" charset="0"/>
              </a:rPr>
              <a:t>Ipsos </a:t>
            </a:r>
            <a:r>
              <a:rPr lang="cs-CZ" sz="1100" kern="0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r>
              <a:rPr lang="cs-CZ" sz="1100" dirty="0">
                <a:hlinkClick r:id="rId4"/>
              </a:rPr>
              <a:t>michal.kormanak@ipsos.com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/>
              <a:t>Michal Straka</a:t>
            </a:r>
          </a:p>
          <a:p>
            <a:r>
              <a:rPr lang="en-US" sz="1100" dirty="0"/>
              <a:t>Executive Director</a:t>
            </a:r>
            <a:r>
              <a:rPr lang="cs-CZ" sz="1100" dirty="0"/>
              <a:t>, </a:t>
            </a:r>
            <a:r>
              <a:rPr lang="en-US" sz="1100" dirty="0"/>
              <a:t>Ipsos </a:t>
            </a:r>
            <a:r>
              <a:rPr lang="cs-CZ" sz="1100" dirty="0"/>
              <a:t>PA</a:t>
            </a:r>
          </a:p>
          <a:p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michal.straka@ipsos.com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  <p:cxnSp>
        <p:nvCxnSpPr>
          <p:cNvPr id="65" name="Connecteur droit 34">
            <a:extLst>
              <a:ext uri="{FF2B5EF4-FFF2-40B4-BE49-F238E27FC236}">
                <a16:creationId xmlns:a16="http://schemas.microsoft.com/office/drawing/2014/main" id="{BFEDCF95-EB67-4F5F-BF47-16F85A8DCF2C}"/>
              </a:ext>
            </a:extLst>
          </p:cNvPr>
          <p:cNvCxnSpPr>
            <a:cxnSpLocks/>
          </p:cNvCxnSpPr>
          <p:nvPr/>
        </p:nvCxnSpPr>
        <p:spPr>
          <a:xfrm>
            <a:off x="7102588" y="2368388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34">
            <a:extLst>
              <a:ext uri="{FF2B5EF4-FFF2-40B4-BE49-F238E27FC236}">
                <a16:creationId xmlns:a16="http://schemas.microsoft.com/office/drawing/2014/main" id="{4F48B2A5-35D8-47E5-B5EC-E47C9BF0E264}"/>
              </a:ext>
            </a:extLst>
          </p:cNvPr>
          <p:cNvCxnSpPr>
            <a:cxnSpLocks/>
          </p:cNvCxnSpPr>
          <p:nvPr/>
        </p:nvCxnSpPr>
        <p:spPr>
          <a:xfrm>
            <a:off x="9789472" y="2368388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34">
            <a:extLst>
              <a:ext uri="{FF2B5EF4-FFF2-40B4-BE49-F238E27FC236}">
                <a16:creationId xmlns:a16="http://schemas.microsoft.com/office/drawing/2014/main" id="{228E3DB2-206B-4CFF-87C8-87029B508F9B}"/>
              </a:ext>
            </a:extLst>
          </p:cNvPr>
          <p:cNvCxnSpPr>
            <a:cxnSpLocks/>
          </p:cNvCxnSpPr>
          <p:nvPr/>
        </p:nvCxnSpPr>
        <p:spPr>
          <a:xfrm>
            <a:off x="4731995" y="4388923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34">
            <a:extLst>
              <a:ext uri="{FF2B5EF4-FFF2-40B4-BE49-F238E27FC236}">
                <a16:creationId xmlns:a16="http://schemas.microsoft.com/office/drawing/2014/main" id="{32D1B7FC-A807-47C8-BC57-43FF608B5927}"/>
              </a:ext>
            </a:extLst>
          </p:cNvPr>
          <p:cNvCxnSpPr>
            <a:cxnSpLocks/>
          </p:cNvCxnSpPr>
          <p:nvPr/>
        </p:nvCxnSpPr>
        <p:spPr>
          <a:xfrm>
            <a:off x="7129548" y="4382134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34">
            <a:extLst>
              <a:ext uri="{FF2B5EF4-FFF2-40B4-BE49-F238E27FC236}">
                <a16:creationId xmlns:a16="http://schemas.microsoft.com/office/drawing/2014/main" id="{21460B98-52DD-48BE-8F5C-6E4AA51C55FA}"/>
              </a:ext>
            </a:extLst>
          </p:cNvPr>
          <p:cNvCxnSpPr>
            <a:cxnSpLocks/>
          </p:cNvCxnSpPr>
          <p:nvPr/>
        </p:nvCxnSpPr>
        <p:spPr>
          <a:xfrm>
            <a:off x="9859028" y="4378946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3DEC8A69-601C-4D23-A71B-E614AD9C8290}"/>
              </a:ext>
            </a:extLst>
          </p:cNvPr>
          <p:cNvSpPr/>
          <p:nvPr/>
        </p:nvSpPr>
        <p:spPr>
          <a:xfrm>
            <a:off x="371365" y="2665386"/>
            <a:ext cx="4248472" cy="2317874"/>
          </a:xfrm>
          <a:prstGeom prst="rect">
            <a:avLst/>
          </a:prstGeom>
          <a:solidFill>
            <a:srgbClr val="13586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F47C53-D2BC-4CFC-87B3-AD3A73E5E0C1}"/>
              </a:ext>
            </a:extLst>
          </p:cNvPr>
          <p:cNvSpPr txBox="1"/>
          <p:nvPr/>
        </p:nvSpPr>
        <p:spPr>
          <a:xfrm>
            <a:off x="522872" y="2974110"/>
            <a:ext cx="3780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</a:rPr>
              <a:t>Česká bankovní asociace dlouhodobě sleduje finanční chování Čechů.</a:t>
            </a:r>
          </a:p>
          <a:p>
            <a:pPr algn="ctr"/>
            <a:r>
              <a:rPr lang="cs-CZ" sz="1600" dirty="0">
                <a:solidFill>
                  <a:schemeClr val="bg1"/>
                </a:solidFill>
              </a:rPr>
              <a:t>Ve spolupráci s výzkumnou agenturou Ipsos se tentokrát zaměřila na financování vlastního bydlení Čechů a jejich vztah k hypotečním úvěrům.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0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308675" y="2888940"/>
            <a:ext cx="6532213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FINANCOVÁNÍ VLASTNÍHO BYDLENÍ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>
            <a:cxnSpLocks/>
          </p:cNvCxnSpPr>
          <p:nvPr/>
        </p:nvCxnSpPr>
        <p:spPr>
          <a:xfrm>
            <a:off x="308675" y="3531325"/>
            <a:ext cx="6311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66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552586" cy="486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65 % ČECHŮ BYDLÍ VE VLASTNÍ NEMOVITOSTI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626028"/>
            <a:ext cx="7480576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 vlastním domě bydlí 37 % Čechů, v bytě 28 %. Nejdůležitějšími kritérii výběru nemovitosti jsou její velikost a dopravní dostupnost.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61819"/>
            <a:ext cx="7128790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Q1.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V současnosti bydlíte? Q17. Podle čeho jste vybíral/a kupovanou nemovitost? / Podle čeho budete vybírat kupovanou nemovitost? / Podle čeho byste vybíral/a nemovitost?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02BCEAB-926A-4C1B-84FB-3F32762EFF85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49205EA-AD12-4A0F-8BF0-BBB0F9D55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251993"/>
              </p:ext>
            </p:extLst>
          </p:nvPr>
        </p:nvGraphicFramePr>
        <p:xfrm>
          <a:off x="357489" y="2240693"/>
          <a:ext cx="7128790" cy="3026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99143053-EA16-4DB6-8DFC-1CB3F3257B82}"/>
              </a:ext>
            </a:extLst>
          </p:cNvPr>
          <p:cNvSpPr txBox="1"/>
          <p:nvPr/>
        </p:nvSpPr>
        <p:spPr>
          <a:xfrm>
            <a:off x="7852275" y="1061420"/>
            <a:ext cx="41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dirty="0">
                <a:solidFill>
                  <a:srgbClr val="FFFFFF"/>
                </a:solidFill>
                <a:latin typeface="Arial" panose="020B0604020202020204"/>
              </a:rPr>
              <a:t>Kritéria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výběru nemovitosti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3" name="Tabulka 15">
            <a:extLst>
              <a:ext uri="{FF2B5EF4-FFF2-40B4-BE49-F238E27FC236}">
                <a16:creationId xmlns:a16="http://schemas.microsoft.com/office/drawing/2014/main" id="{8C69EA6B-DE08-4A54-AADF-1AD914F3C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514626"/>
              </p:ext>
            </p:extLst>
          </p:nvPr>
        </p:nvGraphicFramePr>
        <p:xfrm>
          <a:off x="7752136" y="1835489"/>
          <a:ext cx="1868824" cy="399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824">
                  <a:extLst>
                    <a:ext uri="{9D8B030D-6E8A-4147-A177-3AD203B41FA5}">
                      <a16:colId xmlns:a16="http://schemas.microsoft.com/office/drawing/2014/main" val="3443017960"/>
                    </a:ext>
                  </a:extLst>
                </a:gridCol>
              </a:tblGrid>
              <a:tr h="5127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Velikost nemovitosti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247452"/>
                  </a:ext>
                </a:extLst>
              </a:tr>
              <a:tr h="512725">
                <a:tc>
                  <a:txBody>
                    <a:bodyPr/>
                    <a:lstStyle/>
                    <a:p>
                      <a:pPr algn="r" fontAlgn="t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Dopravní dostupnost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238990"/>
                  </a:ext>
                </a:extLst>
              </a:tr>
              <a:tr h="5127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Typ nemovitosti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725618"/>
                  </a:ext>
                </a:extLst>
              </a:tr>
              <a:tr h="5127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Blízkost k místu výkonu práce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441555"/>
                  </a:ext>
                </a:extLst>
              </a:tr>
              <a:tr h="71640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Atraktivita lokality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64367"/>
                  </a:ext>
                </a:extLst>
              </a:tr>
              <a:tr h="71640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Blízkost k ostatním členům rodiny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689135"/>
                  </a:ext>
                </a:extLst>
              </a:tr>
              <a:tr h="512725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Kvalita životního prostředí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362049"/>
                  </a:ext>
                </a:extLst>
              </a:tr>
            </a:tbl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647FBE7C-A9B4-4C3C-B72A-8D27C993C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52987"/>
              </p:ext>
            </p:extLst>
          </p:nvPr>
        </p:nvGraphicFramePr>
        <p:xfrm>
          <a:off x="9004300" y="1542649"/>
          <a:ext cx="3266996" cy="470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3161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4" y="32317"/>
            <a:ext cx="7480576" cy="127643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ČEŠI, KTEŘÍ BYDLÍ VE VLASTNÍM DOMĚ/BYTĚ, NEJČASTĚJI FINANCOVALI BYDLENÍ POMOCÍ HYPOTÉKY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1062000"/>
            <a:ext cx="7480576" cy="830997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Celkově 32 % Čechů, kteří bydlí ve vlastním domě/bytě, financovalo vlastní bydlení pomocí hypotéky. 24 </a:t>
            </a:r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% ho pak financovalo z 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úspor.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161819"/>
            <a:ext cx="7128790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650 (ti, kteří bydlí ve vlastním domě/bytě).</a:t>
            </a:r>
          </a:p>
          <a:p>
            <a:pPr lvl="0">
              <a:defRPr/>
            </a:pPr>
            <a:r>
              <a:rPr lang="cs-CZ" b="1" dirty="0">
                <a:solidFill>
                  <a:srgbClr val="FFFFFF">
                    <a:lumMod val="50000"/>
                  </a:srgbClr>
                </a:solidFill>
              </a:rPr>
              <a:t>Otázka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: </a:t>
            </a:r>
            <a:r>
              <a:rPr lang="pt-BR" dirty="0">
                <a:solidFill>
                  <a:srgbClr val="FFFFFF">
                    <a:lumMod val="50000"/>
                  </a:srgbClr>
                </a:solidFill>
              </a:rPr>
              <a:t>Q2. Jak jste financoval/a vlastní bydlení?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 Q12. Uveďte prosím věk nejmladšího ze spolužadatelů o hypotéku.</a:t>
            </a:r>
            <a:endParaRPr kumimoji="0" lang="cs-CZ" sz="100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49205EA-AD12-4A0F-8BF0-BBB0F9D55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033556"/>
              </p:ext>
            </p:extLst>
          </p:nvPr>
        </p:nvGraphicFramePr>
        <p:xfrm>
          <a:off x="144546" y="1805910"/>
          <a:ext cx="7480576" cy="421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99143053-EA16-4DB6-8DFC-1CB3F3257B82}"/>
              </a:ext>
            </a:extLst>
          </p:cNvPr>
          <p:cNvSpPr txBox="1"/>
          <p:nvPr/>
        </p:nvSpPr>
        <p:spPr>
          <a:xfrm>
            <a:off x="7852275" y="615181"/>
            <a:ext cx="41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Jaká jsou kritéria výběru nemovitosti?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0B1F45C-85E0-21DC-FDF9-071F31E70D78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069CD52-01D1-CDD4-7DDF-802DF05C2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914641"/>
              </p:ext>
            </p:extLst>
          </p:nvPr>
        </p:nvGraphicFramePr>
        <p:xfrm>
          <a:off x="7931504" y="1708331"/>
          <a:ext cx="4055620" cy="468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BAAFCF0-9FE0-58EC-0C8C-290E4BCE5D8D}"/>
              </a:ext>
            </a:extLst>
          </p:cNvPr>
          <p:cNvSpPr txBox="1"/>
          <p:nvPr/>
        </p:nvSpPr>
        <p:spPr>
          <a:xfrm>
            <a:off x="7851600" y="1062000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Věk nejmladšího spolužadatele </a:t>
            </a:r>
            <a:b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hypotéku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2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2" y="44996"/>
            <a:ext cx="7480576" cy="90915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KOUPI BYDLENÍ BYCHOM NEJČASTĚJI FINANCOVALI POMOCÍ HYPOTÉKY</a:t>
            </a:r>
          </a:p>
        </p:txBody>
      </p:sp>
      <p:sp>
        <p:nvSpPr>
          <p:cNvPr id="41" name="Cadre 7">
            <a:extLst>
              <a:ext uri="{FF2B5EF4-FFF2-40B4-BE49-F238E27FC236}">
                <a16:creationId xmlns:a16="http://schemas.microsoft.com/office/drawing/2014/main" id="{6BF56F6F-6DFF-46DC-B7B8-47110815829D}"/>
              </a:ext>
            </a:extLst>
          </p:cNvPr>
          <p:cNvSpPr/>
          <p:nvPr/>
        </p:nvSpPr>
        <p:spPr>
          <a:xfrm>
            <a:off x="0" y="-11541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49" y="788646"/>
            <a:ext cx="7480576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Koupi vlastního bydlení by téměř polovina Čechů řešila pomocí hypotéky. Nicméně více než pětina lidí v současnosti neví, jak by koupi financovala.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75195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Q3. Jak byste řešili…?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A9330FD-0EFD-45A9-B9D2-3DFF82D3BDF2}"/>
              </a:ext>
            </a:extLst>
          </p:cNvPr>
          <p:cNvSpPr/>
          <p:nvPr/>
        </p:nvSpPr>
        <p:spPr>
          <a:xfrm>
            <a:off x="7608167" y="-1449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0D34F13-EB21-4780-98CF-9DA3EB6DBD51}"/>
              </a:ext>
            </a:extLst>
          </p:cNvPr>
          <p:cNvSpPr txBox="1"/>
          <p:nvPr/>
        </p:nvSpPr>
        <p:spPr>
          <a:xfrm>
            <a:off x="7896199" y="2031131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Nákup vlastního bydlení by z vlastních úspor častěji řešili muži (32 %) než ženy (19 %).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dirty="0">
                <a:solidFill>
                  <a:srgbClr val="FFFFFF"/>
                </a:solidFill>
                <a:latin typeface="Arial" panose="020B0604020202020204"/>
              </a:rPr>
              <a:t>Vybavení domácnosti by vlastními úsporami nejčastěji řešili lidé s vysokoškolským vzděláním (90 %).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rekonstrukci by si hypotéku vzali častěji lidé, kteří mají čistý měsíční příjem domácnosti nad </a:t>
            </a:r>
            <a:br>
              <a:rPr lang="cs-CZ" sz="1200" dirty="0">
                <a:solidFill>
                  <a:srgbClr val="FFFFFF"/>
                </a:solidFill>
                <a:latin typeface="Arial" panose="020B0604020202020204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 tisíc korun (20 %).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200" dirty="0">
              <a:solidFill>
                <a:srgbClr val="FFFFFF"/>
              </a:solidFill>
              <a:highlight>
                <a:srgbClr val="FFFF00"/>
              </a:highlight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dirty="0">
                <a:solidFill>
                  <a:srgbClr val="FFFFFF"/>
                </a:solidFill>
                <a:latin typeface="Arial" panose="020B0604020202020204"/>
              </a:rPr>
              <a:t>Nákup vlastního bydlení by pomocí hypotéky častěji řešili lidé do 44 let. 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35">
            <a:extLst>
              <a:ext uri="{FF2B5EF4-FFF2-40B4-BE49-F238E27FC236}">
                <a16:creationId xmlns:a16="http://schemas.microsoft.com/office/drawing/2014/main" id="{769958F3-CD0C-42DB-B719-8B27839DA5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65AE45E9-050B-4849-A1B8-E936957B7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28702A3D-A90F-4BB3-9E34-CA5249FCD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38">
              <a:extLst>
                <a:ext uri="{FF2B5EF4-FFF2-40B4-BE49-F238E27FC236}">
                  <a16:creationId xmlns:a16="http://schemas.microsoft.com/office/drawing/2014/main" id="{937FAA42-CA0F-4D67-999F-4421A528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F665109-1018-494E-9B47-D81BA685E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011567"/>
              </p:ext>
            </p:extLst>
          </p:nvPr>
        </p:nvGraphicFramePr>
        <p:xfrm>
          <a:off x="160415" y="2045852"/>
          <a:ext cx="3163277" cy="3975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af 21">
            <a:extLst>
              <a:ext uri="{FF2B5EF4-FFF2-40B4-BE49-F238E27FC236}">
                <a16:creationId xmlns:a16="http://schemas.microsoft.com/office/drawing/2014/main" id="{B05A2E97-87BF-4661-8786-199BD3D87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88655"/>
              </p:ext>
            </p:extLst>
          </p:nvPr>
        </p:nvGraphicFramePr>
        <p:xfrm>
          <a:off x="3295759" y="2045852"/>
          <a:ext cx="2340259" cy="3975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af 22">
            <a:extLst>
              <a:ext uri="{FF2B5EF4-FFF2-40B4-BE49-F238E27FC236}">
                <a16:creationId xmlns:a16="http://schemas.microsoft.com/office/drawing/2014/main" id="{46D4FBCD-78FF-4A03-B6A5-DEBC00FE4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070655"/>
              </p:ext>
            </p:extLst>
          </p:nvPr>
        </p:nvGraphicFramePr>
        <p:xfrm>
          <a:off x="5636018" y="2064976"/>
          <a:ext cx="2340259" cy="3975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7E06BC8-C7E9-4F8E-84DB-56D90BE1E710}"/>
              </a:ext>
            </a:extLst>
          </p:cNvPr>
          <p:cNvSpPr txBox="1"/>
          <p:nvPr/>
        </p:nvSpPr>
        <p:spPr>
          <a:xfrm>
            <a:off x="127590" y="1655690"/>
            <a:ext cx="2555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Koupě vlastního bydlení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073FDC7-3ADF-44F1-B785-1D78F8D641F2}"/>
              </a:ext>
            </a:extLst>
          </p:cNvPr>
          <p:cNvSpPr txBox="1"/>
          <p:nvPr/>
        </p:nvSpPr>
        <p:spPr>
          <a:xfrm>
            <a:off x="3121478" y="1645059"/>
            <a:ext cx="228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Vybavení domácnosti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64189B8-55E1-4545-9F6D-1F8756F83710}"/>
              </a:ext>
            </a:extLst>
          </p:cNvPr>
          <p:cNvSpPr txBox="1"/>
          <p:nvPr/>
        </p:nvSpPr>
        <p:spPr>
          <a:xfrm>
            <a:off x="5708858" y="164505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Rekonstrukce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A9B19B44-356E-48EB-ACC7-BD1BAE707084}"/>
              </a:ext>
            </a:extLst>
          </p:cNvPr>
          <p:cNvCxnSpPr>
            <a:cxnSpLocks/>
          </p:cNvCxnSpPr>
          <p:nvPr/>
        </p:nvCxnSpPr>
        <p:spPr>
          <a:xfrm>
            <a:off x="299356" y="4077072"/>
            <a:ext cx="7128792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722A5C94-489B-4C1C-A987-DB5911107034}"/>
              </a:ext>
            </a:extLst>
          </p:cNvPr>
          <p:cNvCxnSpPr>
            <a:cxnSpLocks/>
          </p:cNvCxnSpPr>
          <p:nvPr/>
        </p:nvCxnSpPr>
        <p:spPr>
          <a:xfrm>
            <a:off x="299356" y="4689140"/>
            <a:ext cx="7128792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64EC63C3-E0B2-4E83-AC0C-94305782BFEF}"/>
              </a:ext>
            </a:extLst>
          </p:cNvPr>
          <p:cNvCxnSpPr>
            <a:cxnSpLocks/>
          </p:cNvCxnSpPr>
          <p:nvPr/>
        </p:nvCxnSpPr>
        <p:spPr>
          <a:xfrm>
            <a:off x="299356" y="3429000"/>
            <a:ext cx="7128792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AB08944D-1B16-4813-A9D3-E86A61AB069A}"/>
              </a:ext>
            </a:extLst>
          </p:cNvPr>
          <p:cNvCxnSpPr>
            <a:cxnSpLocks/>
          </p:cNvCxnSpPr>
          <p:nvPr/>
        </p:nvCxnSpPr>
        <p:spPr>
          <a:xfrm>
            <a:off x="299356" y="2816932"/>
            <a:ext cx="7128792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74C33AC2-6620-434C-8992-0C9414A142F3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EB1F7FC-D8BA-4086-9DC4-352EEB368275}"/>
              </a:ext>
            </a:extLst>
          </p:cNvPr>
          <p:cNvSpPr txBox="1"/>
          <p:nvPr/>
        </p:nvSpPr>
        <p:spPr>
          <a:xfrm>
            <a:off x="7706357" y="1386844"/>
            <a:ext cx="3868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 v populaci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FA4C9C5-9C4B-F9F0-5866-0B02F70D8B93}"/>
              </a:ext>
            </a:extLst>
          </p:cNvPr>
          <p:cNvCxnSpPr>
            <a:cxnSpLocks/>
          </p:cNvCxnSpPr>
          <p:nvPr/>
        </p:nvCxnSpPr>
        <p:spPr>
          <a:xfrm>
            <a:off x="451756" y="5265204"/>
            <a:ext cx="7128792" cy="0"/>
          </a:xfrm>
          <a:prstGeom prst="line">
            <a:avLst/>
          </a:prstGeom>
          <a:ln>
            <a:solidFill>
              <a:srgbClr val="13586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6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élník 21">
            <a:extLst>
              <a:ext uri="{FF2B5EF4-FFF2-40B4-BE49-F238E27FC236}">
                <a16:creationId xmlns:a16="http://schemas.microsoft.com/office/drawing/2014/main" id="{D812DAE0-53D5-4429-B687-6C2637F3781A}"/>
              </a:ext>
            </a:extLst>
          </p:cNvPr>
          <p:cNvSpPr/>
          <p:nvPr/>
        </p:nvSpPr>
        <p:spPr>
          <a:xfrm>
            <a:off x="1725496" y="2011954"/>
            <a:ext cx="4140460" cy="3025790"/>
          </a:xfrm>
          <a:prstGeom prst="rect">
            <a:avLst/>
          </a:pr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Tabulka 5">
            <a:extLst>
              <a:ext uri="{FF2B5EF4-FFF2-40B4-BE49-F238E27FC236}">
                <a16:creationId xmlns:a16="http://schemas.microsoft.com/office/drawing/2014/main" id="{94E0CC10-3C05-457B-A20C-B58F184E5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348435"/>
              </p:ext>
            </p:extLst>
          </p:nvPr>
        </p:nvGraphicFramePr>
        <p:xfrm>
          <a:off x="1761500" y="1995912"/>
          <a:ext cx="4248472" cy="3025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116608366"/>
                    </a:ext>
                  </a:extLst>
                </a:gridCol>
              </a:tblGrid>
              <a:tr h="53096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2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18 % </a:t>
                      </a:r>
                      <a:r>
                        <a:rPr kumimoji="0" lang="cs-CZ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má hypotéku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121562"/>
                  </a:ext>
                </a:extLst>
              </a:tr>
              <a:tr h="829183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2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7 %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hypotéku nemá, ale plánuje ji v následujících dvou letech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132947"/>
                  </a:ext>
                </a:extLst>
              </a:tr>
              <a:tr h="1134671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2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14 %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hypotéku nemá, ale plánuje ji po více než dvou letech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732517"/>
                  </a:ext>
                </a:extLst>
              </a:tr>
              <a:tr h="53096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60 % </a:t>
                      </a: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hypotéku nemá a ani ji </a:t>
                      </a:r>
                      <a:r>
                        <a:rPr kumimoji="0" lang="cs-CZ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neplánují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135101"/>
                  </a:ext>
                </a:extLst>
              </a:tr>
            </a:tbl>
          </a:graphicData>
        </a:graphic>
      </p:graphicFrame>
      <p:sp>
        <p:nvSpPr>
          <p:cNvPr id="28" name="Obdélník 27">
            <a:extLst>
              <a:ext uri="{FF2B5EF4-FFF2-40B4-BE49-F238E27FC236}">
                <a16:creationId xmlns:a16="http://schemas.microsoft.com/office/drawing/2014/main" id="{F88DC7EF-7A44-489C-A82B-AFDA244F0860}"/>
              </a:ext>
            </a:extLst>
          </p:cNvPr>
          <p:cNvSpPr/>
          <p:nvPr/>
        </p:nvSpPr>
        <p:spPr>
          <a:xfrm>
            <a:off x="7608167" y="-1449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HYPOTÉKU PLÁNUJE PĚTINA ČECHŮ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1" y="626028"/>
            <a:ext cx="730055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Hypotéku má necelá pětina Čechů, o jejím sjednání uvažuje více než pětina populace. Zbytek populace hypotéku nemá a ani ji do budoucna neplánuje.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178697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 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Q4. Máte v současnosti hypotéku? Q4a. Jak dlouho máte hypotéku?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A641B5C-7BF1-4C4E-BF7D-53D948691BD7}"/>
              </a:ext>
            </a:extLst>
          </p:cNvPr>
          <p:cNvCxnSpPr>
            <a:cxnSpLocks/>
          </p:cNvCxnSpPr>
          <p:nvPr/>
        </p:nvCxnSpPr>
        <p:spPr>
          <a:xfrm>
            <a:off x="1581480" y="2391957"/>
            <a:ext cx="4284476" cy="0"/>
          </a:xfrm>
          <a:prstGeom prst="line">
            <a:avLst/>
          </a:prstGeom>
          <a:ln>
            <a:solidFill>
              <a:srgbClr val="135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56A372C9-361B-4A6C-80B4-04954A6F330A}"/>
              </a:ext>
            </a:extLst>
          </p:cNvPr>
          <p:cNvSpPr/>
          <p:nvPr/>
        </p:nvSpPr>
        <p:spPr>
          <a:xfrm rot="16200000">
            <a:off x="752659" y="3004753"/>
            <a:ext cx="1549629" cy="324036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Plánují</a:t>
            </a:r>
            <a:endParaRPr lang="cs-CZ" sz="1800" b="1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D1022B07-B5E0-4F85-AAF7-7DEA37764CFC}"/>
              </a:ext>
            </a:extLst>
          </p:cNvPr>
          <p:cNvSpPr/>
          <p:nvPr/>
        </p:nvSpPr>
        <p:spPr>
          <a:xfrm rot="16200000">
            <a:off x="986239" y="4319644"/>
            <a:ext cx="1080120" cy="3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Neplánují</a:t>
            </a:r>
            <a:endParaRPr lang="cs-CZ" sz="1800" b="1" dirty="0"/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5384E041-50E7-E7D6-F3BA-7B9F3C338495}"/>
              </a:ext>
            </a:extLst>
          </p:cNvPr>
          <p:cNvGrpSpPr/>
          <p:nvPr/>
        </p:nvGrpSpPr>
        <p:grpSpPr>
          <a:xfrm>
            <a:off x="9732404" y="1926075"/>
            <a:ext cx="288032" cy="3600400"/>
            <a:chOff x="8256240" y="2168860"/>
            <a:chExt cx="288032" cy="3600400"/>
          </a:xfrm>
        </p:grpSpPr>
        <p:cxnSp>
          <p:nvCxnSpPr>
            <p:cNvPr id="72" name="Přímá spojnice se šipkou 71">
              <a:extLst>
                <a:ext uri="{FF2B5EF4-FFF2-40B4-BE49-F238E27FC236}">
                  <a16:creationId xmlns:a16="http://schemas.microsoft.com/office/drawing/2014/main" id="{9406FC23-CD0C-F18C-85F8-6BC5245D3EB4}"/>
                </a:ext>
              </a:extLst>
            </p:cNvPr>
            <p:cNvCxnSpPr>
              <a:cxnSpLocks/>
            </p:cNvCxnSpPr>
            <p:nvPr/>
          </p:nvCxnSpPr>
          <p:spPr>
            <a:xfrm>
              <a:off x="8400256" y="2170424"/>
              <a:ext cx="0" cy="359883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7293F1C0-D966-B1D6-0BBE-12C83EF4F9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2168860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CFB61BD7-4CAA-4A0D-A570-6DDC916FF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5121188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820AB958-F78F-C870-605F-90284D986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3940258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>
              <a:extLst>
                <a:ext uri="{FF2B5EF4-FFF2-40B4-BE49-F238E27FC236}">
                  <a16:creationId xmlns:a16="http://schemas.microsoft.com/office/drawing/2014/main" id="{31670DB1-EC72-28FB-2102-AE4231979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3349792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76">
              <a:extLst>
                <a:ext uri="{FF2B5EF4-FFF2-40B4-BE49-F238E27FC236}">
                  <a16:creationId xmlns:a16="http://schemas.microsoft.com/office/drawing/2014/main" id="{D0BF2B82-02C2-66AC-3DF7-AD13AB9C5A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2759326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>
              <a:extLst>
                <a:ext uri="{FF2B5EF4-FFF2-40B4-BE49-F238E27FC236}">
                  <a16:creationId xmlns:a16="http://schemas.microsoft.com/office/drawing/2014/main" id="{B861E78B-7C57-5D2E-B7CB-ACA19D3C8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6240" y="4530724"/>
              <a:ext cx="28803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418FE9AF-2DF0-1C15-0FB5-45E0F6DFB7AB}"/>
              </a:ext>
            </a:extLst>
          </p:cNvPr>
          <p:cNvSpPr txBox="1"/>
          <p:nvPr/>
        </p:nvSpPr>
        <p:spPr>
          <a:xfrm>
            <a:off x="8641065" y="2070091"/>
            <a:ext cx="119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Méně než rok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040A4DA4-AD83-D0FC-383C-3E7927CAF5BE}"/>
              </a:ext>
            </a:extLst>
          </p:cNvPr>
          <p:cNvSpPr txBox="1"/>
          <p:nvPr/>
        </p:nvSpPr>
        <p:spPr>
          <a:xfrm>
            <a:off x="8956728" y="2667757"/>
            <a:ext cx="88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– 2 roky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C1126C69-F2FD-051C-54E3-43B0E7E634C8}"/>
              </a:ext>
            </a:extLst>
          </p:cNvPr>
          <p:cNvSpPr txBox="1"/>
          <p:nvPr/>
        </p:nvSpPr>
        <p:spPr>
          <a:xfrm>
            <a:off x="8956728" y="3265423"/>
            <a:ext cx="882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– 5 let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4D1FB2E5-EB4D-7C15-C0E6-121876B3051F}"/>
              </a:ext>
            </a:extLst>
          </p:cNvPr>
          <p:cNvSpPr txBox="1"/>
          <p:nvPr/>
        </p:nvSpPr>
        <p:spPr>
          <a:xfrm>
            <a:off x="8815892" y="3863089"/>
            <a:ext cx="1023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– 10 let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0CFD8DBA-2C10-0B74-1449-856168C8A6B1}"/>
              </a:ext>
            </a:extLst>
          </p:cNvPr>
          <p:cNvSpPr txBox="1"/>
          <p:nvPr/>
        </p:nvSpPr>
        <p:spPr>
          <a:xfrm>
            <a:off x="8815892" y="4460755"/>
            <a:ext cx="1023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– 20 let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C6D66346-39D8-70A7-BB58-EA0BFF906EC5}"/>
              </a:ext>
            </a:extLst>
          </p:cNvPr>
          <p:cNvSpPr txBox="1"/>
          <p:nvPr/>
        </p:nvSpPr>
        <p:spPr>
          <a:xfrm>
            <a:off x="8297532" y="5058423"/>
            <a:ext cx="1541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Více než 20 let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6E54E18E-D450-E992-17C0-969D5C219365}"/>
              </a:ext>
            </a:extLst>
          </p:cNvPr>
          <p:cNvSpPr txBox="1"/>
          <p:nvPr/>
        </p:nvSpPr>
        <p:spPr>
          <a:xfrm>
            <a:off x="10020436" y="203408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/>
              </a:rPr>
              <a:t>3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CCBA87CB-E6E8-4E7A-325E-02DB28F07207}"/>
              </a:ext>
            </a:extLst>
          </p:cNvPr>
          <p:cNvSpPr txBox="1"/>
          <p:nvPr/>
        </p:nvSpPr>
        <p:spPr>
          <a:xfrm>
            <a:off x="10020436" y="263175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EEB85DE9-6AC8-34A5-BAB5-E78C36A63302}"/>
              </a:ext>
            </a:extLst>
          </p:cNvPr>
          <p:cNvSpPr txBox="1"/>
          <p:nvPr/>
        </p:nvSpPr>
        <p:spPr>
          <a:xfrm>
            <a:off x="10020436" y="322941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27 %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3C1F8FA3-47E7-70A7-DC8E-51A7073997DA}"/>
              </a:ext>
            </a:extLst>
          </p:cNvPr>
          <p:cNvSpPr txBox="1"/>
          <p:nvPr/>
        </p:nvSpPr>
        <p:spPr>
          <a:xfrm>
            <a:off x="10020436" y="382708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31 %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164C1F24-FB05-F71B-2E24-FE786F5E72B3}"/>
              </a:ext>
            </a:extLst>
          </p:cNvPr>
          <p:cNvSpPr txBox="1"/>
          <p:nvPr/>
        </p:nvSpPr>
        <p:spPr>
          <a:xfrm>
            <a:off x="10020436" y="442475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F2A00D4F-F0D8-F0B1-79D8-52EB3C988E76}"/>
              </a:ext>
            </a:extLst>
          </p:cNvPr>
          <p:cNvSpPr txBox="1"/>
          <p:nvPr/>
        </p:nvSpPr>
        <p:spPr>
          <a:xfrm>
            <a:off x="10020436" y="502241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1" name="Tabulka 90">
            <a:extLst>
              <a:ext uri="{FF2B5EF4-FFF2-40B4-BE49-F238E27FC236}">
                <a16:creationId xmlns:a16="http://schemas.microsoft.com/office/drawing/2014/main" id="{FD02F5C0-26D0-6CF9-5D0B-B51408465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51019"/>
              </p:ext>
            </p:extLst>
          </p:nvPr>
        </p:nvGraphicFramePr>
        <p:xfrm>
          <a:off x="7500156" y="1061739"/>
          <a:ext cx="4752528" cy="49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val="548256461"/>
                    </a:ext>
                  </a:extLst>
                </a:gridCol>
              </a:tblGrid>
              <a:tr h="49205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Jak dlouho už mají hypotéku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0695"/>
                  </a:ext>
                </a:extLst>
              </a:tr>
            </a:tbl>
          </a:graphicData>
        </a:graphic>
      </p:graphicFrame>
      <p:sp>
        <p:nvSpPr>
          <p:cNvPr id="92" name="TextovéPole 91">
            <a:extLst>
              <a:ext uri="{FF2B5EF4-FFF2-40B4-BE49-F238E27FC236}">
                <a16:creationId xmlns:a16="http://schemas.microsoft.com/office/drawing/2014/main" id="{9404B00C-D618-C845-F308-BAA60E48EF03}"/>
              </a:ext>
            </a:extLst>
          </p:cNvPr>
          <p:cNvSpPr txBox="1"/>
          <p:nvPr/>
        </p:nvSpPr>
        <p:spPr>
          <a:xfrm>
            <a:off x="7662435" y="5778983"/>
            <a:ext cx="23402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n=186 (lidé, kteří mají hypotéku)</a:t>
            </a:r>
          </a:p>
        </p:txBody>
      </p:sp>
      <p:grpSp>
        <p:nvGrpSpPr>
          <p:cNvPr id="93" name="Group 48">
            <a:extLst>
              <a:ext uri="{FF2B5EF4-FFF2-40B4-BE49-F238E27FC236}">
                <a16:creationId xmlns:a16="http://schemas.microsoft.com/office/drawing/2014/main" id="{8EF5D3DA-D238-FCBC-3A23-7D411E8F02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52584" y="332656"/>
            <a:ext cx="562587" cy="514157"/>
            <a:chOff x="-1396" y="1484"/>
            <a:chExt cx="1545" cy="1412"/>
          </a:xfrm>
        </p:grpSpPr>
        <p:sp>
          <p:nvSpPr>
            <p:cNvPr id="94" name="Freeform 49">
              <a:extLst>
                <a:ext uri="{FF2B5EF4-FFF2-40B4-BE49-F238E27FC236}">
                  <a16:creationId xmlns:a16="http://schemas.microsoft.com/office/drawing/2014/main" id="{4313439F-AB4F-E605-FE64-641C57081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96" y="1619"/>
              <a:ext cx="1343" cy="1142"/>
            </a:xfrm>
            <a:custGeom>
              <a:avLst/>
              <a:gdLst>
                <a:gd name="T0" fmla="*/ 339 w 640"/>
                <a:gd name="T1" fmla="*/ 544 h 544"/>
                <a:gd name="T2" fmla="*/ 32 w 640"/>
                <a:gd name="T3" fmla="*/ 544 h 544"/>
                <a:gd name="T4" fmla="*/ 0 w 640"/>
                <a:gd name="T5" fmla="*/ 512 h 544"/>
                <a:gd name="T6" fmla="*/ 0 w 640"/>
                <a:gd name="T7" fmla="*/ 32 h 544"/>
                <a:gd name="T8" fmla="*/ 32 w 640"/>
                <a:gd name="T9" fmla="*/ 0 h 544"/>
                <a:gd name="T10" fmla="*/ 608 w 640"/>
                <a:gd name="T11" fmla="*/ 0 h 544"/>
                <a:gd name="T12" fmla="*/ 640 w 640"/>
                <a:gd name="T13" fmla="*/ 32 h 544"/>
                <a:gd name="T14" fmla="*/ 640 w 640"/>
                <a:gd name="T15" fmla="*/ 20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0" h="544">
                  <a:moveTo>
                    <a:pt x="339" y="544"/>
                  </a:moveTo>
                  <a:cubicBezTo>
                    <a:pt x="32" y="544"/>
                    <a:pt x="32" y="544"/>
                    <a:pt x="32" y="544"/>
                  </a:cubicBezTo>
                  <a:cubicBezTo>
                    <a:pt x="14" y="544"/>
                    <a:pt x="0" y="530"/>
                    <a:pt x="0" y="51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26" y="0"/>
                    <a:pt x="640" y="14"/>
                    <a:pt x="640" y="32"/>
                  </a:cubicBezTo>
                  <a:cubicBezTo>
                    <a:pt x="640" y="200"/>
                    <a:pt x="640" y="200"/>
                    <a:pt x="640" y="200"/>
                  </a:cubicBezTo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Line 50">
              <a:extLst>
                <a:ext uri="{FF2B5EF4-FFF2-40B4-BE49-F238E27FC236}">
                  <a16:creationId xmlns:a16="http://schemas.microsoft.com/office/drawing/2014/main" id="{825C8DE1-5313-D64E-8D38-66733BBAD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396" y="1955"/>
              <a:ext cx="1343" cy="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Line 51">
              <a:extLst>
                <a:ext uri="{FF2B5EF4-FFF2-40B4-BE49-F238E27FC236}">
                  <a16:creationId xmlns:a16="http://schemas.microsoft.com/office/drawing/2014/main" id="{FA5C6603-AF88-583F-688A-593B716FC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127" y="1484"/>
              <a:ext cx="0" cy="202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Line 52">
              <a:extLst>
                <a:ext uri="{FF2B5EF4-FFF2-40B4-BE49-F238E27FC236}">
                  <a16:creationId xmlns:a16="http://schemas.microsoft.com/office/drawing/2014/main" id="{05673247-9CBC-540E-0801-9A221B504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321" y="1484"/>
              <a:ext cx="0" cy="202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Oval 53">
              <a:extLst>
                <a:ext uri="{FF2B5EF4-FFF2-40B4-BE49-F238E27FC236}">
                  <a16:creationId xmlns:a16="http://schemas.microsoft.com/office/drawing/2014/main" id="{431E8940-9853-6033-EAA8-5C243A264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23" y="2224"/>
              <a:ext cx="672" cy="672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Line 54">
              <a:extLst>
                <a:ext uri="{FF2B5EF4-FFF2-40B4-BE49-F238E27FC236}">
                  <a16:creationId xmlns:a16="http://schemas.microsoft.com/office/drawing/2014/main" id="{ED51ED60-4EE5-452E-2438-0E582A36C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87" y="2358"/>
              <a:ext cx="0" cy="202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Line 55">
              <a:extLst>
                <a:ext uri="{FF2B5EF4-FFF2-40B4-BE49-F238E27FC236}">
                  <a16:creationId xmlns:a16="http://schemas.microsoft.com/office/drawing/2014/main" id="{69C0B625-EB9F-0E82-4BB4-6A0B22967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87" y="2560"/>
              <a:ext cx="134" cy="134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799186"/>
      </p:ext>
    </p:extLst>
  </p:cSld>
  <p:clrMapOvr>
    <a:masterClrMapping/>
  </p:clrMapOvr>
</p:sld>
</file>

<file path=ppt/theme/theme1.xml><?xml version="1.0" encoding="utf-8"?>
<a:theme xmlns:a="http://schemas.openxmlformats.org/drawingml/2006/main" name="1_Vlastní návrh">
  <a:themeElements>
    <a:clrScheme name="Ipsos FIN">
      <a:dk1>
        <a:srgbClr val="40404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ODS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54A98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A0B8E46C179F44BAE9704CD8C57F59" ma:contentTypeVersion="5" ma:contentTypeDescription="Vytvoří nový dokument" ma:contentTypeScope="" ma:versionID="2aff1c55171d08f63545f4158fd8271d">
  <xsd:schema xmlns:xsd="http://www.w3.org/2001/XMLSchema" xmlns:xs="http://www.w3.org/2001/XMLSchema" xmlns:p="http://schemas.microsoft.com/office/2006/metadata/properties" xmlns:ns3="c35c265b-f63c-4a17-824f-8cf4fc590053" xmlns:ns4="eabb4113-07e2-4dc1-952a-27ec6cd033f7" targetNamespace="http://schemas.microsoft.com/office/2006/metadata/properties" ma:root="true" ma:fieldsID="1417a0feae5e0e20155232c2a6ffe75a" ns3:_="" ns4:_="">
    <xsd:import namespace="c35c265b-f63c-4a17-824f-8cf4fc590053"/>
    <xsd:import namespace="eabb4113-07e2-4dc1-952a-27ec6cd033f7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c265b-f63c-4a17-824f-8cf4fc590053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b4113-07e2-4dc1-952a-27ec6cd033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6EB6DF-3629-4FC4-B848-926FC7B774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C55DB8-D07A-40A0-9FF1-24A43E24C913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4E978D4-E54C-4F78-898E-A394DA01CE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35c265b-f63c-4a17-824f-8cf4fc590053"/>
    <ds:schemaRef ds:uri="eabb4113-07e2-4dc1-952a-27ec6cd033f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2655</Words>
  <Application>Microsoft Office PowerPoint</Application>
  <PresentationFormat>Širokoúhlá obrazovka</PresentationFormat>
  <Paragraphs>401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Calibri</vt:lpstr>
      <vt:lpstr>Courier New</vt:lpstr>
      <vt:lpstr>Roboto</vt:lpstr>
      <vt:lpstr>Wingdings</vt:lpstr>
      <vt:lpstr>1_Vlastní návrh</vt:lpstr>
      <vt:lpstr>Vlastní návrh</vt:lpstr>
      <vt:lpstr>2_Vlastní návrh</vt:lpstr>
      <vt:lpstr>3_Vlastní návrh</vt:lpstr>
      <vt:lpstr>4_Vlastní návrh</vt:lpstr>
      <vt:lpstr>ČEŠI A HYPOTÉKY</vt:lpstr>
      <vt:lpstr>Prezentace aplikace PowerPoint</vt:lpstr>
      <vt:lpstr>Hypoteční trh v loňském roce zamrzl</vt:lpstr>
      <vt:lpstr>METODOLOGIE A POZADÍ VÝZKUMU</vt:lpstr>
      <vt:lpstr>Prezentace aplikace PowerPoint</vt:lpstr>
      <vt:lpstr>65 % ČECHŮ BYDLÍ VE VLASTNÍ NEMOVITOSTI</vt:lpstr>
      <vt:lpstr>ČEŠI, KTEŘÍ BYDLÍ VE VLASTNÍM DOMĚ/BYTĚ, NEJČASTĚJI FINANCOVALI BYDLENÍ POMOCÍ HYPOTÉKY</vt:lpstr>
      <vt:lpstr>KOUPI BYDLENÍ BYCHOM NEJČASTĚJI FINANCOVALI POMOCÍ HYPOTÉKY</vt:lpstr>
      <vt:lpstr>HYPOTÉKU PLÁNUJE PĚTINA ČECHŮ</vt:lpstr>
      <vt:lpstr>POLOVINA LIDÍ, KTEŘÍ PLÁNUJÍ HYPOTÉKU, JI V POSLEDNÍCH LETECH ODLOŽILA</vt:lpstr>
      <vt:lpstr>ROZHODUJE VÝŠE ÚROKOVÉ SAZBY</vt:lpstr>
      <vt:lpstr>NEJČASTĚJŠÍ PŮJČKA NA HYPOTÉKU JE DO 3 MILIONŮ KORUN</vt:lpstr>
      <vt:lpstr>Prezentace aplikace PowerPoint</vt:lpstr>
      <vt:lpstr>TÉMĚŘ TŘETINA ČECHŮ, KTEŘÍ MAJÍ HYPOTÉKU, JI REFIXUJÍ DO DVOU LET</vt:lpstr>
      <vt:lpstr>88 % LIDÍ S PLÁNEM REFINANCOVAT HYPOTÉKY DO DVOU LET OČEKÁVÁ VÝRAZNÝ NÁRŮST ÚROKOVÝCH SAZEB</vt:lpstr>
      <vt:lpstr>DESETINA LIDÍ PLÁNUJE V NÁSLEDUJÍCÍM ROCE HYPOTÉKU REFINANCOVAT</vt:lpstr>
      <vt:lpstr>Prezentace aplikace PowerPoint</vt:lpstr>
      <vt:lpstr>ČEŠI, KTEŘÍ UVAŽUJÍ O HYPOTÉCE, OČEKÁVAJÍ, ŽE BUDOU MUSET INVESTOVAT VĚTŠÍ ČÁSTKU ZE SVÝCH ZDROJŮ NEŽ TI, KTEŘÍ JIŽ HYPOTÉKU MAJÍ</vt:lpstr>
      <vt:lpstr>KROMĚ HYPOTÉKY, PODOBNĚ JAKO LONI, LIDÉ K FINANCOVÁNÍ BYDLENÍ VYUŽÍVAJÍ VLASTNÍ ÚSPORY</vt:lpstr>
      <vt:lpstr>VÍCE NEŽ TŘETINA TĚCH, KTEŘÍ MAJÍ HYPOTÉKU, NA JEJÍ SPLÁTKU DÁVAJÍ VÍCE NEŽ 25 % Z PŘÍJMŮ DOMÁCNOSTI</vt:lpstr>
      <vt:lpstr>POJIŠTĚNÍ JE MEZI LIDMI S HYPOTÉKOU, PODOBNĚ JAKO LONI, STÁLE OBLÍBENÉ</vt:lpstr>
      <vt:lpstr>Prezentace aplikace PowerPoint</vt:lpstr>
      <vt:lpstr>CENY NEMOVITOSTÍ V NÁSLEDUJÍCÍCH DVOU LETECH</vt:lpstr>
      <vt:lpstr>Ceny nemovitostí již začaly plošně klesat</vt:lpstr>
      <vt:lpstr>Prezentace aplikace PowerPoint</vt:lpstr>
      <vt:lpstr>HLAVNÍ ZÁVĚRY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Miroslav Paška - Ipsos</dc:creator>
  <cp:lastModifiedBy>Radana Možná</cp:lastModifiedBy>
  <cp:revision>26</cp:revision>
  <cp:lastPrinted>2016-07-14T09:20:19Z</cp:lastPrinted>
  <dcterms:created xsi:type="dcterms:W3CDTF">2012-02-21T08:44:35Z</dcterms:created>
  <dcterms:modified xsi:type="dcterms:W3CDTF">2023-04-19T06:28:43Z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0x010100D8A0B8E46C179F44BAE9704CD8C57F59</vt:lpwstr>
  </property>
</Properties>
</file>