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73" r:id="rId2"/>
    <p:sldId id="283" r:id="rId3"/>
    <p:sldId id="275" r:id="rId4"/>
    <p:sldId id="259" r:id="rId5"/>
    <p:sldId id="284" r:id="rId6"/>
    <p:sldId id="305" r:id="rId7"/>
    <p:sldId id="285" r:id="rId8"/>
    <p:sldId id="286" r:id="rId9"/>
    <p:sldId id="306" r:id="rId10"/>
    <p:sldId id="298" r:id="rId11"/>
    <p:sldId id="307" r:id="rId12"/>
    <p:sldId id="301" r:id="rId13"/>
    <p:sldId id="291" r:id="rId14"/>
    <p:sldId id="288" r:id="rId15"/>
    <p:sldId id="289" r:id="rId16"/>
    <p:sldId id="292" r:id="rId17"/>
    <p:sldId id="293" r:id="rId18"/>
    <p:sldId id="294" r:id="rId19"/>
    <p:sldId id="295" r:id="rId20"/>
    <p:sldId id="281" r:id="rId21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969"/>
    <a:srgbClr val="007F85"/>
    <a:srgbClr val="007E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Tmavý styl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77632" autoAdjust="0"/>
  </p:normalViewPr>
  <p:slideViewPr>
    <p:cSldViewPr snapToGrid="0" snapToObjects="1">
      <p:cViewPr varScale="1">
        <p:scale>
          <a:sx n="62" d="100"/>
          <a:sy n="62" d="100"/>
        </p:scale>
        <p:origin x="14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cbaonlinecz-my.sharepoint.com/personal/jakub_seidler_cbaonline_cz/Documents/__DATA/PMI/_PMI.xlsm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01\sdileny\Public\Progn&#243;za%20&#268;BA\Progn&#243;za\2022\2022_08_11_srpnova_prognoza\_Agregace_&#268;BA_progn&#243;za_srpen202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cbaonlinecz-my.sharepoint.com/personal/jakub_seidler_cbaonline_cz/Documents/__DATA/Credit/_Credit.xlsm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baonlinecz-my.sharepoint.com/personal/jakub_seidler_cbaonline_cz/Documents/__DATA/CPI/_CPI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01\sdileny\Public\Progn&#243;za%20&#268;BA\Progn&#243;za\2022\2022_08_11_srpnova_prognoza\_Agregace_&#268;BA_progn&#243;za_srpen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01\sdileny\Public\Progn&#243;za%20&#268;BA\Progn&#243;za\2022\2022_08_11_srpnova_prognoza\_Agregace_&#268;BA_progn&#243;za_srpen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01\sdileny\Public\Progn&#243;za%20&#268;BA\Progn&#243;za\2022\2022_08_11_srpnova_prognoza\_Agregace_&#268;BA_progn&#243;za_srpen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01\sdileny\Public\Progn&#243;za%20&#268;BA\Progn&#243;za\2022\2022_08_11_srpnova_prognoza\_Agregace_&#268;BA_progn&#243;za_srpen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01\sdileny\Public\Progn&#243;za%20&#268;BA\Progn&#243;za\2022\2022_08_11_srpnova_prognoza\_Agregace_&#268;BA_progn&#243;za_srpen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01\sdileny\Public\Progn&#243;za%20&#268;BA\Progn&#243;za\2022\2022_08_11_srpnova_prognoza\_Agregace_&#268;BA_progn&#243;za_srpen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01\sdileny\Public\Progn&#243;za%20&#268;BA\Progn&#243;za\2022\2022_08_11_srpnova_prognoza\_Agregace_&#268;BA_progn&#243;za_srpen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692550705331882E-2"/>
          <c:y val="5.3682471264367815E-2"/>
          <c:w val="0.87466097143625765"/>
          <c:h val="0.65029231550945976"/>
        </c:manualLayout>
      </c:layout>
      <c:lineChart>
        <c:grouping val="standard"/>
        <c:varyColors val="0"/>
        <c:ser>
          <c:idx val="1"/>
          <c:order val="0"/>
          <c:tx>
            <c:strRef>
              <c:f>PMI_Manufacturing!$AR$4</c:f>
              <c:strCache>
                <c:ptCount val="1"/>
                <c:pt idx="0">
                  <c:v>eurozóna</c:v>
                </c:pt>
              </c:strCache>
            </c:strRef>
          </c:tx>
          <c:spPr>
            <a:ln w="15875">
              <a:solidFill>
                <a:srgbClr val="60A6DA"/>
              </a:solidFill>
              <a:prstDash val="solid"/>
            </a:ln>
          </c:spPr>
          <c:marker>
            <c:symbol val="none"/>
          </c:marker>
          <c:cat>
            <c:numRef>
              <c:f>PMI_Manufacturing!$AP$101:$AP$137</c:f>
              <c:numCache>
                <c:formatCode>mmm\-yy</c:formatCode>
                <c:ptCount val="37"/>
                <c:pt idx="0">
                  <c:v>43677</c:v>
                </c:pt>
                <c:pt idx="1">
                  <c:v>43708</c:v>
                </c:pt>
                <c:pt idx="2">
                  <c:v>43738</c:v>
                </c:pt>
                <c:pt idx="3">
                  <c:v>43769</c:v>
                </c:pt>
                <c:pt idx="4">
                  <c:v>43799</c:v>
                </c:pt>
                <c:pt idx="5">
                  <c:v>43830</c:v>
                </c:pt>
                <c:pt idx="6">
                  <c:v>43861</c:v>
                </c:pt>
                <c:pt idx="7">
                  <c:v>43890</c:v>
                </c:pt>
                <c:pt idx="8">
                  <c:v>43921</c:v>
                </c:pt>
                <c:pt idx="9">
                  <c:v>43951</c:v>
                </c:pt>
                <c:pt idx="10">
                  <c:v>43982</c:v>
                </c:pt>
                <c:pt idx="11">
                  <c:v>44012</c:v>
                </c:pt>
                <c:pt idx="12">
                  <c:v>44043</c:v>
                </c:pt>
                <c:pt idx="13">
                  <c:v>44074</c:v>
                </c:pt>
                <c:pt idx="14">
                  <c:v>44104</c:v>
                </c:pt>
                <c:pt idx="15">
                  <c:v>44135</c:v>
                </c:pt>
                <c:pt idx="16">
                  <c:v>44165</c:v>
                </c:pt>
                <c:pt idx="17">
                  <c:v>44196</c:v>
                </c:pt>
                <c:pt idx="18">
                  <c:v>44227</c:v>
                </c:pt>
                <c:pt idx="19">
                  <c:v>44255</c:v>
                </c:pt>
                <c:pt idx="20">
                  <c:v>44286</c:v>
                </c:pt>
                <c:pt idx="21">
                  <c:v>44316</c:v>
                </c:pt>
                <c:pt idx="22">
                  <c:v>44347</c:v>
                </c:pt>
                <c:pt idx="23">
                  <c:v>44377</c:v>
                </c:pt>
                <c:pt idx="24">
                  <c:v>44408</c:v>
                </c:pt>
                <c:pt idx="25">
                  <c:v>44439</c:v>
                </c:pt>
                <c:pt idx="26">
                  <c:v>44469</c:v>
                </c:pt>
                <c:pt idx="27">
                  <c:v>44500</c:v>
                </c:pt>
                <c:pt idx="28">
                  <c:v>44530</c:v>
                </c:pt>
                <c:pt idx="29">
                  <c:v>44561</c:v>
                </c:pt>
                <c:pt idx="30">
                  <c:v>44592</c:v>
                </c:pt>
                <c:pt idx="31">
                  <c:v>44620</c:v>
                </c:pt>
                <c:pt idx="32">
                  <c:v>44651</c:v>
                </c:pt>
                <c:pt idx="33">
                  <c:v>44681</c:v>
                </c:pt>
                <c:pt idx="34">
                  <c:v>44712</c:v>
                </c:pt>
                <c:pt idx="35">
                  <c:v>44742</c:v>
                </c:pt>
                <c:pt idx="36">
                  <c:v>44773</c:v>
                </c:pt>
              </c:numCache>
            </c:numRef>
          </c:cat>
          <c:val>
            <c:numRef>
              <c:f>PMI_Manufacturing!$AR$101:$AR$137</c:f>
              <c:numCache>
                <c:formatCode>0.0</c:formatCode>
                <c:ptCount val="37"/>
                <c:pt idx="0">
                  <c:v>46.5</c:v>
                </c:pt>
                <c:pt idx="1">
                  <c:v>47</c:v>
                </c:pt>
                <c:pt idx="2">
                  <c:v>45.7</c:v>
                </c:pt>
                <c:pt idx="3">
                  <c:v>45.9</c:v>
                </c:pt>
                <c:pt idx="4">
                  <c:v>46.9</c:v>
                </c:pt>
                <c:pt idx="5">
                  <c:v>46.3</c:v>
                </c:pt>
                <c:pt idx="6">
                  <c:v>47.9</c:v>
                </c:pt>
                <c:pt idx="7">
                  <c:v>49.2</c:v>
                </c:pt>
                <c:pt idx="8">
                  <c:v>44.5</c:v>
                </c:pt>
                <c:pt idx="9">
                  <c:v>33.4</c:v>
                </c:pt>
                <c:pt idx="10">
                  <c:v>39.4</c:v>
                </c:pt>
                <c:pt idx="11">
                  <c:v>47.4</c:v>
                </c:pt>
                <c:pt idx="12">
                  <c:v>51.8</c:v>
                </c:pt>
                <c:pt idx="13">
                  <c:v>51.7</c:v>
                </c:pt>
                <c:pt idx="14">
                  <c:v>53.7</c:v>
                </c:pt>
                <c:pt idx="15">
                  <c:v>54.8</c:v>
                </c:pt>
                <c:pt idx="16">
                  <c:v>53.8</c:v>
                </c:pt>
                <c:pt idx="17">
                  <c:v>55.2</c:v>
                </c:pt>
                <c:pt idx="18">
                  <c:v>54.8</c:v>
                </c:pt>
                <c:pt idx="19">
                  <c:v>57.9</c:v>
                </c:pt>
                <c:pt idx="20">
                  <c:v>62.5</c:v>
                </c:pt>
                <c:pt idx="21">
                  <c:v>62.9</c:v>
                </c:pt>
                <c:pt idx="22">
                  <c:v>63.1</c:v>
                </c:pt>
                <c:pt idx="23">
                  <c:v>63.4</c:v>
                </c:pt>
                <c:pt idx="24">
                  <c:v>62.8</c:v>
                </c:pt>
                <c:pt idx="25">
                  <c:v>61.4</c:v>
                </c:pt>
                <c:pt idx="26">
                  <c:v>58.6</c:v>
                </c:pt>
                <c:pt idx="27">
                  <c:v>58.3</c:v>
                </c:pt>
                <c:pt idx="28">
                  <c:v>58.4</c:v>
                </c:pt>
                <c:pt idx="29">
                  <c:v>58</c:v>
                </c:pt>
                <c:pt idx="30">
                  <c:v>58.7</c:v>
                </c:pt>
                <c:pt idx="31">
                  <c:v>58.2</c:v>
                </c:pt>
                <c:pt idx="32">
                  <c:v>56.5</c:v>
                </c:pt>
                <c:pt idx="33">
                  <c:v>55.5</c:v>
                </c:pt>
                <c:pt idx="34">
                  <c:v>54.6</c:v>
                </c:pt>
                <c:pt idx="35">
                  <c:v>52.1</c:v>
                </c:pt>
                <c:pt idx="36">
                  <c:v>49.8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00-422F-A0CA-A84E461B6E92}"/>
            </c:ext>
          </c:extLst>
        </c:ser>
        <c:ser>
          <c:idx val="0"/>
          <c:order val="1"/>
          <c:tx>
            <c:strRef>
              <c:f>PMI_Manufacturing!$AQ$4</c:f>
              <c:strCache>
                <c:ptCount val="1"/>
                <c:pt idx="0">
                  <c:v>ČR</c:v>
                </c:pt>
              </c:strCache>
            </c:strRef>
          </c:tx>
          <c:spPr>
            <a:ln w="15875">
              <a:solidFill>
                <a:schemeClr val="accent4"/>
              </a:solidFill>
              <a:prstDash val="solid"/>
            </a:ln>
          </c:spPr>
          <c:marker>
            <c:symbol val="none"/>
          </c:marker>
          <c:cat>
            <c:numRef>
              <c:f>PMI_Manufacturing!$AP$101:$AP$137</c:f>
              <c:numCache>
                <c:formatCode>mmm\-yy</c:formatCode>
                <c:ptCount val="37"/>
                <c:pt idx="0">
                  <c:v>43677</c:v>
                </c:pt>
                <c:pt idx="1">
                  <c:v>43708</c:v>
                </c:pt>
                <c:pt idx="2">
                  <c:v>43738</c:v>
                </c:pt>
                <c:pt idx="3">
                  <c:v>43769</c:v>
                </c:pt>
                <c:pt idx="4">
                  <c:v>43799</c:v>
                </c:pt>
                <c:pt idx="5">
                  <c:v>43830</c:v>
                </c:pt>
                <c:pt idx="6">
                  <c:v>43861</c:v>
                </c:pt>
                <c:pt idx="7">
                  <c:v>43890</c:v>
                </c:pt>
                <c:pt idx="8">
                  <c:v>43921</c:v>
                </c:pt>
                <c:pt idx="9">
                  <c:v>43951</c:v>
                </c:pt>
                <c:pt idx="10">
                  <c:v>43982</c:v>
                </c:pt>
                <c:pt idx="11">
                  <c:v>44012</c:v>
                </c:pt>
                <c:pt idx="12">
                  <c:v>44043</c:v>
                </c:pt>
                <c:pt idx="13">
                  <c:v>44074</c:v>
                </c:pt>
                <c:pt idx="14">
                  <c:v>44104</c:v>
                </c:pt>
                <c:pt idx="15">
                  <c:v>44135</c:v>
                </c:pt>
                <c:pt idx="16">
                  <c:v>44165</c:v>
                </c:pt>
                <c:pt idx="17">
                  <c:v>44196</c:v>
                </c:pt>
                <c:pt idx="18">
                  <c:v>44227</c:v>
                </c:pt>
                <c:pt idx="19">
                  <c:v>44255</c:v>
                </c:pt>
                <c:pt idx="20">
                  <c:v>44286</c:v>
                </c:pt>
                <c:pt idx="21">
                  <c:v>44316</c:v>
                </c:pt>
                <c:pt idx="22">
                  <c:v>44347</c:v>
                </c:pt>
                <c:pt idx="23">
                  <c:v>44377</c:v>
                </c:pt>
                <c:pt idx="24">
                  <c:v>44408</c:v>
                </c:pt>
                <c:pt idx="25">
                  <c:v>44439</c:v>
                </c:pt>
                <c:pt idx="26">
                  <c:v>44469</c:v>
                </c:pt>
                <c:pt idx="27">
                  <c:v>44500</c:v>
                </c:pt>
                <c:pt idx="28">
                  <c:v>44530</c:v>
                </c:pt>
                <c:pt idx="29">
                  <c:v>44561</c:v>
                </c:pt>
                <c:pt idx="30">
                  <c:v>44592</c:v>
                </c:pt>
                <c:pt idx="31">
                  <c:v>44620</c:v>
                </c:pt>
                <c:pt idx="32">
                  <c:v>44651</c:v>
                </c:pt>
                <c:pt idx="33">
                  <c:v>44681</c:v>
                </c:pt>
                <c:pt idx="34">
                  <c:v>44712</c:v>
                </c:pt>
                <c:pt idx="35">
                  <c:v>44742</c:v>
                </c:pt>
                <c:pt idx="36">
                  <c:v>44773</c:v>
                </c:pt>
              </c:numCache>
            </c:numRef>
          </c:cat>
          <c:val>
            <c:numRef>
              <c:f>PMI_Manufacturing!$AQ$101:$AQ$137</c:f>
              <c:numCache>
                <c:formatCode>0.0</c:formatCode>
                <c:ptCount val="37"/>
                <c:pt idx="0">
                  <c:v>43.1</c:v>
                </c:pt>
                <c:pt idx="1">
                  <c:v>44.9</c:v>
                </c:pt>
                <c:pt idx="2">
                  <c:v>44.9</c:v>
                </c:pt>
                <c:pt idx="3">
                  <c:v>45</c:v>
                </c:pt>
                <c:pt idx="4">
                  <c:v>43.5</c:v>
                </c:pt>
                <c:pt idx="5">
                  <c:v>43.6</c:v>
                </c:pt>
                <c:pt idx="6">
                  <c:v>45.2</c:v>
                </c:pt>
                <c:pt idx="7">
                  <c:v>46.5</c:v>
                </c:pt>
                <c:pt idx="8">
                  <c:v>41.3</c:v>
                </c:pt>
                <c:pt idx="9">
                  <c:v>35.1</c:v>
                </c:pt>
                <c:pt idx="10">
                  <c:v>39.6</c:v>
                </c:pt>
                <c:pt idx="11">
                  <c:v>44.9</c:v>
                </c:pt>
                <c:pt idx="12">
                  <c:v>47</c:v>
                </c:pt>
                <c:pt idx="13">
                  <c:v>49.1</c:v>
                </c:pt>
                <c:pt idx="14">
                  <c:v>50.7</c:v>
                </c:pt>
                <c:pt idx="15">
                  <c:v>51.9</c:v>
                </c:pt>
                <c:pt idx="16">
                  <c:v>53.9</c:v>
                </c:pt>
                <c:pt idx="17">
                  <c:v>57</c:v>
                </c:pt>
                <c:pt idx="18">
                  <c:v>57</c:v>
                </c:pt>
                <c:pt idx="19">
                  <c:v>56.5</c:v>
                </c:pt>
                <c:pt idx="20">
                  <c:v>58</c:v>
                </c:pt>
                <c:pt idx="21">
                  <c:v>58.9</c:v>
                </c:pt>
                <c:pt idx="22">
                  <c:v>61.8</c:v>
                </c:pt>
                <c:pt idx="23">
                  <c:v>62.7</c:v>
                </c:pt>
                <c:pt idx="24">
                  <c:v>62</c:v>
                </c:pt>
                <c:pt idx="25">
                  <c:v>61</c:v>
                </c:pt>
                <c:pt idx="26">
                  <c:v>58</c:v>
                </c:pt>
                <c:pt idx="27">
                  <c:v>55.1</c:v>
                </c:pt>
                <c:pt idx="28">
                  <c:v>57.1</c:v>
                </c:pt>
                <c:pt idx="29">
                  <c:v>59.1</c:v>
                </c:pt>
                <c:pt idx="30">
                  <c:v>59</c:v>
                </c:pt>
                <c:pt idx="31">
                  <c:v>56.5</c:v>
                </c:pt>
                <c:pt idx="32">
                  <c:v>54.7</c:v>
                </c:pt>
                <c:pt idx="33">
                  <c:v>54.4</c:v>
                </c:pt>
                <c:pt idx="34">
                  <c:v>52.3</c:v>
                </c:pt>
                <c:pt idx="35">
                  <c:v>49</c:v>
                </c:pt>
                <c:pt idx="36">
                  <c:v>46.8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00-422F-A0CA-A84E461B6E92}"/>
            </c:ext>
          </c:extLst>
        </c:ser>
        <c:ser>
          <c:idx val="2"/>
          <c:order val="2"/>
          <c:tx>
            <c:strRef>
              <c:f>PMI_Manufacturing!$AS$4</c:f>
              <c:strCache>
                <c:ptCount val="1"/>
                <c:pt idx="0">
                  <c:v>Německo</c:v>
                </c:pt>
              </c:strCache>
            </c:strRef>
          </c:tx>
          <c:spPr>
            <a:ln w="28575">
              <a:solidFill>
                <a:schemeClr val="tx2"/>
              </a:solidFill>
              <a:prstDash val="solid"/>
            </a:ln>
          </c:spPr>
          <c:marker>
            <c:symbol val="none"/>
          </c:marker>
          <c:cat>
            <c:numRef>
              <c:f>PMI_Manufacturing!$AP$101:$AP$137</c:f>
              <c:numCache>
                <c:formatCode>mmm\-yy</c:formatCode>
                <c:ptCount val="37"/>
                <c:pt idx="0">
                  <c:v>43677</c:v>
                </c:pt>
                <c:pt idx="1">
                  <c:v>43708</c:v>
                </c:pt>
                <c:pt idx="2">
                  <c:v>43738</c:v>
                </c:pt>
                <c:pt idx="3">
                  <c:v>43769</c:v>
                </c:pt>
                <c:pt idx="4">
                  <c:v>43799</c:v>
                </c:pt>
                <c:pt idx="5">
                  <c:v>43830</c:v>
                </c:pt>
                <c:pt idx="6">
                  <c:v>43861</c:v>
                </c:pt>
                <c:pt idx="7">
                  <c:v>43890</c:v>
                </c:pt>
                <c:pt idx="8">
                  <c:v>43921</c:v>
                </c:pt>
                <c:pt idx="9">
                  <c:v>43951</c:v>
                </c:pt>
                <c:pt idx="10">
                  <c:v>43982</c:v>
                </c:pt>
                <c:pt idx="11">
                  <c:v>44012</c:v>
                </c:pt>
                <c:pt idx="12">
                  <c:v>44043</c:v>
                </c:pt>
                <c:pt idx="13">
                  <c:v>44074</c:v>
                </c:pt>
                <c:pt idx="14">
                  <c:v>44104</c:v>
                </c:pt>
                <c:pt idx="15">
                  <c:v>44135</c:v>
                </c:pt>
                <c:pt idx="16">
                  <c:v>44165</c:v>
                </c:pt>
                <c:pt idx="17">
                  <c:v>44196</c:v>
                </c:pt>
                <c:pt idx="18">
                  <c:v>44227</c:v>
                </c:pt>
                <c:pt idx="19">
                  <c:v>44255</c:v>
                </c:pt>
                <c:pt idx="20">
                  <c:v>44286</c:v>
                </c:pt>
                <c:pt idx="21">
                  <c:v>44316</c:v>
                </c:pt>
                <c:pt idx="22">
                  <c:v>44347</c:v>
                </c:pt>
                <c:pt idx="23">
                  <c:v>44377</c:v>
                </c:pt>
                <c:pt idx="24">
                  <c:v>44408</c:v>
                </c:pt>
                <c:pt idx="25">
                  <c:v>44439</c:v>
                </c:pt>
                <c:pt idx="26">
                  <c:v>44469</c:v>
                </c:pt>
                <c:pt idx="27">
                  <c:v>44500</c:v>
                </c:pt>
                <c:pt idx="28">
                  <c:v>44530</c:v>
                </c:pt>
                <c:pt idx="29">
                  <c:v>44561</c:v>
                </c:pt>
                <c:pt idx="30">
                  <c:v>44592</c:v>
                </c:pt>
                <c:pt idx="31">
                  <c:v>44620</c:v>
                </c:pt>
                <c:pt idx="32">
                  <c:v>44651</c:v>
                </c:pt>
                <c:pt idx="33">
                  <c:v>44681</c:v>
                </c:pt>
                <c:pt idx="34">
                  <c:v>44712</c:v>
                </c:pt>
                <c:pt idx="35">
                  <c:v>44742</c:v>
                </c:pt>
                <c:pt idx="36">
                  <c:v>44773</c:v>
                </c:pt>
              </c:numCache>
            </c:numRef>
          </c:cat>
          <c:val>
            <c:numRef>
              <c:f>PMI_Manufacturing!$AS$101:$AS$137</c:f>
              <c:numCache>
                <c:formatCode>0.0</c:formatCode>
                <c:ptCount val="37"/>
                <c:pt idx="0">
                  <c:v>43.2</c:v>
                </c:pt>
                <c:pt idx="1">
                  <c:v>43.5</c:v>
                </c:pt>
                <c:pt idx="2">
                  <c:v>41.7</c:v>
                </c:pt>
                <c:pt idx="3">
                  <c:v>42.1</c:v>
                </c:pt>
                <c:pt idx="4">
                  <c:v>44.1</c:v>
                </c:pt>
                <c:pt idx="5">
                  <c:v>43.7</c:v>
                </c:pt>
                <c:pt idx="6">
                  <c:v>45.3</c:v>
                </c:pt>
                <c:pt idx="7">
                  <c:v>48</c:v>
                </c:pt>
                <c:pt idx="8">
                  <c:v>45.4</c:v>
                </c:pt>
                <c:pt idx="9">
                  <c:v>34.5</c:v>
                </c:pt>
                <c:pt idx="10">
                  <c:v>36.6</c:v>
                </c:pt>
                <c:pt idx="11">
                  <c:v>45.2</c:v>
                </c:pt>
                <c:pt idx="12">
                  <c:v>51</c:v>
                </c:pt>
                <c:pt idx="13">
                  <c:v>52.2</c:v>
                </c:pt>
                <c:pt idx="14">
                  <c:v>56.4</c:v>
                </c:pt>
                <c:pt idx="15">
                  <c:v>58.2</c:v>
                </c:pt>
                <c:pt idx="16">
                  <c:v>57.8</c:v>
                </c:pt>
                <c:pt idx="17">
                  <c:v>58.3</c:v>
                </c:pt>
                <c:pt idx="18">
                  <c:v>57.1</c:v>
                </c:pt>
                <c:pt idx="19">
                  <c:v>60.7</c:v>
                </c:pt>
                <c:pt idx="20">
                  <c:v>66.599999999999994</c:v>
                </c:pt>
                <c:pt idx="21">
                  <c:v>66.2</c:v>
                </c:pt>
                <c:pt idx="22">
                  <c:v>64.400000000000006</c:v>
                </c:pt>
                <c:pt idx="23">
                  <c:v>65.099999999999994</c:v>
                </c:pt>
                <c:pt idx="24">
                  <c:v>65.900000000000006</c:v>
                </c:pt>
                <c:pt idx="25">
                  <c:v>62.6</c:v>
                </c:pt>
                <c:pt idx="26">
                  <c:v>58.4</c:v>
                </c:pt>
                <c:pt idx="27">
                  <c:v>57.8</c:v>
                </c:pt>
                <c:pt idx="28">
                  <c:v>57.4</c:v>
                </c:pt>
                <c:pt idx="29">
                  <c:v>57.4</c:v>
                </c:pt>
                <c:pt idx="30">
                  <c:v>59.8</c:v>
                </c:pt>
                <c:pt idx="31">
                  <c:v>58.4</c:v>
                </c:pt>
                <c:pt idx="32">
                  <c:v>56.9</c:v>
                </c:pt>
                <c:pt idx="33">
                  <c:v>54.6</c:v>
                </c:pt>
                <c:pt idx="34">
                  <c:v>54.8</c:v>
                </c:pt>
                <c:pt idx="35">
                  <c:v>52</c:v>
                </c:pt>
                <c:pt idx="36">
                  <c:v>49.3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00-422F-A0CA-A84E461B6E92}"/>
            </c:ext>
          </c:extLst>
        </c:ser>
        <c:ser>
          <c:idx val="3"/>
          <c:order val="3"/>
          <c:tx>
            <c:strRef>
              <c:f>PMI_Manufacturing!$AT$4</c:f>
              <c:strCache>
                <c:ptCount val="1"/>
                <c:pt idx="0">
                  <c:v>Čína (oficialní)</c:v>
                </c:pt>
              </c:strCache>
            </c:strRef>
          </c:tx>
          <c:spPr>
            <a:ln w="15875">
              <a:solidFill>
                <a:schemeClr val="accent2"/>
              </a:solidFill>
              <a:prstDash val="solid"/>
            </a:ln>
          </c:spPr>
          <c:marker>
            <c:symbol val="none"/>
          </c:marker>
          <c:cat>
            <c:numRef>
              <c:f>PMI_Manufacturing!$AP$101:$AP$137</c:f>
              <c:numCache>
                <c:formatCode>mmm\-yy</c:formatCode>
                <c:ptCount val="37"/>
                <c:pt idx="0">
                  <c:v>43677</c:v>
                </c:pt>
                <c:pt idx="1">
                  <c:v>43708</c:v>
                </c:pt>
                <c:pt idx="2">
                  <c:v>43738</c:v>
                </c:pt>
                <c:pt idx="3">
                  <c:v>43769</c:v>
                </c:pt>
                <c:pt idx="4">
                  <c:v>43799</c:v>
                </c:pt>
                <c:pt idx="5">
                  <c:v>43830</c:v>
                </c:pt>
                <c:pt idx="6">
                  <c:v>43861</c:v>
                </c:pt>
                <c:pt idx="7">
                  <c:v>43890</c:v>
                </c:pt>
                <c:pt idx="8">
                  <c:v>43921</c:v>
                </c:pt>
                <c:pt idx="9">
                  <c:v>43951</c:v>
                </c:pt>
                <c:pt idx="10">
                  <c:v>43982</c:v>
                </c:pt>
                <c:pt idx="11">
                  <c:v>44012</c:v>
                </c:pt>
                <c:pt idx="12">
                  <c:v>44043</c:v>
                </c:pt>
                <c:pt idx="13">
                  <c:v>44074</c:v>
                </c:pt>
                <c:pt idx="14">
                  <c:v>44104</c:v>
                </c:pt>
                <c:pt idx="15">
                  <c:v>44135</c:v>
                </c:pt>
                <c:pt idx="16">
                  <c:v>44165</c:v>
                </c:pt>
                <c:pt idx="17">
                  <c:v>44196</c:v>
                </c:pt>
                <c:pt idx="18">
                  <c:v>44227</c:v>
                </c:pt>
                <c:pt idx="19">
                  <c:v>44255</c:v>
                </c:pt>
                <c:pt idx="20">
                  <c:v>44286</c:v>
                </c:pt>
                <c:pt idx="21">
                  <c:v>44316</c:v>
                </c:pt>
                <c:pt idx="22">
                  <c:v>44347</c:v>
                </c:pt>
                <c:pt idx="23">
                  <c:v>44377</c:v>
                </c:pt>
                <c:pt idx="24">
                  <c:v>44408</c:v>
                </c:pt>
                <c:pt idx="25">
                  <c:v>44439</c:v>
                </c:pt>
                <c:pt idx="26">
                  <c:v>44469</c:v>
                </c:pt>
                <c:pt idx="27">
                  <c:v>44500</c:v>
                </c:pt>
                <c:pt idx="28">
                  <c:v>44530</c:v>
                </c:pt>
                <c:pt idx="29">
                  <c:v>44561</c:v>
                </c:pt>
                <c:pt idx="30">
                  <c:v>44592</c:v>
                </c:pt>
                <c:pt idx="31">
                  <c:v>44620</c:v>
                </c:pt>
                <c:pt idx="32">
                  <c:v>44651</c:v>
                </c:pt>
                <c:pt idx="33">
                  <c:v>44681</c:v>
                </c:pt>
                <c:pt idx="34">
                  <c:v>44712</c:v>
                </c:pt>
                <c:pt idx="35">
                  <c:v>44742</c:v>
                </c:pt>
                <c:pt idx="36">
                  <c:v>44773</c:v>
                </c:pt>
              </c:numCache>
            </c:numRef>
          </c:cat>
          <c:val>
            <c:numRef>
              <c:f>PMI_Manufacturing!$AT$101:$AT$137</c:f>
              <c:numCache>
                <c:formatCode>0.00</c:formatCode>
                <c:ptCount val="37"/>
                <c:pt idx="0">
                  <c:v>49.7</c:v>
                </c:pt>
                <c:pt idx="1">
                  <c:v>49.5</c:v>
                </c:pt>
                <c:pt idx="2">
                  <c:v>49.8</c:v>
                </c:pt>
                <c:pt idx="3">
                  <c:v>49.3</c:v>
                </c:pt>
                <c:pt idx="4">
                  <c:v>50.2</c:v>
                </c:pt>
                <c:pt idx="5">
                  <c:v>50.2</c:v>
                </c:pt>
                <c:pt idx="6">
                  <c:v>50</c:v>
                </c:pt>
                <c:pt idx="7">
                  <c:v>35.700000000000003</c:v>
                </c:pt>
                <c:pt idx="8">
                  <c:v>52</c:v>
                </c:pt>
                <c:pt idx="9">
                  <c:v>50.8</c:v>
                </c:pt>
                <c:pt idx="10">
                  <c:v>50.6</c:v>
                </c:pt>
                <c:pt idx="11">
                  <c:v>50.9</c:v>
                </c:pt>
                <c:pt idx="12">
                  <c:v>51.1</c:v>
                </c:pt>
                <c:pt idx="13">
                  <c:v>51</c:v>
                </c:pt>
                <c:pt idx="14">
                  <c:v>51.5</c:v>
                </c:pt>
                <c:pt idx="15">
                  <c:v>51.4</c:v>
                </c:pt>
                <c:pt idx="16">
                  <c:v>52.1</c:v>
                </c:pt>
                <c:pt idx="17">
                  <c:v>51.9</c:v>
                </c:pt>
                <c:pt idx="18">
                  <c:v>51.3</c:v>
                </c:pt>
                <c:pt idx="19">
                  <c:v>50.6</c:v>
                </c:pt>
                <c:pt idx="20">
                  <c:v>51.9</c:v>
                </c:pt>
                <c:pt idx="21">
                  <c:v>51.1</c:v>
                </c:pt>
                <c:pt idx="22">
                  <c:v>51</c:v>
                </c:pt>
                <c:pt idx="23">
                  <c:v>50.9</c:v>
                </c:pt>
                <c:pt idx="24">
                  <c:v>50.4</c:v>
                </c:pt>
                <c:pt idx="25">
                  <c:v>50.1</c:v>
                </c:pt>
                <c:pt idx="26">
                  <c:v>49.6</c:v>
                </c:pt>
                <c:pt idx="27">
                  <c:v>49.2</c:v>
                </c:pt>
                <c:pt idx="28">
                  <c:v>50.1</c:v>
                </c:pt>
                <c:pt idx="29">
                  <c:v>50.3</c:v>
                </c:pt>
                <c:pt idx="30">
                  <c:v>50.1</c:v>
                </c:pt>
                <c:pt idx="31">
                  <c:v>50.2</c:v>
                </c:pt>
                <c:pt idx="32">
                  <c:v>49.5</c:v>
                </c:pt>
                <c:pt idx="33">
                  <c:v>47.4</c:v>
                </c:pt>
                <c:pt idx="34">
                  <c:v>49.6</c:v>
                </c:pt>
                <c:pt idx="35">
                  <c:v>50.2</c:v>
                </c:pt>
                <c:pt idx="36">
                  <c:v>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600-422F-A0CA-A84E461B6E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35538592"/>
        <c:axId val="2066541808"/>
      </c:lineChart>
      <c:dateAx>
        <c:axId val="2035538592"/>
        <c:scaling>
          <c:orientation val="minMax"/>
        </c:scaling>
        <c:delete val="0"/>
        <c:axPos val="b"/>
        <c:numFmt formatCode="mm/yy" sourceLinked="0"/>
        <c:majorTickMark val="out"/>
        <c:minorTickMark val="none"/>
        <c:tickLblPos val="low"/>
        <c:spPr>
          <a:ln w="3175">
            <a:solidFill>
              <a:srgbClr val="767676"/>
            </a:solidFill>
            <a:prstDash val="solid"/>
          </a:ln>
        </c:spPr>
        <c:crossAx val="2066541808"/>
        <c:crosses val="autoZero"/>
        <c:auto val="1"/>
        <c:lblOffset val="100"/>
        <c:baseTimeUnit val="months"/>
        <c:majorUnit val="3"/>
        <c:majorTimeUnit val="months"/>
      </c:dateAx>
      <c:valAx>
        <c:axId val="2066541808"/>
        <c:scaling>
          <c:orientation val="minMax"/>
          <c:min val="25"/>
        </c:scaling>
        <c:delete val="0"/>
        <c:axPos val="l"/>
        <c:majorGridlines>
          <c:spPr>
            <a:ln w="3175" cmpd="sng">
              <a:solidFill>
                <a:srgbClr val="A8A8A8"/>
              </a:solidFill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25400">
            <a:noFill/>
          </a:ln>
        </c:spPr>
        <c:crossAx val="203553859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05"/>
          <c:y val="0.87666583078389082"/>
          <c:w val="0.93281026930551225"/>
          <c:h val="0.12333416921610911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noFill/>
    <a:ln w="25400">
      <a:noFill/>
    </a:ln>
    <a:effectLst/>
  </c:spPr>
  <c:txPr>
    <a:bodyPr/>
    <a:lstStyle/>
    <a:p>
      <a:pPr>
        <a:defRPr sz="1400" b="0" i="0">
          <a:solidFill>
            <a:srgbClr val="000000"/>
          </a:solidFill>
          <a:latin typeface="+mj-lt"/>
        </a:defRPr>
      </a:pPr>
      <a:endParaRPr lang="cs-CZ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Grafy!$CL$3</c:f>
              <c:strCache>
                <c:ptCount val="1"/>
                <c:pt idx="0">
                  <c:v>Úvěry celkem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Grafy!$CK$4:$CK$88</c:f>
              <c:numCache>
                <c:formatCode>mm/yy</c:formatCode>
                <c:ptCount val="83"/>
                <c:pt idx="0">
                  <c:v>44742</c:v>
                </c:pt>
                <c:pt idx="1">
                  <c:v>44712</c:v>
                </c:pt>
                <c:pt idx="2">
                  <c:v>44681</c:v>
                </c:pt>
                <c:pt idx="3">
                  <c:v>44651</c:v>
                </c:pt>
                <c:pt idx="4">
                  <c:v>44620</c:v>
                </c:pt>
                <c:pt idx="5">
                  <c:v>44592</c:v>
                </c:pt>
                <c:pt idx="6">
                  <c:v>44561</c:v>
                </c:pt>
                <c:pt idx="7">
                  <c:v>44530</c:v>
                </c:pt>
                <c:pt idx="8">
                  <c:v>44500</c:v>
                </c:pt>
                <c:pt idx="9">
                  <c:v>44469</c:v>
                </c:pt>
                <c:pt idx="10">
                  <c:v>44439</c:v>
                </c:pt>
                <c:pt idx="11">
                  <c:v>44408</c:v>
                </c:pt>
                <c:pt idx="12">
                  <c:v>44377</c:v>
                </c:pt>
                <c:pt idx="13">
                  <c:v>44347</c:v>
                </c:pt>
                <c:pt idx="14">
                  <c:v>44316</c:v>
                </c:pt>
                <c:pt idx="15">
                  <c:v>44286</c:v>
                </c:pt>
                <c:pt idx="16">
                  <c:v>44255</c:v>
                </c:pt>
                <c:pt idx="17">
                  <c:v>44227</c:v>
                </c:pt>
                <c:pt idx="18">
                  <c:v>44196</c:v>
                </c:pt>
                <c:pt idx="19">
                  <c:v>44165</c:v>
                </c:pt>
                <c:pt idx="20">
                  <c:v>44135</c:v>
                </c:pt>
                <c:pt idx="21">
                  <c:v>44104</c:v>
                </c:pt>
                <c:pt idx="22">
                  <c:v>44074</c:v>
                </c:pt>
                <c:pt idx="23">
                  <c:v>44043</c:v>
                </c:pt>
                <c:pt idx="24">
                  <c:v>44012</c:v>
                </c:pt>
                <c:pt idx="25">
                  <c:v>43982</c:v>
                </c:pt>
                <c:pt idx="26">
                  <c:v>43951</c:v>
                </c:pt>
                <c:pt idx="27">
                  <c:v>43921</c:v>
                </c:pt>
                <c:pt idx="28">
                  <c:v>43890</c:v>
                </c:pt>
                <c:pt idx="29">
                  <c:v>43861</c:v>
                </c:pt>
                <c:pt idx="30">
                  <c:v>43830</c:v>
                </c:pt>
                <c:pt idx="31">
                  <c:v>43799</c:v>
                </c:pt>
                <c:pt idx="32">
                  <c:v>43769</c:v>
                </c:pt>
                <c:pt idx="33">
                  <c:v>43738</c:v>
                </c:pt>
                <c:pt idx="34">
                  <c:v>43708</c:v>
                </c:pt>
                <c:pt idx="35">
                  <c:v>43677</c:v>
                </c:pt>
                <c:pt idx="36">
                  <c:v>43646</c:v>
                </c:pt>
                <c:pt idx="37">
                  <c:v>43616</c:v>
                </c:pt>
                <c:pt idx="38">
                  <c:v>43585</c:v>
                </c:pt>
                <c:pt idx="39">
                  <c:v>43555</c:v>
                </c:pt>
                <c:pt idx="40">
                  <c:v>43524</c:v>
                </c:pt>
                <c:pt idx="41">
                  <c:v>43496</c:v>
                </c:pt>
                <c:pt idx="42">
                  <c:v>43465</c:v>
                </c:pt>
                <c:pt idx="43">
                  <c:v>43434</c:v>
                </c:pt>
                <c:pt idx="44">
                  <c:v>43404</c:v>
                </c:pt>
                <c:pt idx="45">
                  <c:v>43373</c:v>
                </c:pt>
                <c:pt idx="46">
                  <c:v>43343</c:v>
                </c:pt>
                <c:pt idx="47">
                  <c:v>43312</c:v>
                </c:pt>
                <c:pt idx="48">
                  <c:v>43281</c:v>
                </c:pt>
                <c:pt idx="49">
                  <c:v>43251</c:v>
                </c:pt>
                <c:pt idx="50">
                  <c:v>43220</c:v>
                </c:pt>
                <c:pt idx="51">
                  <c:v>43190</c:v>
                </c:pt>
                <c:pt idx="52">
                  <c:v>43159</c:v>
                </c:pt>
                <c:pt idx="53">
                  <c:v>43131</c:v>
                </c:pt>
                <c:pt idx="54">
                  <c:v>43100</c:v>
                </c:pt>
                <c:pt idx="55">
                  <c:v>43069</c:v>
                </c:pt>
                <c:pt idx="56">
                  <c:v>43039</c:v>
                </c:pt>
                <c:pt idx="57">
                  <c:v>43008</c:v>
                </c:pt>
                <c:pt idx="58">
                  <c:v>42978</c:v>
                </c:pt>
                <c:pt idx="59">
                  <c:v>42947</c:v>
                </c:pt>
                <c:pt idx="60">
                  <c:v>42916</c:v>
                </c:pt>
                <c:pt idx="61">
                  <c:v>42886</c:v>
                </c:pt>
                <c:pt idx="62">
                  <c:v>42855</c:v>
                </c:pt>
                <c:pt idx="63">
                  <c:v>42825</c:v>
                </c:pt>
                <c:pt idx="64">
                  <c:v>42794</c:v>
                </c:pt>
                <c:pt idx="65">
                  <c:v>42766</c:v>
                </c:pt>
                <c:pt idx="66">
                  <c:v>42735</c:v>
                </c:pt>
                <c:pt idx="67">
                  <c:v>42704</c:v>
                </c:pt>
                <c:pt idx="68">
                  <c:v>42674</c:v>
                </c:pt>
                <c:pt idx="69">
                  <c:v>42643</c:v>
                </c:pt>
                <c:pt idx="70">
                  <c:v>42613</c:v>
                </c:pt>
                <c:pt idx="71">
                  <c:v>42582</c:v>
                </c:pt>
                <c:pt idx="72">
                  <c:v>42551</c:v>
                </c:pt>
                <c:pt idx="73">
                  <c:v>42521</c:v>
                </c:pt>
                <c:pt idx="74">
                  <c:v>42490</c:v>
                </c:pt>
                <c:pt idx="75">
                  <c:v>42400</c:v>
                </c:pt>
                <c:pt idx="76">
                  <c:v>42369</c:v>
                </c:pt>
                <c:pt idx="77">
                  <c:v>42338</c:v>
                </c:pt>
                <c:pt idx="78">
                  <c:v>42308</c:v>
                </c:pt>
                <c:pt idx="79">
                  <c:v>42277</c:v>
                </c:pt>
                <c:pt idx="80">
                  <c:v>42247</c:v>
                </c:pt>
                <c:pt idx="81">
                  <c:v>42216</c:v>
                </c:pt>
                <c:pt idx="82">
                  <c:v>42185</c:v>
                </c:pt>
              </c:numCache>
            </c:numRef>
          </c:cat>
          <c:val>
            <c:numRef>
              <c:f>Grafy!$CL$4:$CL$88</c:f>
              <c:numCache>
                <c:formatCode>0.00</c:formatCode>
                <c:ptCount val="83"/>
                <c:pt idx="0">
                  <c:v>6.9290138906996424</c:v>
                </c:pt>
                <c:pt idx="1">
                  <c:v>3.3865831128909063</c:v>
                </c:pt>
                <c:pt idx="2">
                  <c:v>1.6289452461301313</c:v>
                </c:pt>
                <c:pt idx="3">
                  <c:v>4.3843881232357385</c:v>
                </c:pt>
                <c:pt idx="4">
                  <c:v>7.1932127405858859</c:v>
                </c:pt>
                <c:pt idx="5">
                  <c:v>6.1030804610652689</c:v>
                </c:pt>
                <c:pt idx="6">
                  <c:v>7.0127643815250496</c:v>
                </c:pt>
                <c:pt idx="7">
                  <c:v>6.6484615857882678</c:v>
                </c:pt>
                <c:pt idx="8">
                  <c:v>5.7936465970765072</c:v>
                </c:pt>
                <c:pt idx="9">
                  <c:v>4.3667044313242309</c:v>
                </c:pt>
                <c:pt idx="10">
                  <c:v>6.357004907712227</c:v>
                </c:pt>
                <c:pt idx="11">
                  <c:v>5.5448970242378381</c:v>
                </c:pt>
                <c:pt idx="12">
                  <c:v>3.3839256820138885</c:v>
                </c:pt>
                <c:pt idx="13">
                  <c:v>5.6170854406583093</c:v>
                </c:pt>
                <c:pt idx="14">
                  <c:v>7.0964885832198732</c:v>
                </c:pt>
                <c:pt idx="15">
                  <c:v>4.838476126286273</c:v>
                </c:pt>
                <c:pt idx="16">
                  <c:v>3.9286058214516695</c:v>
                </c:pt>
                <c:pt idx="17">
                  <c:v>3.7731036452543831</c:v>
                </c:pt>
                <c:pt idx="18">
                  <c:v>4.2048987094309265</c:v>
                </c:pt>
                <c:pt idx="19">
                  <c:v>4.175140770493635</c:v>
                </c:pt>
                <c:pt idx="20">
                  <c:v>4.5290727817991483</c:v>
                </c:pt>
                <c:pt idx="21">
                  <c:v>4.4757652493082833</c:v>
                </c:pt>
                <c:pt idx="22">
                  <c:v>4.3880994018660191</c:v>
                </c:pt>
                <c:pt idx="23">
                  <c:v>4.4338419342041302</c:v>
                </c:pt>
                <c:pt idx="24">
                  <c:v>5.3843760724614498</c:v>
                </c:pt>
                <c:pt idx="25">
                  <c:v>5.4952465083896174</c:v>
                </c:pt>
                <c:pt idx="26">
                  <c:v>6.0886387448698454</c:v>
                </c:pt>
                <c:pt idx="27">
                  <c:v>6.8709355161736152</c:v>
                </c:pt>
                <c:pt idx="28">
                  <c:v>4.6829364952462926</c:v>
                </c:pt>
                <c:pt idx="29">
                  <c:v>4.3813717265624108</c:v>
                </c:pt>
                <c:pt idx="30">
                  <c:v>4.3581333355109164</c:v>
                </c:pt>
                <c:pt idx="31">
                  <c:v>4.231966310462254</c:v>
                </c:pt>
                <c:pt idx="32">
                  <c:v>4.2507870878275344</c:v>
                </c:pt>
                <c:pt idx="33">
                  <c:v>4.0973320053580675</c:v>
                </c:pt>
                <c:pt idx="34">
                  <c:v>4.272824342032755</c:v>
                </c:pt>
                <c:pt idx="35">
                  <c:v>4.1982551977677973</c:v>
                </c:pt>
                <c:pt idx="36">
                  <c:v>5.0967642410953751</c:v>
                </c:pt>
                <c:pt idx="37">
                  <c:v>6.3558152152754621</c:v>
                </c:pt>
                <c:pt idx="38">
                  <c:v>6.2372361952755417</c:v>
                </c:pt>
                <c:pt idx="39">
                  <c:v>6.051485491641273</c:v>
                </c:pt>
                <c:pt idx="40">
                  <c:v>6.3968005026800334</c:v>
                </c:pt>
                <c:pt idx="41">
                  <c:v>7.0089927378168104</c:v>
                </c:pt>
                <c:pt idx="42">
                  <c:v>7.1599382361002606</c:v>
                </c:pt>
                <c:pt idx="43">
                  <c:v>7.4256464498221764</c:v>
                </c:pt>
                <c:pt idx="44">
                  <c:v>6.9194701206661158</c:v>
                </c:pt>
                <c:pt idx="45">
                  <c:v>5.6847174705049408</c:v>
                </c:pt>
                <c:pt idx="46">
                  <c:v>5.1444020086536479</c:v>
                </c:pt>
                <c:pt idx="47">
                  <c:v>5.3232707516896127</c:v>
                </c:pt>
                <c:pt idx="48">
                  <c:v>4.9265445447591594</c:v>
                </c:pt>
                <c:pt idx="49">
                  <c:v>3.0533154677890195</c:v>
                </c:pt>
                <c:pt idx="50">
                  <c:v>2.8292732671726606</c:v>
                </c:pt>
                <c:pt idx="51">
                  <c:v>4.0681989036810196</c:v>
                </c:pt>
                <c:pt idx="52">
                  <c:v>4.2060108136537488</c:v>
                </c:pt>
                <c:pt idx="53">
                  <c:v>4.2174336158300463</c:v>
                </c:pt>
                <c:pt idx="54">
                  <c:v>4.5793117669684191</c:v>
                </c:pt>
                <c:pt idx="55">
                  <c:v>4.0978407414357543</c:v>
                </c:pt>
                <c:pt idx="56">
                  <c:v>5.2479891505198939</c:v>
                </c:pt>
                <c:pt idx="57">
                  <c:v>6.7673634203599065</c:v>
                </c:pt>
                <c:pt idx="58">
                  <c:v>7.2054138534492607</c:v>
                </c:pt>
                <c:pt idx="59">
                  <c:v>7.1096987488910468</c:v>
                </c:pt>
                <c:pt idx="60">
                  <c:v>6.7254303669791904</c:v>
                </c:pt>
                <c:pt idx="61">
                  <c:v>8.3104765919431713</c:v>
                </c:pt>
                <c:pt idx="62">
                  <c:v>8.4108096095563809</c:v>
                </c:pt>
                <c:pt idx="63">
                  <c:v>7.2538155660472725</c:v>
                </c:pt>
                <c:pt idx="64">
                  <c:v>7.2365606345269784</c:v>
                </c:pt>
                <c:pt idx="65">
                  <c:v>6.9718096511841354</c:v>
                </c:pt>
                <c:pt idx="66">
                  <c:v>6.0382420402521175</c:v>
                </c:pt>
                <c:pt idx="67">
                  <c:v>6.3008783096329068</c:v>
                </c:pt>
                <c:pt idx="68">
                  <c:v>6.3573120605293409</c:v>
                </c:pt>
                <c:pt idx="69">
                  <c:v>6.3168668603389877</c:v>
                </c:pt>
                <c:pt idx="70">
                  <c:v>6.2811786470916342</c:v>
                </c:pt>
                <c:pt idx="71">
                  <c:v>6.1472623813956684</c:v>
                </c:pt>
                <c:pt idx="72">
                  <c:v>6.7127700597888751</c:v>
                </c:pt>
                <c:pt idx="73">
                  <c:v>6.8711384321642699</c:v>
                </c:pt>
                <c:pt idx="74">
                  <c:v>6.6142597687922633</c:v>
                </c:pt>
                <c:pt idx="75">
                  <c:v>5.9369911361496053</c:v>
                </c:pt>
                <c:pt idx="76">
                  <c:v>5.5978946137165586</c:v>
                </c:pt>
                <c:pt idx="77">
                  <c:v>7.3518165836284011</c:v>
                </c:pt>
                <c:pt idx="78">
                  <c:v>6.9059754528871808</c:v>
                </c:pt>
                <c:pt idx="79">
                  <c:v>7.6220906884299389</c:v>
                </c:pt>
                <c:pt idx="80">
                  <c:v>7.3103028744726073</c:v>
                </c:pt>
                <c:pt idx="81">
                  <c:v>7.2545817905194321</c:v>
                </c:pt>
                <c:pt idx="82">
                  <c:v>5.6042263351235411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26-4097-93C9-E4C04C4B1548}"/>
            </c:ext>
          </c:extLst>
        </c:ser>
        <c:ser>
          <c:idx val="1"/>
          <c:order val="1"/>
          <c:tx>
            <c:strRef>
              <c:f>Grafy!$CM$3</c:f>
              <c:strCache>
                <c:ptCount val="1"/>
                <c:pt idx="0">
                  <c:v>Nefinanční podniky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Grafy!$CK$4:$CK$88</c:f>
              <c:numCache>
                <c:formatCode>mm/yy</c:formatCode>
                <c:ptCount val="83"/>
                <c:pt idx="0">
                  <c:v>44742</c:v>
                </c:pt>
                <c:pt idx="1">
                  <c:v>44712</c:v>
                </c:pt>
                <c:pt idx="2">
                  <c:v>44681</c:v>
                </c:pt>
                <c:pt idx="3">
                  <c:v>44651</c:v>
                </c:pt>
                <c:pt idx="4">
                  <c:v>44620</c:v>
                </c:pt>
                <c:pt idx="5">
                  <c:v>44592</c:v>
                </c:pt>
                <c:pt idx="6">
                  <c:v>44561</c:v>
                </c:pt>
                <c:pt idx="7">
                  <c:v>44530</c:v>
                </c:pt>
                <c:pt idx="8">
                  <c:v>44500</c:v>
                </c:pt>
                <c:pt idx="9">
                  <c:v>44469</c:v>
                </c:pt>
                <c:pt idx="10">
                  <c:v>44439</c:v>
                </c:pt>
                <c:pt idx="11">
                  <c:v>44408</c:v>
                </c:pt>
                <c:pt idx="12">
                  <c:v>44377</c:v>
                </c:pt>
                <c:pt idx="13">
                  <c:v>44347</c:v>
                </c:pt>
                <c:pt idx="14">
                  <c:v>44316</c:v>
                </c:pt>
                <c:pt idx="15">
                  <c:v>44286</c:v>
                </c:pt>
                <c:pt idx="16">
                  <c:v>44255</c:v>
                </c:pt>
                <c:pt idx="17">
                  <c:v>44227</c:v>
                </c:pt>
                <c:pt idx="18">
                  <c:v>44196</c:v>
                </c:pt>
                <c:pt idx="19">
                  <c:v>44165</c:v>
                </c:pt>
                <c:pt idx="20">
                  <c:v>44135</c:v>
                </c:pt>
                <c:pt idx="21">
                  <c:v>44104</c:v>
                </c:pt>
                <c:pt idx="22">
                  <c:v>44074</c:v>
                </c:pt>
                <c:pt idx="23">
                  <c:v>44043</c:v>
                </c:pt>
                <c:pt idx="24">
                  <c:v>44012</c:v>
                </c:pt>
                <c:pt idx="25">
                  <c:v>43982</c:v>
                </c:pt>
                <c:pt idx="26">
                  <c:v>43951</c:v>
                </c:pt>
                <c:pt idx="27">
                  <c:v>43921</c:v>
                </c:pt>
                <c:pt idx="28">
                  <c:v>43890</c:v>
                </c:pt>
                <c:pt idx="29">
                  <c:v>43861</c:v>
                </c:pt>
                <c:pt idx="30">
                  <c:v>43830</c:v>
                </c:pt>
                <c:pt idx="31">
                  <c:v>43799</c:v>
                </c:pt>
                <c:pt idx="32">
                  <c:v>43769</c:v>
                </c:pt>
                <c:pt idx="33">
                  <c:v>43738</c:v>
                </c:pt>
                <c:pt idx="34">
                  <c:v>43708</c:v>
                </c:pt>
                <c:pt idx="35">
                  <c:v>43677</c:v>
                </c:pt>
                <c:pt idx="36">
                  <c:v>43646</c:v>
                </c:pt>
                <c:pt idx="37">
                  <c:v>43616</c:v>
                </c:pt>
                <c:pt idx="38">
                  <c:v>43585</c:v>
                </c:pt>
                <c:pt idx="39">
                  <c:v>43555</c:v>
                </c:pt>
                <c:pt idx="40">
                  <c:v>43524</c:v>
                </c:pt>
                <c:pt idx="41">
                  <c:v>43496</c:v>
                </c:pt>
                <c:pt idx="42">
                  <c:v>43465</c:v>
                </c:pt>
                <c:pt idx="43">
                  <c:v>43434</c:v>
                </c:pt>
                <c:pt idx="44">
                  <c:v>43404</c:v>
                </c:pt>
                <c:pt idx="45">
                  <c:v>43373</c:v>
                </c:pt>
                <c:pt idx="46">
                  <c:v>43343</c:v>
                </c:pt>
                <c:pt idx="47">
                  <c:v>43312</c:v>
                </c:pt>
                <c:pt idx="48">
                  <c:v>43281</c:v>
                </c:pt>
                <c:pt idx="49">
                  <c:v>43251</c:v>
                </c:pt>
                <c:pt idx="50">
                  <c:v>43220</c:v>
                </c:pt>
                <c:pt idx="51">
                  <c:v>43190</c:v>
                </c:pt>
                <c:pt idx="52">
                  <c:v>43159</c:v>
                </c:pt>
                <c:pt idx="53">
                  <c:v>43131</c:v>
                </c:pt>
                <c:pt idx="54">
                  <c:v>43100</c:v>
                </c:pt>
                <c:pt idx="55">
                  <c:v>43069</c:v>
                </c:pt>
                <c:pt idx="56">
                  <c:v>43039</c:v>
                </c:pt>
                <c:pt idx="57">
                  <c:v>43008</c:v>
                </c:pt>
                <c:pt idx="58">
                  <c:v>42978</c:v>
                </c:pt>
                <c:pt idx="59">
                  <c:v>42947</c:v>
                </c:pt>
                <c:pt idx="60">
                  <c:v>42916</c:v>
                </c:pt>
                <c:pt idx="61">
                  <c:v>42886</c:v>
                </c:pt>
                <c:pt idx="62">
                  <c:v>42855</c:v>
                </c:pt>
                <c:pt idx="63">
                  <c:v>42825</c:v>
                </c:pt>
                <c:pt idx="64">
                  <c:v>42794</c:v>
                </c:pt>
                <c:pt idx="65">
                  <c:v>42766</c:v>
                </c:pt>
                <c:pt idx="66">
                  <c:v>42735</c:v>
                </c:pt>
                <c:pt idx="67">
                  <c:v>42704</c:v>
                </c:pt>
                <c:pt idx="68">
                  <c:v>42674</c:v>
                </c:pt>
                <c:pt idx="69">
                  <c:v>42643</c:v>
                </c:pt>
                <c:pt idx="70">
                  <c:v>42613</c:v>
                </c:pt>
                <c:pt idx="71">
                  <c:v>42582</c:v>
                </c:pt>
                <c:pt idx="72">
                  <c:v>42551</c:v>
                </c:pt>
                <c:pt idx="73">
                  <c:v>42521</c:v>
                </c:pt>
                <c:pt idx="74">
                  <c:v>42490</c:v>
                </c:pt>
                <c:pt idx="75">
                  <c:v>42400</c:v>
                </c:pt>
                <c:pt idx="76">
                  <c:v>42369</c:v>
                </c:pt>
                <c:pt idx="77">
                  <c:v>42338</c:v>
                </c:pt>
                <c:pt idx="78">
                  <c:v>42308</c:v>
                </c:pt>
                <c:pt idx="79">
                  <c:v>42277</c:v>
                </c:pt>
                <c:pt idx="80">
                  <c:v>42247</c:v>
                </c:pt>
                <c:pt idx="81">
                  <c:v>42216</c:v>
                </c:pt>
                <c:pt idx="82">
                  <c:v>42185</c:v>
                </c:pt>
              </c:numCache>
            </c:numRef>
          </c:cat>
          <c:val>
            <c:numRef>
              <c:f>Grafy!$CM$4:$CM$88</c:f>
              <c:numCache>
                <c:formatCode>0.00</c:formatCode>
                <c:ptCount val="83"/>
                <c:pt idx="0">
                  <c:v>7.7095795904639219</c:v>
                </c:pt>
                <c:pt idx="1">
                  <c:v>6.4544378899163313</c:v>
                </c:pt>
                <c:pt idx="2">
                  <c:v>6.582649330249013</c:v>
                </c:pt>
                <c:pt idx="3">
                  <c:v>7.5796195832484869</c:v>
                </c:pt>
                <c:pt idx="4">
                  <c:v>9.14870781327053</c:v>
                </c:pt>
                <c:pt idx="5">
                  <c:v>5.3226233152815938</c:v>
                </c:pt>
                <c:pt idx="6">
                  <c:v>5.8131905011950202</c:v>
                </c:pt>
                <c:pt idx="7">
                  <c:v>4.7912495252563581</c:v>
                </c:pt>
                <c:pt idx="8">
                  <c:v>3.5261642409364358</c:v>
                </c:pt>
                <c:pt idx="9">
                  <c:v>1.9498133209655322</c:v>
                </c:pt>
                <c:pt idx="10">
                  <c:v>0.67790266084497564</c:v>
                </c:pt>
                <c:pt idx="11">
                  <c:v>3.8415299815497406E-2</c:v>
                </c:pt>
                <c:pt idx="12">
                  <c:v>-1.9141009642576257</c:v>
                </c:pt>
                <c:pt idx="13">
                  <c:v>-1.9222256243357827</c:v>
                </c:pt>
                <c:pt idx="14">
                  <c:v>-2.3713899291234575</c:v>
                </c:pt>
                <c:pt idx="15">
                  <c:v>-2.3772559515591762</c:v>
                </c:pt>
                <c:pt idx="16">
                  <c:v>0.91060163647371795</c:v>
                </c:pt>
                <c:pt idx="17">
                  <c:v>0.34517950989796375</c:v>
                </c:pt>
                <c:pt idx="18">
                  <c:v>0.27950617539704847</c:v>
                </c:pt>
                <c:pt idx="19">
                  <c:v>0.86720733372405157</c:v>
                </c:pt>
                <c:pt idx="20">
                  <c:v>2.0024932547037411</c:v>
                </c:pt>
                <c:pt idx="21">
                  <c:v>2.3399159610935971</c:v>
                </c:pt>
                <c:pt idx="22">
                  <c:v>1.8492857389828865</c:v>
                </c:pt>
                <c:pt idx="23">
                  <c:v>2.6227122830174698</c:v>
                </c:pt>
                <c:pt idx="24">
                  <c:v>4.8522467416501236</c:v>
                </c:pt>
                <c:pt idx="25">
                  <c:v>5.4148816812926714</c:v>
                </c:pt>
                <c:pt idx="26">
                  <c:v>6.2119222606799473</c:v>
                </c:pt>
                <c:pt idx="27">
                  <c:v>6.4234900303290487</c:v>
                </c:pt>
                <c:pt idx="28">
                  <c:v>3.1338413035577606</c:v>
                </c:pt>
                <c:pt idx="29">
                  <c:v>2.6763673232781393</c:v>
                </c:pt>
                <c:pt idx="30">
                  <c:v>3.6692920703945253</c:v>
                </c:pt>
                <c:pt idx="31">
                  <c:v>3.4073902773119613</c:v>
                </c:pt>
                <c:pt idx="32">
                  <c:v>2.4853525345936545</c:v>
                </c:pt>
                <c:pt idx="33">
                  <c:v>3.2978067734055871</c:v>
                </c:pt>
                <c:pt idx="34">
                  <c:v>3.9077912995030495</c:v>
                </c:pt>
                <c:pt idx="35">
                  <c:v>3.5427379571183693</c:v>
                </c:pt>
                <c:pt idx="36">
                  <c:v>3.5050708666858998</c:v>
                </c:pt>
                <c:pt idx="37">
                  <c:v>5.4314627007665095</c:v>
                </c:pt>
                <c:pt idx="38">
                  <c:v>5.9628349818497517</c:v>
                </c:pt>
                <c:pt idx="39">
                  <c:v>6.2057511317902714</c:v>
                </c:pt>
                <c:pt idx="40">
                  <c:v>5.7216579280336965</c:v>
                </c:pt>
                <c:pt idx="41">
                  <c:v>7.4056233980719144</c:v>
                </c:pt>
                <c:pt idx="42">
                  <c:v>5.7043930414685029</c:v>
                </c:pt>
                <c:pt idx="43">
                  <c:v>7.6585896579936641</c:v>
                </c:pt>
                <c:pt idx="44">
                  <c:v>8.1326393219983473</c:v>
                </c:pt>
                <c:pt idx="45">
                  <c:v>5.3392161206367694</c:v>
                </c:pt>
                <c:pt idx="46">
                  <c:v>4.3974642139218867</c:v>
                </c:pt>
                <c:pt idx="47">
                  <c:v>4.2463317094381781</c:v>
                </c:pt>
                <c:pt idx="48">
                  <c:v>4.1609079902472867</c:v>
                </c:pt>
                <c:pt idx="49">
                  <c:v>1.634990647971013</c:v>
                </c:pt>
                <c:pt idx="50">
                  <c:v>1.6129002292870398</c:v>
                </c:pt>
                <c:pt idx="51">
                  <c:v>2.5146448625193996</c:v>
                </c:pt>
                <c:pt idx="52">
                  <c:v>4.0241430401496192</c:v>
                </c:pt>
                <c:pt idx="53">
                  <c:v>3.6618185676755344</c:v>
                </c:pt>
                <c:pt idx="54">
                  <c:v>4.7514122145346338</c:v>
                </c:pt>
                <c:pt idx="55">
                  <c:v>1.6285228622089365</c:v>
                </c:pt>
                <c:pt idx="56">
                  <c:v>2.4799911355999349</c:v>
                </c:pt>
                <c:pt idx="57">
                  <c:v>4.3644366857660266</c:v>
                </c:pt>
                <c:pt idx="58">
                  <c:v>5.4692899664564809</c:v>
                </c:pt>
                <c:pt idx="59">
                  <c:v>5.0313029238100659</c:v>
                </c:pt>
                <c:pt idx="60">
                  <c:v>5.7703903896137332</c:v>
                </c:pt>
                <c:pt idx="61">
                  <c:v>7.1295425377704058</c:v>
                </c:pt>
                <c:pt idx="62">
                  <c:v>6.0288676168249955</c:v>
                </c:pt>
                <c:pt idx="63">
                  <c:v>4.7197124127546175</c:v>
                </c:pt>
                <c:pt idx="64">
                  <c:v>5.9484185310608728</c:v>
                </c:pt>
                <c:pt idx="65">
                  <c:v>5.2220562132695436</c:v>
                </c:pt>
                <c:pt idx="66">
                  <c:v>5.9414365426808669</c:v>
                </c:pt>
                <c:pt idx="67">
                  <c:v>6.784625628367702</c:v>
                </c:pt>
                <c:pt idx="68">
                  <c:v>6.0978180846423147</c:v>
                </c:pt>
                <c:pt idx="69">
                  <c:v>5.913160527181005</c:v>
                </c:pt>
                <c:pt idx="70">
                  <c:v>5.1308896280441552</c:v>
                </c:pt>
                <c:pt idx="71">
                  <c:v>7.3388628730700622</c:v>
                </c:pt>
                <c:pt idx="72">
                  <c:v>6.6540498059641795</c:v>
                </c:pt>
                <c:pt idx="73">
                  <c:v>6.8898779155146084</c:v>
                </c:pt>
                <c:pt idx="74">
                  <c:v>8.2931999364527229</c:v>
                </c:pt>
                <c:pt idx="75">
                  <c:v>6.28572475325615</c:v>
                </c:pt>
                <c:pt idx="76">
                  <c:v>5.2864541650469832</c:v>
                </c:pt>
                <c:pt idx="77">
                  <c:v>8.7581413286795584</c:v>
                </c:pt>
                <c:pt idx="78">
                  <c:v>9.5289720979861325</c:v>
                </c:pt>
                <c:pt idx="79">
                  <c:v>10.791995325977698</c:v>
                </c:pt>
                <c:pt idx="80">
                  <c:v>10.02076952235964</c:v>
                </c:pt>
                <c:pt idx="81">
                  <c:v>7.4175607016924827</c:v>
                </c:pt>
                <c:pt idx="82">
                  <c:v>4.7676959490357218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26-4097-93C9-E4C04C4B1548}"/>
            </c:ext>
          </c:extLst>
        </c:ser>
        <c:ser>
          <c:idx val="2"/>
          <c:order val="2"/>
          <c:tx>
            <c:strRef>
              <c:f>Grafy!$CN$3</c:f>
              <c:strCache>
                <c:ptCount val="1"/>
                <c:pt idx="0">
                  <c:v>Domácnosti</c:v>
                </c:pt>
              </c:strCache>
            </c:strRef>
          </c:tx>
          <c:spPr>
            <a:ln w="28575" cap="rnd">
              <a:solidFill>
                <a:schemeClr val="tx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Grafy!$CK$4:$CK$88</c:f>
              <c:numCache>
                <c:formatCode>mm/yy</c:formatCode>
                <c:ptCount val="83"/>
                <c:pt idx="0">
                  <c:v>44742</c:v>
                </c:pt>
                <c:pt idx="1">
                  <c:v>44712</c:v>
                </c:pt>
                <c:pt idx="2">
                  <c:v>44681</c:v>
                </c:pt>
                <c:pt idx="3">
                  <c:v>44651</c:v>
                </c:pt>
                <c:pt idx="4">
                  <c:v>44620</c:v>
                </c:pt>
                <c:pt idx="5">
                  <c:v>44592</c:v>
                </c:pt>
                <c:pt idx="6">
                  <c:v>44561</c:v>
                </c:pt>
                <c:pt idx="7">
                  <c:v>44530</c:v>
                </c:pt>
                <c:pt idx="8">
                  <c:v>44500</c:v>
                </c:pt>
                <c:pt idx="9">
                  <c:v>44469</c:v>
                </c:pt>
                <c:pt idx="10">
                  <c:v>44439</c:v>
                </c:pt>
                <c:pt idx="11">
                  <c:v>44408</c:v>
                </c:pt>
                <c:pt idx="12">
                  <c:v>44377</c:v>
                </c:pt>
                <c:pt idx="13">
                  <c:v>44347</c:v>
                </c:pt>
                <c:pt idx="14">
                  <c:v>44316</c:v>
                </c:pt>
                <c:pt idx="15">
                  <c:v>44286</c:v>
                </c:pt>
                <c:pt idx="16">
                  <c:v>44255</c:v>
                </c:pt>
                <c:pt idx="17">
                  <c:v>44227</c:v>
                </c:pt>
                <c:pt idx="18">
                  <c:v>44196</c:v>
                </c:pt>
                <c:pt idx="19">
                  <c:v>44165</c:v>
                </c:pt>
                <c:pt idx="20">
                  <c:v>44135</c:v>
                </c:pt>
                <c:pt idx="21">
                  <c:v>44104</c:v>
                </c:pt>
                <c:pt idx="22">
                  <c:v>44074</c:v>
                </c:pt>
                <c:pt idx="23">
                  <c:v>44043</c:v>
                </c:pt>
                <c:pt idx="24">
                  <c:v>44012</c:v>
                </c:pt>
                <c:pt idx="25">
                  <c:v>43982</c:v>
                </c:pt>
                <c:pt idx="26">
                  <c:v>43951</c:v>
                </c:pt>
                <c:pt idx="27">
                  <c:v>43921</c:v>
                </c:pt>
                <c:pt idx="28">
                  <c:v>43890</c:v>
                </c:pt>
                <c:pt idx="29">
                  <c:v>43861</c:v>
                </c:pt>
                <c:pt idx="30">
                  <c:v>43830</c:v>
                </c:pt>
                <c:pt idx="31">
                  <c:v>43799</c:v>
                </c:pt>
                <c:pt idx="32">
                  <c:v>43769</c:v>
                </c:pt>
                <c:pt idx="33">
                  <c:v>43738</c:v>
                </c:pt>
                <c:pt idx="34">
                  <c:v>43708</c:v>
                </c:pt>
                <c:pt idx="35">
                  <c:v>43677</c:v>
                </c:pt>
                <c:pt idx="36">
                  <c:v>43646</c:v>
                </c:pt>
                <c:pt idx="37">
                  <c:v>43616</c:v>
                </c:pt>
                <c:pt idx="38">
                  <c:v>43585</c:v>
                </c:pt>
                <c:pt idx="39">
                  <c:v>43555</c:v>
                </c:pt>
                <c:pt idx="40">
                  <c:v>43524</c:v>
                </c:pt>
                <c:pt idx="41">
                  <c:v>43496</c:v>
                </c:pt>
                <c:pt idx="42">
                  <c:v>43465</c:v>
                </c:pt>
                <c:pt idx="43">
                  <c:v>43434</c:v>
                </c:pt>
                <c:pt idx="44">
                  <c:v>43404</c:v>
                </c:pt>
                <c:pt idx="45">
                  <c:v>43373</c:v>
                </c:pt>
                <c:pt idx="46">
                  <c:v>43343</c:v>
                </c:pt>
                <c:pt idx="47">
                  <c:v>43312</c:v>
                </c:pt>
                <c:pt idx="48">
                  <c:v>43281</c:v>
                </c:pt>
                <c:pt idx="49">
                  <c:v>43251</c:v>
                </c:pt>
                <c:pt idx="50">
                  <c:v>43220</c:v>
                </c:pt>
                <c:pt idx="51">
                  <c:v>43190</c:v>
                </c:pt>
                <c:pt idx="52">
                  <c:v>43159</c:v>
                </c:pt>
                <c:pt idx="53">
                  <c:v>43131</c:v>
                </c:pt>
                <c:pt idx="54">
                  <c:v>43100</c:v>
                </c:pt>
                <c:pt idx="55">
                  <c:v>43069</c:v>
                </c:pt>
                <c:pt idx="56">
                  <c:v>43039</c:v>
                </c:pt>
                <c:pt idx="57">
                  <c:v>43008</c:v>
                </c:pt>
                <c:pt idx="58">
                  <c:v>42978</c:v>
                </c:pt>
                <c:pt idx="59">
                  <c:v>42947</c:v>
                </c:pt>
                <c:pt idx="60">
                  <c:v>42916</c:v>
                </c:pt>
                <c:pt idx="61">
                  <c:v>42886</c:v>
                </c:pt>
                <c:pt idx="62">
                  <c:v>42855</c:v>
                </c:pt>
                <c:pt idx="63">
                  <c:v>42825</c:v>
                </c:pt>
                <c:pt idx="64">
                  <c:v>42794</c:v>
                </c:pt>
                <c:pt idx="65">
                  <c:v>42766</c:v>
                </c:pt>
                <c:pt idx="66">
                  <c:v>42735</c:v>
                </c:pt>
                <c:pt idx="67">
                  <c:v>42704</c:v>
                </c:pt>
                <c:pt idx="68">
                  <c:v>42674</c:v>
                </c:pt>
                <c:pt idx="69">
                  <c:v>42643</c:v>
                </c:pt>
                <c:pt idx="70">
                  <c:v>42613</c:v>
                </c:pt>
                <c:pt idx="71">
                  <c:v>42582</c:v>
                </c:pt>
                <c:pt idx="72">
                  <c:v>42551</c:v>
                </c:pt>
                <c:pt idx="73">
                  <c:v>42521</c:v>
                </c:pt>
                <c:pt idx="74">
                  <c:v>42490</c:v>
                </c:pt>
                <c:pt idx="75">
                  <c:v>42400</c:v>
                </c:pt>
                <c:pt idx="76">
                  <c:v>42369</c:v>
                </c:pt>
                <c:pt idx="77">
                  <c:v>42338</c:v>
                </c:pt>
                <c:pt idx="78">
                  <c:v>42308</c:v>
                </c:pt>
                <c:pt idx="79">
                  <c:v>42277</c:v>
                </c:pt>
                <c:pt idx="80">
                  <c:v>42247</c:v>
                </c:pt>
                <c:pt idx="81">
                  <c:v>42216</c:v>
                </c:pt>
                <c:pt idx="82">
                  <c:v>42185</c:v>
                </c:pt>
              </c:numCache>
            </c:numRef>
          </c:cat>
          <c:val>
            <c:numRef>
              <c:f>Grafy!$CN$4:$CN$88</c:f>
              <c:numCache>
                <c:formatCode>0.00</c:formatCode>
                <c:ptCount val="83"/>
                <c:pt idx="0">
                  <c:v>8.7798605739561673</c:v>
                </c:pt>
                <c:pt idx="1">
                  <c:v>8.9313399432193741</c:v>
                </c:pt>
                <c:pt idx="2">
                  <c:v>9.0155853125357908</c:v>
                </c:pt>
                <c:pt idx="3">
                  <c:v>10.891712413013854</c:v>
                </c:pt>
                <c:pt idx="4">
                  <c:v>10.910555411319889</c:v>
                </c:pt>
                <c:pt idx="5">
                  <c:v>10.785998095744986</c:v>
                </c:pt>
                <c:pt idx="6">
                  <c:v>10.490752548343728</c:v>
                </c:pt>
                <c:pt idx="7">
                  <c:v>10.260116572187394</c:v>
                </c:pt>
                <c:pt idx="8">
                  <c:v>9.9008270607269466</c:v>
                </c:pt>
                <c:pt idx="9">
                  <c:v>9.588807515727261</c:v>
                </c:pt>
                <c:pt idx="10">
                  <c:v>9.1727601080114685</c:v>
                </c:pt>
                <c:pt idx="11">
                  <c:v>8.7056168773116624</c:v>
                </c:pt>
                <c:pt idx="12">
                  <c:v>8.5263494786983252</c:v>
                </c:pt>
                <c:pt idx="13">
                  <c:v>8.1689891087622932</c:v>
                </c:pt>
                <c:pt idx="14">
                  <c:v>7.734991838269023</c:v>
                </c:pt>
                <c:pt idx="15">
                  <c:v>7.238282141275465</c:v>
                </c:pt>
                <c:pt idx="16">
                  <c:v>6.8553619689007972</c:v>
                </c:pt>
                <c:pt idx="17">
                  <c:v>6.805916562960368</c:v>
                </c:pt>
                <c:pt idx="18">
                  <c:v>6.8514760136979325</c:v>
                </c:pt>
                <c:pt idx="19">
                  <c:v>6.6937304633940764</c:v>
                </c:pt>
                <c:pt idx="20">
                  <c:v>6.6998242865618618</c:v>
                </c:pt>
                <c:pt idx="21">
                  <c:v>6.6816134262096982</c:v>
                </c:pt>
                <c:pt idx="22">
                  <c:v>6.541856289956316</c:v>
                </c:pt>
                <c:pt idx="23">
                  <c:v>6.5301947178534547</c:v>
                </c:pt>
                <c:pt idx="24">
                  <c:v>6.4371479269676346</c:v>
                </c:pt>
                <c:pt idx="25">
                  <c:v>6.2691621763880656</c:v>
                </c:pt>
                <c:pt idx="26">
                  <c:v>6.4009364836716598</c:v>
                </c:pt>
                <c:pt idx="27">
                  <c:v>6.6238971049867201</c:v>
                </c:pt>
                <c:pt idx="28">
                  <c:v>6.7128333130988871</c:v>
                </c:pt>
                <c:pt idx="29">
                  <c:v>6.5089772166667226</c:v>
                </c:pt>
                <c:pt idx="30">
                  <c:v>6.4250879700653352</c:v>
                </c:pt>
                <c:pt idx="31">
                  <c:v>6.1971743340528906</c:v>
                </c:pt>
                <c:pt idx="32">
                  <c:v>6.3038723544329267</c:v>
                </c:pt>
                <c:pt idx="33">
                  <c:v>6.6333813159294985</c:v>
                </c:pt>
                <c:pt idx="34">
                  <c:v>6.7148789711886314</c:v>
                </c:pt>
                <c:pt idx="35">
                  <c:v>6.9630479237687171</c:v>
                </c:pt>
                <c:pt idx="36">
                  <c:v>6.9775737259991866</c:v>
                </c:pt>
                <c:pt idx="37">
                  <c:v>7.2054697141501922</c:v>
                </c:pt>
                <c:pt idx="38">
                  <c:v>7.3457074760618024</c:v>
                </c:pt>
                <c:pt idx="39">
                  <c:v>7.4615199652301012</c:v>
                </c:pt>
                <c:pt idx="40">
                  <c:v>7.5861131042503693</c:v>
                </c:pt>
                <c:pt idx="41">
                  <c:v>7.75952047836308</c:v>
                </c:pt>
                <c:pt idx="42">
                  <c:v>7.8953323754207938</c:v>
                </c:pt>
                <c:pt idx="43">
                  <c:v>8.1724624410671964</c:v>
                </c:pt>
                <c:pt idx="44">
                  <c:v>8.1673320113146097</c:v>
                </c:pt>
                <c:pt idx="45">
                  <c:v>7.9308182983224951</c:v>
                </c:pt>
                <c:pt idx="46">
                  <c:v>7.7606924014301581</c:v>
                </c:pt>
                <c:pt idx="47">
                  <c:v>7.7493653354634873</c:v>
                </c:pt>
                <c:pt idx="48">
                  <c:v>7.7176478921492819</c:v>
                </c:pt>
                <c:pt idx="49">
                  <c:v>7.7723459061758149</c:v>
                </c:pt>
                <c:pt idx="50">
                  <c:v>7.883213674952283</c:v>
                </c:pt>
                <c:pt idx="51">
                  <c:v>7.8600964711668109</c:v>
                </c:pt>
                <c:pt idx="52">
                  <c:v>7.9868542015097965</c:v>
                </c:pt>
                <c:pt idx="53">
                  <c:v>8.0420068351881202</c:v>
                </c:pt>
                <c:pt idx="54">
                  <c:v>8.0224922199359163</c:v>
                </c:pt>
                <c:pt idx="55">
                  <c:v>7.9973484442589005</c:v>
                </c:pt>
                <c:pt idx="56">
                  <c:v>8.0867404511276497</c:v>
                </c:pt>
                <c:pt idx="57">
                  <c:v>8.2641724306407927</c:v>
                </c:pt>
                <c:pt idx="58">
                  <c:v>8.6074621243612981</c:v>
                </c:pt>
                <c:pt idx="59">
                  <c:v>8.6355861585018179</c:v>
                </c:pt>
                <c:pt idx="60">
                  <c:v>8.6973464353852226</c:v>
                </c:pt>
                <c:pt idx="61">
                  <c:v>8.7270785525644037</c:v>
                </c:pt>
                <c:pt idx="62">
                  <c:v>8.6176658888926116</c:v>
                </c:pt>
                <c:pt idx="63">
                  <c:v>8.664390331710603</c:v>
                </c:pt>
                <c:pt idx="64">
                  <c:v>8.2314112449212384</c:v>
                </c:pt>
                <c:pt idx="65">
                  <c:v>8.3474945754669072</c:v>
                </c:pt>
                <c:pt idx="66">
                  <c:v>7.7265116289615854</c:v>
                </c:pt>
                <c:pt idx="67">
                  <c:v>8.0115199350150768</c:v>
                </c:pt>
                <c:pt idx="68">
                  <c:v>7.6925664792380166</c:v>
                </c:pt>
                <c:pt idx="69">
                  <c:v>7.4147055330555212</c:v>
                </c:pt>
                <c:pt idx="70">
                  <c:v>7.2640157245075887</c:v>
                </c:pt>
                <c:pt idx="71">
                  <c:v>6.9371578976357151</c:v>
                </c:pt>
                <c:pt idx="72">
                  <c:v>6.9857515259378111</c:v>
                </c:pt>
                <c:pt idx="73">
                  <c:v>7.041693590868503</c:v>
                </c:pt>
                <c:pt idx="74">
                  <c:v>6.8121787149993063</c:v>
                </c:pt>
                <c:pt idx="75">
                  <c:v>6.2795968982183759</c:v>
                </c:pt>
                <c:pt idx="76">
                  <c:v>6.5990548963914542</c:v>
                </c:pt>
                <c:pt idx="77">
                  <c:v>6.3641426076597618</c:v>
                </c:pt>
                <c:pt idx="78">
                  <c:v>6.1719043874050028</c:v>
                </c:pt>
                <c:pt idx="79">
                  <c:v>6.0390629962214337</c:v>
                </c:pt>
                <c:pt idx="80">
                  <c:v>5.9572900707247411</c:v>
                </c:pt>
                <c:pt idx="81">
                  <c:v>5.814869499007691</c:v>
                </c:pt>
                <c:pt idx="82">
                  <c:v>5.6163757168959494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526-4097-93C9-E4C04C4B15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04027312"/>
        <c:axId val="804031472"/>
      </c:lineChart>
      <c:dateAx>
        <c:axId val="804027312"/>
        <c:scaling>
          <c:orientation val="minMax"/>
        </c:scaling>
        <c:delete val="0"/>
        <c:axPos val="b"/>
        <c:numFmt formatCode="mm/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04031472"/>
        <c:crosses val="autoZero"/>
        <c:auto val="1"/>
        <c:lblOffset val="100"/>
        <c:baseTimeUnit val="months"/>
      </c:dateAx>
      <c:valAx>
        <c:axId val="804031472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040273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500" b="0" i="0">
          <a:solidFill>
            <a:srgbClr val="000000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090723240054108E-2"/>
          <c:y val="3.8344182817168643E-2"/>
          <c:w val="0.89357867694283877"/>
          <c:h val="0.80269163917562347"/>
        </c:manualLayout>
      </c:layout>
      <c:lineChart>
        <c:grouping val="standard"/>
        <c:varyColors val="0"/>
        <c:ser>
          <c:idx val="0"/>
          <c:order val="0"/>
          <c:tx>
            <c:strRef>
              <c:f>FXloans!$AV$5</c:f>
              <c:strCache>
                <c:ptCount val="1"/>
                <c:pt idx="0">
                  <c:v>podíl cizoměnových úvěrů v %</c:v>
                </c:pt>
              </c:strCache>
            </c:strRef>
          </c:tx>
          <c:spPr>
            <a:ln w="15875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FXloans!$A$29:$A$256</c:f>
              <c:numCache>
                <c:formatCode>mm/yy</c:formatCode>
                <c:ptCount val="228"/>
                <c:pt idx="0">
                  <c:v>37833</c:v>
                </c:pt>
                <c:pt idx="1">
                  <c:v>37864</c:v>
                </c:pt>
                <c:pt idx="2">
                  <c:v>37894</c:v>
                </c:pt>
                <c:pt idx="3">
                  <c:v>37925</c:v>
                </c:pt>
                <c:pt idx="4">
                  <c:v>37955</c:v>
                </c:pt>
                <c:pt idx="5">
                  <c:v>37986</c:v>
                </c:pt>
                <c:pt idx="6">
                  <c:v>38017</c:v>
                </c:pt>
                <c:pt idx="7">
                  <c:v>38046</c:v>
                </c:pt>
                <c:pt idx="8">
                  <c:v>38077</c:v>
                </c:pt>
                <c:pt idx="9">
                  <c:v>38107</c:v>
                </c:pt>
                <c:pt idx="10">
                  <c:v>38138</c:v>
                </c:pt>
                <c:pt idx="11">
                  <c:v>38168</c:v>
                </c:pt>
                <c:pt idx="12">
                  <c:v>38199</c:v>
                </c:pt>
                <c:pt idx="13">
                  <c:v>38230</c:v>
                </c:pt>
                <c:pt idx="14">
                  <c:v>38260</c:v>
                </c:pt>
                <c:pt idx="15">
                  <c:v>38291</c:v>
                </c:pt>
                <c:pt idx="16">
                  <c:v>38321</c:v>
                </c:pt>
                <c:pt idx="17">
                  <c:v>38352</c:v>
                </c:pt>
                <c:pt idx="18">
                  <c:v>38383</c:v>
                </c:pt>
                <c:pt idx="19">
                  <c:v>38411</c:v>
                </c:pt>
                <c:pt idx="20">
                  <c:v>38442</c:v>
                </c:pt>
                <c:pt idx="21">
                  <c:v>38472</c:v>
                </c:pt>
                <c:pt idx="22">
                  <c:v>38503</c:v>
                </c:pt>
                <c:pt idx="23">
                  <c:v>38533</c:v>
                </c:pt>
                <c:pt idx="24">
                  <c:v>38564</c:v>
                </c:pt>
                <c:pt idx="25">
                  <c:v>38595</c:v>
                </c:pt>
                <c:pt idx="26">
                  <c:v>38625</c:v>
                </c:pt>
                <c:pt idx="27">
                  <c:v>38656</c:v>
                </c:pt>
                <c:pt idx="28">
                  <c:v>38686</c:v>
                </c:pt>
                <c:pt idx="29">
                  <c:v>38717</c:v>
                </c:pt>
                <c:pt idx="30">
                  <c:v>38748</c:v>
                </c:pt>
                <c:pt idx="31">
                  <c:v>38776</c:v>
                </c:pt>
                <c:pt idx="32">
                  <c:v>38807</c:v>
                </c:pt>
                <c:pt idx="33">
                  <c:v>38837</c:v>
                </c:pt>
                <c:pt idx="34">
                  <c:v>38868</c:v>
                </c:pt>
                <c:pt idx="35">
                  <c:v>38898</c:v>
                </c:pt>
                <c:pt idx="36">
                  <c:v>38929</c:v>
                </c:pt>
                <c:pt idx="37">
                  <c:v>38960</c:v>
                </c:pt>
                <c:pt idx="38">
                  <c:v>38990</c:v>
                </c:pt>
                <c:pt idx="39">
                  <c:v>39021</c:v>
                </c:pt>
                <c:pt idx="40">
                  <c:v>39051</c:v>
                </c:pt>
                <c:pt idx="41">
                  <c:v>39082</c:v>
                </c:pt>
                <c:pt idx="42">
                  <c:v>39113</c:v>
                </c:pt>
                <c:pt idx="43">
                  <c:v>39141</c:v>
                </c:pt>
                <c:pt idx="44">
                  <c:v>39172</c:v>
                </c:pt>
                <c:pt idx="45">
                  <c:v>39202</c:v>
                </c:pt>
                <c:pt idx="46">
                  <c:v>39233</c:v>
                </c:pt>
                <c:pt idx="47">
                  <c:v>39263</c:v>
                </c:pt>
                <c:pt idx="48">
                  <c:v>39294</c:v>
                </c:pt>
                <c:pt idx="49">
                  <c:v>39325</c:v>
                </c:pt>
                <c:pt idx="50">
                  <c:v>39355</c:v>
                </c:pt>
                <c:pt idx="51">
                  <c:v>39386</c:v>
                </c:pt>
                <c:pt idx="52">
                  <c:v>39416</c:v>
                </c:pt>
                <c:pt idx="53">
                  <c:v>39447</c:v>
                </c:pt>
                <c:pt idx="54">
                  <c:v>39478</c:v>
                </c:pt>
                <c:pt idx="55">
                  <c:v>39507</c:v>
                </c:pt>
                <c:pt idx="56">
                  <c:v>39538</c:v>
                </c:pt>
                <c:pt idx="57">
                  <c:v>39568</c:v>
                </c:pt>
                <c:pt idx="58">
                  <c:v>39599</c:v>
                </c:pt>
                <c:pt idx="59">
                  <c:v>39629</c:v>
                </c:pt>
                <c:pt idx="60">
                  <c:v>39660</c:v>
                </c:pt>
                <c:pt idx="61">
                  <c:v>39691</c:v>
                </c:pt>
                <c:pt idx="62">
                  <c:v>39721</c:v>
                </c:pt>
                <c:pt idx="63">
                  <c:v>39752</c:v>
                </c:pt>
                <c:pt idx="64">
                  <c:v>39782</c:v>
                </c:pt>
                <c:pt idx="65">
                  <c:v>39813</c:v>
                </c:pt>
                <c:pt idx="66">
                  <c:v>39844</c:v>
                </c:pt>
                <c:pt idx="67">
                  <c:v>39872</c:v>
                </c:pt>
                <c:pt idx="68">
                  <c:v>39903</c:v>
                </c:pt>
                <c:pt idx="69">
                  <c:v>39933</c:v>
                </c:pt>
                <c:pt idx="70">
                  <c:v>39964</c:v>
                </c:pt>
                <c:pt idx="71">
                  <c:v>39994</c:v>
                </c:pt>
                <c:pt idx="72">
                  <c:v>40025</c:v>
                </c:pt>
                <c:pt idx="73">
                  <c:v>40056</c:v>
                </c:pt>
                <c:pt idx="74">
                  <c:v>40086</c:v>
                </c:pt>
                <c:pt idx="75">
                  <c:v>40117</c:v>
                </c:pt>
                <c:pt idx="76">
                  <c:v>40147</c:v>
                </c:pt>
                <c:pt idx="77">
                  <c:v>40178</c:v>
                </c:pt>
                <c:pt idx="78">
                  <c:v>40209</c:v>
                </c:pt>
                <c:pt idx="79">
                  <c:v>40237</c:v>
                </c:pt>
                <c:pt idx="80">
                  <c:v>40268</c:v>
                </c:pt>
                <c:pt idx="81">
                  <c:v>40298</c:v>
                </c:pt>
                <c:pt idx="82">
                  <c:v>40329</c:v>
                </c:pt>
                <c:pt idx="83">
                  <c:v>40359</c:v>
                </c:pt>
                <c:pt idx="84">
                  <c:v>40390</c:v>
                </c:pt>
                <c:pt idx="85">
                  <c:v>40421</c:v>
                </c:pt>
                <c:pt idx="86">
                  <c:v>40451</c:v>
                </c:pt>
                <c:pt idx="87">
                  <c:v>40482</c:v>
                </c:pt>
                <c:pt idx="88">
                  <c:v>40512</c:v>
                </c:pt>
                <c:pt idx="89">
                  <c:v>40543</c:v>
                </c:pt>
                <c:pt idx="90">
                  <c:v>40574</c:v>
                </c:pt>
                <c:pt idx="91">
                  <c:v>40602</c:v>
                </c:pt>
                <c:pt idx="92">
                  <c:v>40633</c:v>
                </c:pt>
                <c:pt idx="93">
                  <c:v>40663</c:v>
                </c:pt>
                <c:pt idx="94">
                  <c:v>40694</c:v>
                </c:pt>
                <c:pt idx="95">
                  <c:v>40724</c:v>
                </c:pt>
                <c:pt idx="96">
                  <c:v>40755</c:v>
                </c:pt>
                <c:pt idx="97">
                  <c:v>40786</c:v>
                </c:pt>
                <c:pt idx="98">
                  <c:v>40816</c:v>
                </c:pt>
                <c:pt idx="99">
                  <c:v>40847</c:v>
                </c:pt>
                <c:pt idx="100">
                  <c:v>40877</c:v>
                </c:pt>
                <c:pt idx="101">
                  <c:v>40908</c:v>
                </c:pt>
                <c:pt idx="102">
                  <c:v>40939</c:v>
                </c:pt>
                <c:pt idx="103">
                  <c:v>40968</c:v>
                </c:pt>
                <c:pt idx="104">
                  <c:v>40999</c:v>
                </c:pt>
                <c:pt idx="105">
                  <c:v>41029</c:v>
                </c:pt>
                <c:pt idx="106">
                  <c:v>41060</c:v>
                </c:pt>
                <c:pt idx="107">
                  <c:v>41090</c:v>
                </c:pt>
                <c:pt idx="108">
                  <c:v>41121</c:v>
                </c:pt>
                <c:pt idx="109">
                  <c:v>41152</c:v>
                </c:pt>
                <c:pt idx="110">
                  <c:v>41182</c:v>
                </c:pt>
                <c:pt idx="111">
                  <c:v>41213</c:v>
                </c:pt>
                <c:pt idx="112">
                  <c:v>41243</c:v>
                </c:pt>
                <c:pt idx="113">
                  <c:v>41274</c:v>
                </c:pt>
                <c:pt idx="114">
                  <c:v>41305</c:v>
                </c:pt>
                <c:pt idx="115">
                  <c:v>41333</c:v>
                </c:pt>
                <c:pt idx="116">
                  <c:v>41364</c:v>
                </c:pt>
                <c:pt idx="117">
                  <c:v>41394</c:v>
                </c:pt>
                <c:pt idx="118">
                  <c:v>41425</c:v>
                </c:pt>
                <c:pt idx="119">
                  <c:v>41455</c:v>
                </c:pt>
                <c:pt idx="120">
                  <c:v>41486</c:v>
                </c:pt>
                <c:pt idx="121">
                  <c:v>41517</c:v>
                </c:pt>
                <c:pt idx="122">
                  <c:v>41547</c:v>
                </c:pt>
                <c:pt idx="123">
                  <c:v>41578</c:v>
                </c:pt>
                <c:pt idx="124">
                  <c:v>41608</c:v>
                </c:pt>
                <c:pt idx="125">
                  <c:v>41639</c:v>
                </c:pt>
                <c:pt idx="126">
                  <c:v>41670</c:v>
                </c:pt>
                <c:pt idx="127">
                  <c:v>41698</c:v>
                </c:pt>
                <c:pt idx="128">
                  <c:v>41729</c:v>
                </c:pt>
                <c:pt idx="129">
                  <c:v>41759</c:v>
                </c:pt>
                <c:pt idx="130">
                  <c:v>41790</c:v>
                </c:pt>
                <c:pt idx="131">
                  <c:v>41820</c:v>
                </c:pt>
                <c:pt idx="132">
                  <c:v>41851</c:v>
                </c:pt>
                <c:pt idx="133">
                  <c:v>41882</c:v>
                </c:pt>
                <c:pt idx="134">
                  <c:v>41912</c:v>
                </c:pt>
                <c:pt idx="135">
                  <c:v>41943</c:v>
                </c:pt>
                <c:pt idx="136">
                  <c:v>41973</c:v>
                </c:pt>
                <c:pt idx="137">
                  <c:v>42004</c:v>
                </c:pt>
                <c:pt idx="138">
                  <c:v>42035</c:v>
                </c:pt>
                <c:pt idx="139">
                  <c:v>42063</c:v>
                </c:pt>
                <c:pt idx="140">
                  <c:v>42094</c:v>
                </c:pt>
                <c:pt idx="141">
                  <c:v>42124</c:v>
                </c:pt>
                <c:pt idx="142">
                  <c:v>42155</c:v>
                </c:pt>
                <c:pt idx="143">
                  <c:v>42185</c:v>
                </c:pt>
                <c:pt idx="144">
                  <c:v>42216</c:v>
                </c:pt>
                <c:pt idx="145">
                  <c:v>42247</c:v>
                </c:pt>
                <c:pt idx="146">
                  <c:v>42277</c:v>
                </c:pt>
                <c:pt idx="147">
                  <c:v>42308</c:v>
                </c:pt>
                <c:pt idx="148">
                  <c:v>42338</c:v>
                </c:pt>
                <c:pt idx="149">
                  <c:v>42369</c:v>
                </c:pt>
                <c:pt idx="150">
                  <c:v>42400</c:v>
                </c:pt>
                <c:pt idx="151">
                  <c:v>42429</c:v>
                </c:pt>
                <c:pt idx="152">
                  <c:v>42460</c:v>
                </c:pt>
                <c:pt idx="153">
                  <c:v>42490</c:v>
                </c:pt>
                <c:pt idx="154">
                  <c:v>42521</c:v>
                </c:pt>
                <c:pt idx="155">
                  <c:v>42551</c:v>
                </c:pt>
                <c:pt idx="156">
                  <c:v>42582</c:v>
                </c:pt>
                <c:pt idx="157">
                  <c:v>42613</c:v>
                </c:pt>
                <c:pt idx="158">
                  <c:v>42643</c:v>
                </c:pt>
                <c:pt idx="159">
                  <c:v>42674</c:v>
                </c:pt>
                <c:pt idx="160">
                  <c:v>42704</c:v>
                </c:pt>
                <c:pt idx="161">
                  <c:v>42735</c:v>
                </c:pt>
                <c:pt idx="162">
                  <c:v>42766</c:v>
                </c:pt>
                <c:pt idx="163">
                  <c:v>42794</c:v>
                </c:pt>
                <c:pt idx="164">
                  <c:v>42825</c:v>
                </c:pt>
                <c:pt idx="165">
                  <c:v>42855</c:v>
                </c:pt>
                <c:pt idx="166">
                  <c:v>42886</c:v>
                </c:pt>
                <c:pt idx="167">
                  <c:v>42916</c:v>
                </c:pt>
                <c:pt idx="168">
                  <c:v>42947</c:v>
                </c:pt>
                <c:pt idx="169">
                  <c:v>42978</c:v>
                </c:pt>
                <c:pt idx="170">
                  <c:v>43008</c:v>
                </c:pt>
                <c:pt idx="171">
                  <c:v>43039</c:v>
                </c:pt>
                <c:pt idx="172">
                  <c:v>43069</c:v>
                </c:pt>
                <c:pt idx="173">
                  <c:v>43100</c:v>
                </c:pt>
                <c:pt idx="174">
                  <c:v>43131</c:v>
                </c:pt>
                <c:pt idx="175">
                  <c:v>43159</c:v>
                </c:pt>
                <c:pt idx="176">
                  <c:v>43190</c:v>
                </c:pt>
                <c:pt idx="177">
                  <c:v>43220</c:v>
                </c:pt>
                <c:pt idx="178">
                  <c:v>43251</c:v>
                </c:pt>
                <c:pt idx="179">
                  <c:v>43281</c:v>
                </c:pt>
                <c:pt idx="180">
                  <c:v>43312</c:v>
                </c:pt>
                <c:pt idx="181">
                  <c:v>43343</c:v>
                </c:pt>
                <c:pt idx="182">
                  <c:v>43373</c:v>
                </c:pt>
                <c:pt idx="183">
                  <c:v>43404</c:v>
                </c:pt>
                <c:pt idx="184">
                  <c:v>43434</c:v>
                </c:pt>
                <c:pt idx="185">
                  <c:v>43465</c:v>
                </c:pt>
                <c:pt idx="186">
                  <c:v>43496</c:v>
                </c:pt>
                <c:pt idx="187">
                  <c:v>43524</c:v>
                </c:pt>
                <c:pt idx="188">
                  <c:v>43555</c:v>
                </c:pt>
                <c:pt idx="189">
                  <c:v>43585</c:v>
                </c:pt>
                <c:pt idx="190">
                  <c:v>43616</c:v>
                </c:pt>
                <c:pt idx="191">
                  <c:v>43646</c:v>
                </c:pt>
                <c:pt idx="192">
                  <c:v>43677</c:v>
                </c:pt>
                <c:pt idx="193">
                  <c:v>43708</c:v>
                </c:pt>
                <c:pt idx="194">
                  <c:v>43738</c:v>
                </c:pt>
                <c:pt idx="195">
                  <c:v>43769</c:v>
                </c:pt>
                <c:pt idx="196">
                  <c:v>43799</c:v>
                </c:pt>
                <c:pt idx="197">
                  <c:v>43830</c:v>
                </c:pt>
                <c:pt idx="198">
                  <c:v>43861</c:v>
                </c:pt>
                <c:pt idx="199">
                  <c:v>43890</c:v>
                </c:pt>
                <c:pt idx="200">
                  <c:v>43921</c:v>
                </c:pt>
                <c:pt idx="201">
                  <c:v>43951</c:v>
                </c:pt>
                <c:pt idx="202">
                  <c:v>43982</c:v>
                </c:pt>
                <c:pt idx="203">
                  <c:v>44012</c:v>
                </c:pt>
                <c:pt idx="204">
                  <c:v>44043</c:v>
                </c:pt>
                <c:pt idx="205">
                  <c:v>44074</c:v>
                </c:pt>
                <c:pt idx="206">
                  <c:v>44104</c:v>
                </c:pt>
                <c:pt idx="207">
                  <c:v>44135</c:v>
                </c:pt>
                <c:pt idx="208">
                  <c:v>44165</c:v>
                </c:pt>
                <c:pt idx="209">
                  <c:v>44196</c:v>
                </c:pt>
                <c:pt idx="210">
                  <c:v>44227</c:v>
                </c:pt>
                <c:pt idx="211">
                  <c:v>44255</c:v>
                </c:pt>
                <c:pt idx="212">
                  <c:v>44286</c:v>
                </c:pt>
                <c:pt idx="213">
                  <c:v>44316</c:v>
                </c:pt>
                <c:pt idx="214">
                  <c:v>44347</c:v>
                </c:pt>
                <c:pt idx="215">
                  <c:v>44377</c:v>
                </c:pt>
                <c:pt idx="216">
                  <c:v>44408</c:v>
                </c:pt>
                <c:pt idx="217">
                  <c:v>44439</c:v>
                </c:pt>
                <c:pt idx="218">
                  <c:v>44469</c:v>
                </c:pt>
                <c:pt idx="219">
                  <c:v>44500</c:v>
                </c:pt>
                <c:pt idx="220">
                  <c:v>44530</c:v>
                </c:pt>
                <c:pt idx="221">
                  <c:v>44561</c:v>
                </c:pt>
                <c:pt idx="222">
                  <c:v>44592</c:v>
                </c:pt>
                <c:pt idx="223">
                  <c:v>44620</c:v>
                </c:pt>
                <c:pt idx="224">
                  <c:v>44651</c:v>
                </c:pt>
                <c:pt idx="225">
                  <c:v>44681</c:v>
                </c:pt>
                <c:pt idx="226">
                  <c:v>44712</c:v>
                </c:pt>
                <c:pt idx="227">
                  <c:v>44742</c:v>
                </c:pt>
              </c:numCache>
            </c:numRef>
          </c:cat>
          <c:val>
            <c:numRef>
              <c:f>FXloans!$AV$29:$AV$256</c:f>
              <c:numCache>
                <c:formatCode>0.0</c:formatCode>
                <c:ptCount val="228"/>
                <c:pt idx="0">
                  <c:v>19.731022071090653</c:v>
                </c:pt>
                <c:pt idx="1">
                  <c:v>19.828031342067554</c:v>
                </c:pt>
                <c:pt idx="2">
                  <c:v>19.235389143604532</c:v>
                </c:pt>
                <c:pt idx="3">
                  <c:v>19.323883469349379</c:v>
                </c:pt>
                <c:pt idx="4">
                  <c:v>20.133093111788991</c:v>
                </c:pt>
                <c:pt idx="5">
                  <c:v>19.832717551816113</c:v>
                </c:pt>
                <c:pt idx="6">
                  <c:v>20.076077065505217</c:v>
                </c:pt>
                <c:pt idx="7">
                  <c:v>20.120228899359571</c:v>
                </c:pt>
                <c:pt idx="8">
                  <c:v>20.421660884663673</c:v>
                </c:pt>
                <c:pt idx="9">
                  <c:v>20.889857740680295</c:v>
                </c:pt>
                <c:pt idx="10">
                  <c:v>20.096553147649885</c:v>
                </c:pt>
                <c:pt idx="11">
                  <c:v>19.716858304690977</c:v>
                </c:pt>
                <c:pt idx="12">
                  <c:v>19.417967677315616</c:v>
                </c:pt>
                <c:pt idx="13">
                  <c:v>19.074121329169714</c:v>
                </c:pt>
                <c:pt idx="14">
                  <c:v>18.934323011080245</c:v>
                </c:pt>
                <c:pt idx="15">
                  <c:v>18.713289067519646</c:v>
                </c:pt>
                <c:pt idx="16">
                  <c:v>18.350777507868987</c:v>
                </c:pt>
                <c:pt idx="17">
                  <c:v>18.640328303178588</c:v>
                </c:pt>
                <c:pt idx="18">
                  <c:v>19.05622605655428</c:v>
                </c:pt>
                <c:pt idx="19">
                  <c:v>18.931916981390419</c:v>
                </c:pt>
                <c:pt idx="20">
                  <c:v>19.093965115859646</c:v>
                </c:pt>
                <c:pt idx="21">
                  <c:v>19.438254326164163</c:v>
                </c:pt>
                <c:pt idx="22">
                  <c:v>19.174299971889873</c:v>
                </c:pt>
                <c:pt idx="23">
                  <c:v>18.039652340738634</c:v>
                </c:pt>
                <c:pt idx="24">
                  <c:v>18.169931855712342</c:v>
                </c:pt>
                <c:pt idx="25">
                  <c:v>18.737092439883252</c:v>
                </c:pt>
                <c:pt idx="26">
                  <c:v>18.463265582226775</c:v>
                </c:pt>
                <c:pt idx="27">
                  <c:v>17.985380199552559</c:v>
                </c:pt>
                <c:pt idx="28">
                  <c:v>17.231772696301849</c:v>
                </c:pt>
                <c:pt idx="29">
                  <c:v>17.707537237534655</c:v>
                </c:pt>
                <c:pt idx="30">
                  <c:v>17.696891966803641</c:v>
                </c:pt>
                <c:pt idx="31">
                  <c:v>17.361728302469515</c:v>
                </c:pt>
                <c:pt idx="32">
                  <c:v>17.959597097628034</c:v>
                </c:pt>
                <c:pt idx="33">
                  <c:v>18.309383746022512</c:v>
                </c:pt>
                <c:pt idx="34">
                  <c:v>18.343983251442975</c:v>
                </c:pt>
                <c:pt idx="35">
                  <c:v>18.663799570966887</c:v>
                </c:pt>
                <c:pt idx="36">
                  <c:v>18.320855844202079</c:v>
                </c:pt>
                <c:pt idx="37">
                  <c:v>18.072242021203689</c:v>
                </c:pt>
                <c:pt idx="38">
                  <c:v>18.080272284241474</c:v>
                </c:pt>
                <c:pt idx="39">
                  <c:v>17.924646784846409</c:v>
                </c:pt>
                <c:pt idx="40">
                  <c:v>18.370519636143978</c:v>
                </c:pt>
                <c:pt idx="41">
                  <c:v>18.629334628705209</c:v>
                </c:pt>
                <c:pt idx="42">
                  <c:v>19.341009116078013</c:v>
                </c:pt>
                <c:pt idx="43">
                  <c:v>19.491984539471897</c:v>
                </c:pt>
                <c:pt idx="44">
                  <c:v>19.201650289724313</c:v>
                </c:pt>
                <c:pt idx="45">
                  <c:v>19.023756323379171</c:v>
                </c:pt>
                <c:pt idx="46">
                  <c:v>19.235390575972154</c:v>
                </c:pt>
                <c:pt idx="47">
                  <c:v>19.785977488123606</c:v>
                </c:pt>
                <c:pt idx="48">
                  <c:v>19.045424403276957</c:v>
                </c:pt>
                <c:pt idx="49">
                  <c:v>19.061817530200297</c:v>
                </c:pt>
                <c:pt idx="50">
                  <c:v>18.419802866592981</c:v>
                </c:pt>
                <c:pt idx="51">
                  <c:v>17.457104364391039</c:v>
                </c:pt>
                <c:pt idx="52">
                  <c:v>17.11865627197572</c:v>
                </c:pt>
                <c:pt idx="53">
                  <c:v>17.050068605558401</c:v>
                </c:pt>
                <c:pt idx="54">
                  <c:v>16.952381411927988</c:v>
                </c:pt>
                <c:pt idx="55">
                  <c:v>16.263836410284725</c:v>
                </c:pt>
                <c:pt idx="56">
                  <c:v>16.556991704885004</c:v>
                </c:pt>
                <c:pt idx="57">
                  <c:v>16.684927054894306</c:v>
                </c:pt>
                <c:pt idx="58">
                  <c:v>16.843090298552532</c:v>
                </c:pt>
                <c:pt idx="59">
                  <c:v>15.888536551045963</c:v>
                </c:pt>
                <c:pt idx="60">
                  <c:v>16.339594892075326</c:v>
                </c:pt>
                <c:pt idx="61">
                  <c:v>16.796289228038052</c:v>
                </c:pt>
                <c:pt idx="62">
                  <c:v>16.722277016819376</c:v>
                </c:pt>
                <c:pt idx="63">
                  <c:v>16.734857032605333</c:v>
                </c:pt>
                <c:pt idx="64">
                  <c:v>17.301390312649733</c:v>
                </c:pt>
                <c:pt idx="65">
                  <c:v>18.380533928631227</c:v>
                </c:pt>
                <c:pt idx="66">
                  <c:v>18.947724704988822</c:v>
                </c:pt>
                <c:pt idx="67">
                  <c:v>18.797991480149868</c:v>
                </c:pt>
                <c:pt idx="68">
                  <c:v>18.183361988494575</c:v>
                </c:pt>
                <c:pt idx="69">
                  <c:v>17.866599136685057</c:v>
                </c:pt>
                <c:pt idx="70">
                  <c:v>17.942160923340012</c:v>
                </c:pt>
                <c:pt idx="71">
                  <c:v>17.264726509562813</c:v>
                </c:pt>
                <c:pt idx="72">
                  <c:v>17.073429742772539</c:v>
                </c:pt>
                <c:pt idx="73">
                  <c:v>16.982271255964122</c:v>
                </c:pt>
                <c:pt idx="74">
                  <c:v>16.901428103523518</c:v>
                </c:pt>
                <c:pt idx="75">
                  <c:v>17.781514998330337</c:v>
                </c:pt>
                <c:pt idx="76">
                  <c:v>17.893683039810824</c:v>
                </c:pt>
                <c:pt idx="77">
                  <c:v>18.680388067009769</c:v>
                </c:pt>
                <c:pt idx="78">
                  <c:v>18.373999295216702</c:v>
                </c:pt>
                <c:pt idx="79">
                  <c:v>18.401997130910598</c:v>
                </c:pt>
                <c:pt idx="80">
                  <c:v>18.148936357116142</c:v>
                </c:pt>
                <c:pt idx="81">
                  <c:v>17.709601118821851</c:v>
                </c:pt>
                <c:pt idx="82">
                  <c:v>18.104134695791917</c:v>
                </c:pt>
                <c:pt idx="83">
                  <c:v>18.115652331847443</c:v>
                </c:pt>
                <c:pt idx="84">
                  <c:v>17.176898777283412</c:v>
                </c:pt>
                <c:pt idx="85">
                  <c:v>17.707066297499662</c:v>
                </c:pt>
                <c:pt idx="86">
                  <c:v>16.985974858314123</c:v>
                </c:pt>
                <c:pt idx="87">
                  <c:v>16.894147415891993</c:v>
                </c:pt>
                <c:pt idx="88">
                  <c:v>17.54156454672944</c:v>
                </c:pt>
                <c:pt idx="89">
                  <c:v>18.501635968629905</c:v>
                </c:pt>
                <c:pt idx="90">
                  <c:v>17.429501957045257</c:v>
                </c:pt>
                <c:pt idx="91">
                  <c:v>17.245340886703996</c:v>
                </c:pt>
                <c:pt idx="92">
                  <c:v>17.261732094847282</c:v>
                </c:pt>
                <c:pt idx="93">
                  <c:v>16.924877069124921</c:v>
                </c:pt>
                <c:pt idx="94">
                  <c:v>17.270141031127771</c:v>
                </c:pt>
                <c:pt idx="95">
                  <c:v>17.2718543751173</c:v>
                </c:pt>
                <c:pt idx="96">
                  <c:v>17.403223615341702</c:v>
                </c:pt>
                <c:pt idx="97">
                  <c:v>17.553429019712631</c:v>
                </c:pt>
                <c:pt idx="98">
                  <c:v>17.931345542488998</c:v>
                </c:pt>
                <c:pt idx="99">
                  <c:v>18.167234589457614</c:v>
                </c:pt>
                <c:pt idx="100">
                  <c:v>18.838617315927308</c:v>
                </c:pt>
                <c:pt idx="101">
                  <c:v>19.162192826679892</c:v>
                </c:pt>
                <c:pt idx="102">
                  <c:v>18.599760264746102</c:v>
                </c:pt>
                <c:pt idx="103">
                  <c:v>18.614366903122615</c:v>
                </c:pt>
                <c:pt idx="104">
                  <c:v>18.54717679239798</c:v>
                </c:pt>
                <c:pt idx="105">
                  <c:v>18.479370245819194</c:v>
                </c:pt>
                <c:pt idx="106">
                  <c:v>19.098801413305111</c:v>
                </c:pt>
                <c:pt idx="107">
                  <c:v>19.08181005737184</c:v>
                </c:pt>
                <c:pt idx="108">
                  <c:v>19.024078899423824</c:v>
                </c:pt>
                <c:pt idx="109">
                  <c:v>18.191255057353885</c:v>
                </c:pt>
                <c:pt idx="110">
                  <c:v>17.723470243839124</c:v>
                </c:pt>
                <c:pt idx="111">
                  <c:v>17.635667835766334</c:v>
                </c:pt>
                <c:pt idx="112">
                  <c:v>17.83574335862037</c:v>
                </c:pt>
                <c:pt idx="113">
                  <c:v>18.020314989717768</c:v>
                </c:pt>
                <c:pt idx="114">
                  <c:v>18.588527356307129</c:v>
                </c:pt>
                <c:pt idx="115">
                  <c:v>18.640851389998826</c:v>
                </c:pt>
                <c:pt idx="116">
                  <c:v>18.817973982419169</c:v>
                </c:pt>
                <c:pt idx="117">
                  <c:v>18.551295603531404</c:v>
                </c:pt>
                <c:pt idx="118">
                  <c:v>18.887101563512932</c:v>
                </c:pt>
                <c:pt idx="119">
                  <c:v>19.235556234000118</c:v>
                </c:pt>
                <c:pt idx="120">
                  <c:v>19.096137004415461</c:v>
                </c:pt>
                <c:pt idx="121">
                  <c:v>19.275445399610081</c:v>
                </c:pt>
                <c:pt idx="122">
                  <c:v>19.395148581455189</c:v>
                </c:pt>
                <c:pt idx="123">
                  <c:v>19.123183020184698</c:v>
                </c:pt>
                <c:pt idx="124">
                  <c:v>21.013603769021859</c:v>
                </c:pt>
                <c:pt idx="125">
                  <c:v>22.225830501711663</c:v>
                </c:pt>
                <c:pt idx="126">
                  <c:v>21.863031426723289</c:v>
                </c:pt>
                <c:pt idx="127">
                  <c:v>21.20332292979835</c:v>
                </c:pt>
                <c:pt idx="128">
                  <c:v>21.026153697313678</c:v>
                </c:pt>
                <c:pt idx="129">
                  <c:v>20.824694880532281</c:v>
                </c:pt>
                <c:pt idx="130">
                  <c:v>21.375021966601459</c:v>
                </c:pt>
                <c:pt idx="131">
                  <c:v>21.581454145125988</c:v>
                </c:pt>
                <c:pt idx="132">
                  <c:v>21.165016047243611</c:v>
                </c:pt>
                <c:pt idx="133">
                  <c:v>21.157541572774797</c:v>
                </c:pt>
                <c:pt idx="134">
                  <c:v>20.893828109473279</c:v>
                </c:pt>
                <c:pt idx="135">
                  <c:v>21.938546548225279</c:v>
                </c:pt>
                <c:pt idx="136">
                  <c:v>21.373127816559155</c:v>
                </c:pt>
                <c:pt idx="137">
                  <c:v>22.789701141014795</c:v>
                </c:pt>
                <c:pt idx="138">
                  <c:v>22.289128524802504</c:v>
                </c:pt>
                <c:pt idx="139">
                  <c:v>22.178797234535132</c:v>
                </c:pt>
                <c:pt idx="140">
                  <c:v>21.812744124742977</c:v>
                </c:pt>
                <c:pt idx="141">
                  <c:v>21.438930339949856</c:v>
                </c:pt>
                <c:pt idx="142">
                  <c:v>21.798033084524693</c:v>
                </c:pt>
                <c:pt idx="143">
                  <c:v>21.775835096534646</c:v>
                </c:pt>
                <c:pt idx="144">
                  <c:v>21.940282586710079</c:v>
                </c:pt>
                <c:pt idx="145">
                  <c:v>21.335284492782424</c:v>
                </c:pt>
                <c:pt idx="146">
                  <c:v>21.886952146224946</c:v>
                </c:pt>
                <c:pt idx="147">
                  <c:v>22.087496316294807</c:v>
                </c:pt>
                <c:pt idx="148">
                  <c:v>22.728127704924727</c:v>
                </c:pt>
                <c:pt idx="149">
                  <c:v>22.834134272126615</c:v>
                </c:pt>
                <c:pt idx="150">
                  <c:v>22.740597874160031</c:v>
                </c:pt>
                <c:pt idx="151">
                  <c:v>23.018427150980227</c:v>
                </c:pt>
                <c:pt idx="152">
                  <c:v>24.661627878491576</c:v>
                </c:pt>
                <c:pt idx="153">
                  <c:v>24.756873994988283</c:v>
                </c:pt>
                <c:pt idx="154">
                  <c:v>24.452547882680996</c:v>
                </c:pt>
                <c:pt idx="155">
                  <c:v>24.888769348143747</c:v>
                </c:pt>
                <c:pt idx="156">
                  <c:v>25.041535496142441</c:v>
                </c:pt>
                <c:pt idx="157">
                  <c:v>25.229697641606563</c:v>
                </c:pt>
                <c:pt idx="158">
                  <c:v>25.764540227441547</c:v>
                </c:pt>
                <c:pt idx="159">
                  <c:v>26.05325230597353</c:v>
                </c:pt>
                <c:pt idx="160">
                  <c:v>27.022138115001859</c:v>
                </c:pt>
                <c:pt idx="161">
                  <c:v>27.828244618691567</c:v>
                </c:pt>
                <c:pt idx="162">
                  <c:v>27.802456133675555</c:v>
                </c:pt>
                <c:pt idx="163">
                  <c:v>28.289146813194044</c:v>
                </c:pt>
                <c:pt idx="164">
                  <c:v>30.51887115975207</c:v>
                </c:pt>
                <c:pt idx="165">
                  <c:v>31.237071497290625</c:v>
                </c:pt>
                <c:pt idx="166">
                  <c:v>30.475794777020283</c:v>
                </c:pt>
                <c:pt idx="167">
                  <c:v>29.284594628139061</c:v>
                </c:pt>
                <c:pt idx="168">
                  <c:v>29.662051937851984</c:v>
                </c:pt>
                <c:pt idx="169">
                  <c:v>29.818279179206698</c:v>
                </c:pt>
                <c:pt idx="170">
                  <c:v>29.55630922324184</c:v>
                </c:pt>
                <c:pt idx="171">
                  <c:v>28.803646473890065</c:v>
                </c:pt>
                <c:pt idx="172">
                  <c:v>28.391762166666311</c:v>
                </c:pt>
                <c:pt idx="173">
                  <c:v>29.564375027214631</c:v>
                </c:pt>
                <c:pt idx="174">
                  <c:v>29.107923579321181</c:v>
                </c:pt>
                <c:pt idx="175">
                  <c:v>29.754052446168298</c:v>
                </c:pt>
                <c:pt idx="176">
                  <c:v>29.282610717938883</c:v>
                </c:pt>
                <c:pt idx="177">
                  <c:v>29.839694861434463</c:v>
                </c:pt>
                <c:pt idx="178">
                  <c:v>30.043615221719055</c:v>
                </c:pt>
                <c:pt idx="179">
                  <c:v>30.31703902850894</c:v>
                </c:pt>
                <c:pt idx="180">
                  <c:v>30.266754399728523</c:v>
                </c:pt>
                <c:pt idx="181">
                  <c:v>30.921777478404998</c:v>
                </c:pt>
                <c:pt idx="182">
                  <c:v>30.86915085961791</c:v>
                </c:pt>
                <c:pt idx="183">
                  <c:v>31.434777812036664</c:v>
                </c:pt>
                <c:pt idx="184">
                  <c:v>30.889547143323838</c:v>
                </c:pt>
                <c:pt idx="185">
                  <c:v>31.116282884505452</c:v>
                </c:pt>
                <c:pt idx="186">
                  <c:v>30.956515906995918</c:v>
                </c:pt>
                <c:pt idx="187">
                  <c:v>30.917763874208081</c:v>
                </c:pt>
                <c:pt idx="188">
                  <c:v>31.575464380291717</c:v>
                </c:pt>
                <c:pt idx="189">
                  <c:v>31.623856799411598</c:v>
                </c:pt>
                <c:pt idx="190">
                  <c:v>32.041474911663535</c:v>
                </c:pt>
                <c:pt idx="191">
                  <c:v>31.221554727459267</c:v>
                </c:pt>
                <c:pt idx="192">
                  <c:v>31.865914313409462</c:v>
                </c:pt>
                <c:pt idx="193">
                  <c:v>32.796190253282731</c:v>
                </c:pt>
                <c:pt idx="194">
                  <c:v>33.142961545580121</c:v>
                </c:pt>
                <c:pt idx="195">
                  <c:v>32.922068740440011</c:v>
                </c:pt>
                <c:pt idx="196">
                  <c:v>33.20032499916595</c:v>
                </c:pt>
                <c:pt idx="197">
                  <c:v>33.337312842166689</c:v>
                </c:pt>
                <c:pt idx="198">
                  <c:v>33.126064252317519</c:v>
                </c:pt>
                <c:pt idx="199">
                  <c:v>33.584418528915506</c:v>
                </c:pt>
                <c:pt idx="200">
                  <c:v>36.53961753903566</c:v>
                </c:pt>
                <c:pt idx="201">
                  <c:v>36.745945849813268</c:v>
                </c:pt>
                <c:pt idx="202">
                  <c:v>36.499290406099917</c:v>
                </c:pt>
                <c:pt idx="203">
                  <c:v>36.235187870992682</c:v>
                </c:pt>
                <c:pt idx="204">
                  <c:v>35.450563644421209</c:v>
                </c:pt>
                <c:pt idx="205">
                  <c:v>35.449187331564545</c:v>
                </c:pt>
                <c:pt idx="206">
                  <c:v>36.38216599327243</c:v>
                </c:pt>
                <c:pt idx="207">
                  <c:v>36.242708521774844</c:v>
                </c:pt>
                <c:pt idx="208">
                  <c:v>34.739610438934399</c:v>
                </c:pt>
                <c:pt idx="209">
                  <c:v>35.210682420183389</c:v>
                </c:pt>
                <c:pt idx="210">
                  <c:v>34.993870364981774</c:v>
                </c:pt>
                <c:pt idx="211">
                  <c:v>34.880896364199224</c:v>
                </c:pt>
                <c:pt idx="212">
                  <c:v>34.730246403704868</c:v>
                </c:pt>
                <c:pt idx="213">
                  <c:v>34.169364187819809</c:v>
                </c:pt>
                <c:pt idx="214">
                  <c:v>33.311514080244955</c:v>
                </c:pt>
                <c:pt idx="215">
                  <c:v>32.005228292798158</c:v>
                </c:pt>
                <c:pt idx="216">
                  <c:v>31.910532141232562</c:v>
                </c:pt>
                <c:pt idx="217">
                  <c:v>31.691028101606467</c:v>
                </c:pt>
                <c:pt idx="218">
                  <c:v>33.23460641496159</c:v>
                </c:pt>
                <c:pt idx="219">
                  <c:v>33.537520172135551</c:v>
                </c:pt>
                <c:pt idx="220">
                  <c:v>34.226429852566788</c:v>
                </c:pt>
                <c:pt idx="221">
                  <c:v>34.600367914985718</c:v>
                </c:pt>
                <c:pt idx="222">
                  <c:v>33.711997200334395</c:v>
                </c:pt>
                <c:pt idx="223">
                  <c:v>35.945526413683716</c:v>
                </c:pt>
                <c:pt idx="224">
                  <c:v>36.688011487739679</c:v>
                </c:pt>
                <c:pt idx="225">
                  <c:v>38.352345256737173</c:v>
                </c:pt>
                <c:pt idx="226">
                  <c:v>38.807766374393218</c:v>
                </c:pt>
                <c:pt idx="227">
                  <c:v>40.481239676656642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D52-4ACD-9FDD-98DDA2823600}"/>
            </c:ext>
          </c:extLst>
        </c:ser>
        <c:ser>
          <c:idx val="1"/>
          <c:order val="1"/>
          <c:tx>
            <c:strRef>
              <c:f>FXloans!$AU$7</c:f>
              <c:strCache>
                <c:ptCount val="1"/>
                <c:pt idx="0">
                  <c:v>upraveno o  vývoj kurzu koruny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FXloans!$A$29:$A$256</c:f>
              <c:numCache>
                <c:formatCode>mm/yy</c:formatCode>
                <c:ptCount val="228"/>
                <c:pt idx="0">
                  <c:v>37833</c:v>
                </c:pt>
                <c:pt idx="1">
                  <c:v>37864</c:v>
                </c:pt>
                <c:pt idx="2">
                  <c:v>37894</c:v>
                </c:pt>
                <c:pt idx="3">
                  <c:v>37925</c:v>
                </c:pt>
                <c:pt idx="4">
                  <c:v>37955</c:v>
                </c:pt>
                <c:pt idx="5">
                  <c:v>37986</c:v>
                </c:pt>
                <c:pt idx="6">
                  <c:v>38017</c:v>
                </c:pt>
                <c:pt idx="7">
                  <c:v>38046</c:v>
                </c:pt>
                <c:pt idx="8">
                  <c:v>38077</c:v>
                </c:pt>
                <c:pt idx="9">
                  <c:v>38107</c:v>
                </c:pt>
                <c:pt idx="10">
                  <c:v>38138</c:v>
                </c:pt>
                <c:pt idx="11">
                  <c:v>38168</c:v>
                </c:pt>
                <c:pt idx="12">
                  <c:v>38199</c:v>
                </c:pt>
                <c:pt idx="13">
                  <c:v>38230</c:v>
                </c:pt>
                <c:pt idx="14">
                  <c:v>38260</c:v>
                </c:pt>
                <c:pt idx="15">
                  <c:v>38291</c:v>
                </c:pt>
                <c:pt idx="16">
                  <c:v>38321</c:v>
                </c:pt>
                <c:pt idx="17">
                  <c:v>38352</c:v>
                </c:pt>
                <c:pt idx="18">
                  <c:v>38383</c:v>
                </c:pt>
                <c:pt idx="19">
                  <c:v>38411</c:v>
                </c:pt>
                <c:pt idx="20">
                  <c:v>38442</c:v>
                </c:pt>
                <c:pt idx="21">
                  <c:v>38472</c:v>
                </c:pt>
                <c:pt idx="22">
                  <c:v>38503</c:v>
                </c:pt>
                <c:pt idx="23">
                  <c:v>38533</c:v>
                </c:pt>
                <c:pt idx="24">
                  <c:v>38564</c:v>
                </c:pt>
                <c:pt idx="25">
                  <c:v>38595</c:v>
                </c:pt>
                <c:pt idx="26">
                  <c:v>38625</c:v>
                </c:pt>
                <c:pt idx="27">
                  <c:v>38656</c:v>
                </c:pt>
                <c:pt idx="28">
                  <c:v>38686</c:v>
                </c:pt>
                <c:pt idx="29">
                  <c:v>38717</c:v>
                </c:pt>
                <c:pt idx="30">
                  <c:v>38748</c:v>
                </c:pt>
                <c:pt idx="31">
                  <c:v>38776</c:v>
                </c:pt>
                <c:pt idx="32">
                  <c:v>38807</c:v>
                </c:pt>
                <c:pt idx="33">
                  <c:v>38837</c:v>
                </c:pt>
                <c:pt idx="34">
                  <c:v>38868</c:v>
                </c:pt>
                <c:pt idx="35">
                  <c:v>38898</c:v>
                </c:pt>
                <c:pt idx="36">
                  <c:v>38929</c:v>
                </c:pt>
                <c:pt idx="37">
                  <c:v>38960</c:v>
                </c:pt>
                <c:pt idx="38">
                  <c:v>38990</c:v>
                </c:pt>
                <c:pt idx="39">
                  <c:v>39021</c:v>
                </c:pt>
                <c:pt idx="40">
                  <c:v>39051</c:v>
                </c:pt>
                <c:pt idx="41">
                  <c:v>39082</c:v>
                </c:pt>
                <c:pt idx="42">
                  <c:v>39113</c:v>
                </c:pt>
                <c:pt idx="43">
                  <c:v>39141</c:v>
                </c:pt>
                <c:pt idx="44">
                  <c:v>39172</c:v>
                </c:pt>
                <c:pt idx="45">
                  <c:v>39202</c:v>
                </c:pt>
                <c:pt idx="46">
                  <c:v>39233</c:v>
                </c:pt>
                <c:pt idx="47">
                  <c:v>39263</c:v>
                </c:pt>
                <c:pt idx="48">
                  <c:v>39294</c:v>
                </c:pt>
                <c:pt idx="49">
                  <c:v>39325</c:v>
                </c:pt>
                <c:pt idx="50">
                  <c:v>39355</c:v>
                </c:pt>
                <c:pt idx="51">
                  <c:v>39386</c:v>
                </c:pt>
                <c:pt idx="52">
                  <c:v>39416</c:v>
                </c:pt>
                <c:pt idx="53">
                  <c:v>39447</c:v>
                </c:pt>
                <c:pt idx="54">
                  <c:v>39478</c:v>
                </c:pt>
                <c:pt idx="55">
                  <c:v>39507</c:v>
                </c:pt>
                <c:pt idx="56">
                  <c:v>39538</c:v>
                </c:pt>
                <c:pt idx="57">
                  <c:v>39568</c:v>
                </c:pt>
                <c:pt idx="58">
                  <c:v>39599</c:v>
                </c:pt>
                <c:pt idx="59">
                  <c:v>39629</c:v>
                </c:pt>
                <c:pt idx="60">
                  <c:v>39660</c:v>
                </c:pt>
                <c:pt idx="61">
                  <c:v>39691</c:v>
                </c:pt>
                <c:pt idx="62">
                  <c:v>39721</c:v>
                </c:pt>
                <c:pt idx="63">
                  <c:v>39752</c:v>
                </c:pt>
                <c:pt idx="64">
                  <c:v>39782</c:v>
                </c:pt>
                <c:pt idx="65">
                  <c:v>39813</c:v>
                </c:pt>
                <c:pt idx="66">
                  <c:v>39844</c:v>
                </c:pt>
                <c:pt idx="67">
                  <c:v>39872</c:v>
                </c:pt>
                <c:pt idx="68">
                  <c:v>39903</c:v>
                </c:pt>
                <c:pt idx="69">
                  <c:v>39933</c:v>
                </c:pt>
                <c:pt idx="70">
                  <c:v>39964</c:v>
                </c:pt>
                <c:pt idx="71">
                  <c:v>39994</c:v>
                </c:pt>
                <c:pt idx="72">
                  <c:v>40025</c:v>
                </c:pt>
                <c:pt idx="73">
                  <c:v>40056</c:v>
                </c:pt>
                <c:pt idx="74">
                  <c:v>40086</c:v>
                </c:pt>
                <c:pt idx="75">
                  <c:v>40117</c:v>
                </c:pt>
                <c:pt idx="76">
                  <c:v>40147</c:v>
                </c:pt>
                <c:pt idx="77">
                  <c:v>40178</c:v>
                </c:pt>
                <c:pt idx="78">
                  <c:v>40209</c:v>
                </c:pt>
                <c:pt idx="79">
                  <c:v>40237</c:v>
                </c:pt>
                <c:pt idx="80">
                  <c:v>40268</c:v>
                </c:pt>
                <c:pt idx="81">
                  <c:v>40298</c:v>
                </c:pt>
                <c:pt idx="82">
                  <c:v>40329</c:v>
                </c:pt>
                <c:pt idx="83">
                  <c:v>40359</c:v>
                </c:pt>
                <c:pt idx="84">
                  <c:v>40390</c:v>
                </c:pt>
                <c:pt idx="85">
                  <c:v>40421</c:v>
                </c:pt>
                <c:pt idx="86">
                  <c:v>40451</c:v>
                </c:pt>
                <c:pt idx="87">
                  <c:v>40482</c:v>
                </c:pt>
                <c:pt idx="88">
                  <c:v>40512</c:v>
                </c:pt>
                <c:pt idx="89">
                  <c:v>40543</c:v>
                </c:pt>
                <c:pt idx="90">
                  <c:v>40574</c:v>
                </c:pt>
                <c:pt idx="91">
                  <c:v>40602</c:v>
                </c:pt>
                <c:pt idx="92">
                  <c:v>40633</c:v>
                </c:pt>
                <c:pt idx="93">
                  <c:v>40663</c:v>
                </c:pt>
                <c:pt idx="94">
                  <c:v>40694</c:v>
                </c:pt>
                <c:pt idx="95">
                  <c:v>40724</c:v>
                </c:pt>
                <c:pt idx="96">
                  <c:v>40755</c:v>
                </c:pt>
                <c:pt idx="97">
                  <c:v>40786</c:v>
                </c:pt>
                <c:pt idx="98">
                  <c:v>40816</c:v>
                </c:pt>
                <c:pt idx="99">
                  <c:v>40847</c:v>
                </c:pt>
                <c:pt idx="100">
                  <c:v>40877</c:v>
                </c:pt>
                <c:pt idx="101">
                  <c:v>40908</c:v>
                </c:pt>
                <c:pt idx="102">
                  <c:v>40939</c:v>
                </c:pt>
                <c:pt idx="103">
                  <c:v>40968</c:v>
                </c:pt>
                <c:pt idx="104">
                  <c:v>40999</c:v>
                </c:pt>
                <c:pt idx="105">
                  <c:v>41029</c:v>
                </c:pt>
                <c:pt idx="106">
                  <c:v>41060</c:v>
                </c:pt>
                <c:pt idx="107">
                  <c:v>41090</c:v>
                </c:pt>
                <c:pt idx="108">
                  <c:v>41121</c:v>
                </c:pt>
                <c:pt idx="109">
                  <c:v>41152</c:v>
                </c:pt>
                <c:pt idx="110">
                  <c:v>41182</c:v>
                </c:pt>
                <c:pt idx="111">
                  <c:v>41213</c:v>
                </c:pt>
                <c:pt idx="112">
                  <c:v>41243</c:v>
                </c:pt>
                <c:pt idx="113">
                  <c:v>41274</c:v>
                </c:pt>
                <c:pt idx="114">
                  <c:v>41305</c:v>
                </c:pt>
                <c:pt idx="115">
                  <c:v>41333</c:v>
                </c:pt>
                <c:pt idx="116">
                  <c:v>41364</c:v>
                </c:pt>
                <c:pt idx="117">
                  <c:v>41394</c:v>
                </c:pt>
                <c:pt idx="118">
                  <c:v>41425</c:v>
                </c:pt>
                <c:pt idx="119">
                  <c:v>41455</c:v>
                </c:pt>
                <c:pt idx="120">
                  <c:v>41486</c:v>
                </c:pt>
                <c:pt idx="121">
                  <c:v>41517</c:v>
                </c:pt>
                <c:pt idx="122">
                  <c:v>41547</c:v>
                </c:pt>
                <c:pt idx="123">
                  <c:v>41578</c:v>
                </c:pt>
                <c:pt idx="124">
                  <c:v>41608</c:v>
                </c:pt>
                <c:pt idx="125">
                  <c:v>41639</c:v>
                </c:pt>
                <c:pt idx="126">
                  <c:v>41670</c:v>
                </c:pt>
                <c:pt idx="127">
                  <c:v>41698</c:v>
                </c:pt>
                <c:pt idx="128">
                  <c:v>41729</c:v>
                </c:pt>
                <c:pt idx="129">
                  <c:v>41759</c:v>
                </c:pt>
                <c:pt idx="130">
                  <c:v>41790</c:v>
                </c:pt>
                <c:pt idx="131">
                  <c:v>41820</c:v>
                </c:pt>
                <c:pt idx="132">
                  <c:v>41851</c:v>
                </c:pt>
                <c:pt idx="133">
                  <c:v>41882</c:v>
                </c:pt>
                <c:pt idx="134">
                  <c:v>41912</c:v>
                </c:pt>
                <c:pt idx="135">
                  <c:v>41943</c:v>
                </c:pt>
                <c:pt idx="136">
                  <c:v>41973</c:v>
                </c:pt>
                <c:pt idx="137">
                  <c:v>42004</c:v>
                </c:pt>
                <c:pt idx="138">
                  <c:v>42035</c:v>
                </c:pt>
                <c:pt idx="139">
                  <c:v>42063</c:v>
                </c:pt>
                <c:pt idx="140">
                  <c:v>42094</c:v>
                </c:pt>
                <c:pt idx="141">
                  <c:v>42124</c:v>
                </c:pt>
                <c:pt idx="142">
                  <c:v>42155</c:v>
                </c:pt>
                <c:pt idx="143">
                  <c:v>42185</c:v>
                </c:pt>
                <c:pt idx="144">
                  <c:v>42216</c:v>
                </c:pt>
                <c:pt idx="145">
                  <c:v>42247</c:v>
                </c:pt>
                <c:pt idx="146">
                  <c:v>42277</c:v>
                </c:pt>
                <c:pt idx="147">
                  <c:v>42308</c:v>
                </c:pt>
                <c:pt idx="148">
                  <c:v>42338</c:v>
                </c:pt>
                <c:pt idx="149">
                  <c:v>42369</c:v>
                </c:pt>
                <c:pt idx="150">
                  <c:v>42400</c:v>
                </c:pt>
                <c:pt idx="151">
                  <c:v>42429</c:v>
                </c:pt>
                <c:pt idx="152">
                  <c:v>42460</c:v>
                </c:pt>
                <c:pt idx="153">
                  <c:v>42490</c:v>
                </c:pt>
                <c:pt idx="154">
                  <c:v>42521</c:v>
                </c:pt>
                <c:pt idx="155">
                  <c:v>42551</c:v>
                </c:pt>
                <c:pt idx="156">
                  <c:v>42582</c:v>
                </c:pt>
                <c:pt idx="157">
                  <c:v>42613</c:v>
                </c:pt>
                <c:pt idx="158">
                  <c:v>42643</c:v>
                </c:pt>
                <c:pt idx="159">
                  <c:v>42674</c:v>
                </c:pt>
                <c:pt idx="160">
                  <c:v>42704</c:v>
                </c:pt>
                <c:pt idx="161">
                  <c:v>42735</c:v>
                </c:pt>
                <c:pt idx="162">
                  <c:v>42766</c:v>
                </c:pt>
                <c:pt idx="163">
                  <c:v>42794</c:v>
                </c:pt>
                <c:pt idx="164">
                  <c:v>42825</c:v>
                </c:pt>
                <c:pt idx="165">
                  <c:v>42855</c:v>
                </c:pt>
                <c:pt idx="166">
                  <c:v>42886</c:v>
                </c:pt>
                <c:pt idx="167">
                  <c:v>42916</c:v>
                </c:pt>
                <c:pt idx="168">
                  <c:v>42947</c:v>
                </c:pt>
                <c:pt idx="169">
                  <c:v>42978</c:v>
                </c:pt>
                <c:pt idx="170">
                  <c:v>43008</c:v>
                </c:pt>
                <c:pt idx="171">
                  <c:v>43039</c:v>
                </c:pt>
                <c:pt idx="172">
                  <c:v>43069</c:v>
                </c:pt>
                <c:pt idx="173">
                  <c:v>43100</c:v>
                </c:pt>
                <c:pt idx="174">
                  <c:v>43131</c:v>
                </c:pt>
                <c:pt idx="175">
                  <c:v>43159</c:v>
                </c:pt>
                <c:pt idx="176">
                  <c:v>43190</c:v>
                </c:pt>
                <c:pt idx="177">
                  <c:v>43220</c:v>
                </c:pt>
                <c:pt idx="178">
                  <c:v>43251</c:v>
                </c:pt>
                <c:pt idx="179">
                  <c:v>43281</c:v>
                </c:pt>
                <c:pt idx="180">
                  <c:v>43312</c:v>
                </c:pt>
                <c:pt idx="181">
                  <c:v>43343</c:v>
                </c:pt>
                <c:pt idx="182">
                  <c:v>43373</c:v>
                </c:pt>
                <c:pt idx="183">
                  <c:v>43404</c:v>
                </c:pt>
                <c:pt idx="184">
                  <c:v>43434</c:v>
                </c:pt>
                <c:pt idx="185">
                  <c:v>43465</c:v>
                </c:pt>
                <c:pt idx="186">
                  <c:v>43496</c:v>
                </c:pt>
                <c:pt idx="187">
                  <c:v>43524</c:v>
                </c:pt>
                <c:pt idx="188">
                  <c:v>43555</c:v>
                </c:pt>
                <c:pt idx="189">
                  <c:v>43585</c:v>
                </c:pt>
                <c:pt idx="190">
                  <c:v>43616</c:v>
                </c:pt>
                <c:pt idx="191">
                  <c:v>43646</c:v>
                </c:pt>
                <c:pt idx="192">
                  <c:v>43677</c:v>
                </c:pt>
                <c:pt idx="193">
                  <c:v>43708</c:v>
                </c:pt>
                <c:pt idx="194">
                  <c:v>43738</c:v>
                </c:pt>
                <c:pt idx="195">
                  <c:v>43769</c:v>
                </c:pt>
                <c:pt idx="196">
                  <c:v>43799</c:v>
                </c:pt>
                <c:pt idx="197">
                  <c:v>43830</c:v>
                </c:pt>
                <c:pt idx="198">
                  <c:v>43861</c:v>
                </c:pt>
                <c:pt idx="199">
                  <c:v>43890</c:v>
                </c:pt>
                <c:pt idx="200">
                  <c:v>43921</c:v>
                </c:pt>
                <c:pt idx="201">
                  <c:v>43951</c:v>
                </c:pt>
                <c:pt idx="202">
                  <c:v>43982</c:v>
                </c:pt>
                <c:pt idx="203">
                  <c:v>44012</c:v>
                </c:pt>
                <c:pt idx="204">
                  <c:v>44043</c:v>
                </c:pt>
                <c:pt idx="205">
                  <c:v>44074</c:v>
                </c:pt>
                <c:pt idx="206">
                  <c:v>44104</c:v>
                </c:pt>
                <c:pt idx="207">
                  <c:v>44135</c:v>
                </c:pt>
                <c:pt idx="208">
                  <c:v>44165</c:v>
                </c:pt>
                <c:pt idx="209">
                  <c:v>44196</c:v>
                </c:pt>
                <c:pt idx="210">
                  <c:v>44227</c:v>
                </c:pt>
                <c:pt idx="211">
                  <c:v>44255</c:v>
                </c:pt>
                <c:pt idx="212">
                  <c:v>44286</c:v>
                </c:pt>
                <c:pt idx="213">
                  <c:v>44316</c:v>
                </c:pt>
                <c:pt idx="214">
                  <c:v>44347</c:v>
                </c:pt>
                <c:pt idx="215">
                  <c:v>44377</c:v>
                </c:pt>
                <c:pt idx="216">
                  <c:v>44408</c:v>
                </c:pt>
                <c:pt idx="217">
                  <c:v>44439</c:v>
                </c:pt>
                <c:pt idx="218">
                  <c:v>44469</c:v>
                </c:pt>
                <c:pt idx="219">
                  <c:v>44500</c:v>
                </c:pt>
                <c:pt idx="220">
                  <c:v>44530</c:v>
                </c:pt>
                <c:pt idx="221">
                  <c:v>44561</c:v>
                </c:pt>
                <c:pt idx="222">
                  <c:v>44592</c:v>
                </c:pt>
                <c:pt idx="223">
                  <c:v>44620</c:v>
                </c:pt>
                <c:pt idx="224">
                  <c:v>44651</c:v>
                </c:pt>
                <c:pt idx="225">
                  <c:v>44681</c:v>
                </c:pt>
                <c:pt idx="226">
                  <c:v>44712</c:v>
                </c:pt>
                <c:pt idx="227">
                  <c:v>44742</c:v>
                </c:pt>
              </c:numCache>
            </c:numRef>
          </c:cat>
          <c:val>
            <c:numRef>
              <c:f>FXloans!$AU$29:$AU$256</c:f>
              <c:numCache>
                <c:formatCode>0.0</c:formatCode>
                <c:ptCount val="228"/>
                <c:pt idx="0">
                  <c:v>19.731022071090649</c:v>
                </c:pt>
                <c:pt idx="1">
                  <c:v>19.828031342067558</c:v>
                </c:pt>
                <c:pt idx="2">
                  <c:v>19.235389143604529</c:v>
                </c:pt>
                <c:pt idx="3">
                  <c:v>19.323883469349376</c:v>
                </c:pt>
                <c:pt idx="4">
                  <c:v>20.133093111788991</c:v>
                </c:pt>
                <c:pt idx="5">
                  <c:v>19.832717551816117</c:v>
                </c:pt>
                <c:pt idx="6">
                  <c:v>20.076077065505217</c:v>
                </c:pt>
                <c:pt idx="7">
                  <c:v>20.120228899359578</c:v>
                </c:pt>
                <c:pt idx="8">
                  <c:v>20.421660884663677</c:v>
                </c:pt>
                <c:pt idx="9">
                  <c:v>20.889857740680295</c:v>
                </c:pt>
                <c:pt idx="10">
                  <c:v>20.096553147649885</c:v>
                </c:pt>
                <c:pt idx="11">
                  <c:v>19.71685830469097</c:v>
                </c:pt>
                <c:pt idx="12">
                  <c:v>19.41796767731562</c:v>
                </c:pt>
                <c:pt idx="13">
                  <c:v>19.07412132916971</c:v>
                </c:pt>
                <c:pt idx="14">
                  <c:v>18.934323011080249</c:v>
                </c:pt>
                <c:pt idx="15">
                  <c:v>18.713289067519646</c:v>
                </c:pt>
                <c:pt idx="16">
                  <c:v>18.350777507868983</c:v>
                </c:pt>
                <c:pt idx="17">
                  <c:v>18.640328303178581</c:v>
                </c:pt>
                <c:pt idx="18">
                  <c:v>19.05622605655428</c:v>
                </c:pt>
                <c:pt idx="19">
                  <c:v>18.931916981390412</c:v>
                </c:pt>
                <c:pt idx="20">
                  <c:v>19.093965115859643</c:v>
                </c:pt>
                <c:pt idx="21">
                  <c:v>19.438254326164159</c:v>
                </c:pt>
                <c:pt idx="22">
                  <c:v>19.174299971889877</c:v>
                </c:pt>
                <c:pt idx="23">
                  <c:v>18.039652340738634</c:v>
                </c:pt>
                <c:pt idx="24">
                  <c:v>18.169931855712342</c:v>
                </c:pt>
                <c:pt idx="25">
                  <c:v>18.737092439883249</c:v>
                </c:pt>
                <c:pt idx="26">
                  <c:v>18.463265582226775</c:v>
                </c:pt>
                <c:pt idx="27">
                  <c:v>17.985380199552555</c:v>
                </c:pt>
                <c:pt idx="28">
                  <c:v>17.231772696301853</c:v>
                </c:pt>
                <c:pt idx="29">
                  <c:v>17.707537237534655</c:v>
                </c:pt>
                <c:pt idx="30">
                  <c:v>17.696891966803644</c:v>
                </c:pt>
                <c:pt idx="31">
                  <c:v>17.361728302469519</c:v>
                </c:pt>
                <c:pt idx="32">
                  <c:v>17.959597097628038</c:v>
                </c:pt>
                <c:pt idx="33">
                  <c:v>18.309383746022515</c:v>
                </c:pt>
                <c:pt idx="34">
                  <c:v>18.343983251442971</c:v>
                </c:pt>
                <c:pt idx="35">
                  <c:v>18.663799570966894</c:v>
                </c:pt>
                <c:pt idx="36">
                  <c:v>18.320855844202082</c:v>
                </c:pt>
                <c:pt idx="37">
                  <c:v>18.072242021203682</c:v>
                </c:pt>
                <c:pt idx="38">
                  <c:v>18.080272284241467</c:v>
                </c:pt>
                <c:pt idx="39">
                  <c:v>17.924646784846406</c:v>
                </c:pt>
                <c:pt idx="40">
                  <c:v>18.370519636143978</c:v>
                </c:pt>
                <c:pt idx="41">
                  <c:v>18.629334628705209</c:v>
                </c:pt>
                <c:pt idx="42">
                  <c:v>19.341009116078013</c:v>
                </c:pt>
                <c:pt idx="43">
                  <c:v>19.491984539471893</c:v>
                </c:pt>
                <c:pt idx="44">
                  <c:v>19.201650289724313</c:v>
                </c:pt>
                <c:pt idx="45">
                  <c:v>19.023756323379175</c:v>
                </c:pt>
                <c:pt idx="46">
                  <c:v>19.235390575972154</c:v>
                </c:pt>
                <c:pt idx="47">
                  <c:v>19.785977488123603</c:v>
                </c:pt>
                <c:pt idx="48">
                  <c:v>19.04542440327695</c:v>
                </c:pt>
                <c:pt idx="49">
                  <c:v>19.061817530200301</c:v>
                </c:pt>
                <c:pt idx="50">
                  <c:v>18.419802866592981</c:v>
                </c:pt>
                <c:pt idx="51">
                  <c:v>17.457104364391036</c:v>
                </c:pt>
                <c:pt idx="52">
                  <c:v>17.118656271975723</c:v>
                </c:pt>
                <c:pt idx="53">
                  <c:v>17.050068605558401</c:v>
                </c:pt>
                <c:pt idx="54">
                  <c:v>16.952381411927984</c:v>
                </c:pt>
                <c:pt idx="55">
                  <c:v>16.263836410284725</c:v>
                </c:pt>
                <c:pt idx="56">
                  <c:v>16.556991704885</c:v>
                </c:pt>
                <c:pt idx="57">
                  <c:v>16.68492705489431</c:v>
                </c:pt>
                <c:pt idx="58">
                  <c:v>16.843090298552529</c:v>
                </c:pt>
                <c:pt idx="59">
                  <c:v>15.888536551045956</c:v>
                </c:pt>
                <c:pt idx="60">
                  <c:v>16.339594892075326</c:v>
                </c:pt>
                <c:pt idx="61">
                  <c:v>16.796289228038049</c:v>
                </c:pt>
                <c:pt idx="62">
                  <c:v>16.722277016819376</c:v>
                </c:pt>
                <c:pt idx="63">
                  <c:v>16.734857032605326</c:v>
                </c:pt>
                <c:pt idx="64">
                  <c:v>17.30139031264973</c:v>
                </c:pt>
                <c:pt idx="65">
                  <c:v>18.38053392863123</c:v>
                </c:pt>
                <c:pt idx="66">
                  <c:v>18.947724704988829</c:v>
                </c:pt>
                <c:pt idx="67">
                  <c:v>18.797991480149872</c:v>
                </c:pt>
                <c:pt idx="68">
                  <c:v>18.183361988494575</c:v>
                </c:pt>
                <c:pt idx="69">
                  <c:v>17.866599136685053</c:v>
                </c:pt>
                <c:pt idx="70">
                  <c:v>17.942160923340012</c:v>
                </c:pt>
                <c:pt idx="71">
                  <c:v>17.264726509562813</c:v>
                </c:pt>
                <c:pt idx="72">
                  <c:v>17.073429742772539</c:v>
                </c:pt>
                <c:pt idx="73">
                  <c:v>16.982271255964125</c:v>
                </c:pt>
                <c:pt idx="74">
                  <c:v>16.901428103523518</c:v>
                </c:pt>
                <c:pt idx="75">
                  <c:v>17.781514998330344</c:v>
                </c:pt>
                <c:pt idx="76">
                  <c:v>17.893683039810824</c:v>
                </c:pt>
                <c:pt idx="77">
                  <c:v>18.680388067009762</c:v>
                </c:pt>
                <c:pt idx="78">
                  <c:v>18.373999295216706</c:v>
                </c:pt>
                <c:pt idx="79">
                  <c:v>18.401997130910594</c:v>
                </c:pt>
                <c:pt idx="80">
                  <c:v>18.148936357116138</c:v>
                </c:pt>
                <c:pt idx="81">
                  <c:v>17.709601118821851</c:v>
                </c:pt>
                <c:pt idx="82">
                  <c:v>18.104134695791917</c:v>
                </c:pt>
                <c:pt idx="83">
                  <c:v>18.115652331847446</c:v>
                </c:pt>
                <c:pt idx="84">
                  <c:v>17.176898777283412</c:v>
                </c:pt>
                <c:pt idx="85">
                  <c:v>17.707066297499665</c:v>
                </c:pt>
                <c:pt idx="86">
                  <c:v>16.985974858314123</c:v>
                </c:pt>
                <c:pt idx="87">
                  <c:v>16.894147415891986</c:v>
                </c:pt>
                <c:pt idx="88">
                  <c:v>17.541564546729436</c:v>
                </c:pt>
                <c:pt idx="89">
                  <c:v>18.501635968629898</c:v>
                </c:pt>
                <c:pt idx="90">
                  <c:v>17.429501957045261</c:v>
                </c:pt>
                <c:pt idx="91">
                  <c:v>17.245340886703993</c:v>
                </c:pt>
                <c:pt idx="92">
                  <c:v>17.261732094847286</c:v>
                </c:pt>
                <c:pt idx="93">
                  <c:v>16.924877069124921</c:v>
                </c:pt>
                <c:pt idx="94">
                  <c:v>17.270141031127775</c:v>
                </c:pt>
                <c:pt idx="95">
                  <c:v>17.271854375117307</c:v>
                </c:pt>
                <c:pt idx="96">
                  <c:v>17.403223615341705</c:v>
                </c:pt>
                <c:pt idx="97">
                  <c:v>17.553429019712627</c:v>
                </c:pt>
                <c:pt idx="98">
                  <c:v>17.931345542488998</c:v>
                </c:pt>
                <c:pt idx="99">
                  <c:v>18.16723458945761</c:v>
                </c:pt>
                <c:pt idx="100">
                  <c:v>18.838617315927308</c:v>
                </c:pt>
                <c:pt idx="101">
                  <c:v>19.162192826679888</c:v>
                </c:pt>
                <c:pt idx="102">
                  <c:v>18.599760264746095</c:v>
                </c:pt>
                <c:pt idx="103">
                  <c:v>18.614366903122619</c:v>
                </c:pt>
                <c:pt idx="104">
                  <c:v>18.547176792397977</c:v>
                </c:pt>
                <c:pt idx="105">
                  <c:v>18.479370245819197</c:v>
                </c:pt>
                <c:pt idx="106">
                  <c:v>19.098801413305118</c:v>
                </c:pt>
                <c:pt idx="107">
                  <c:v>19.081810057371836</c:v>
                </c:pt>
                <c:pt idx="108">
                  <c:v>19.024078899423827</c:v>
                </c:pt>
                <c:pt idx="109">
                  <c:v>18.191255057353885</c:v>
                </c:pt>
                <c:pt idx="110">
                  <c:v>17.723470243839127</c:v>
                </c:pt>
                <c:pt idx="111">
                  <c:v>17.635667835766338</c:v>
                </c:pt>
                <c:pt idx="112">
                  <c:v>17.835743358620366</c:v>
                </c:pt>
                <c:pt idx="113">
                  <c:v>18.020314989717772</c:v>
                </c:pt>
                <c:pt idx="114">
                  <c:v>18.259336897313712</c:v>
                </c:pt>
                <c:pt idx="115">
                  <c:v>18.319356506297087</c:v>
                </c:pt>
                <c:pt idx="116">
                  <c:v>18.446691599209117</c:v>
                </c:pt>
                <c:pt idx="117">
                  <c:v>18.155996152388198</c:v>
                </c:pt>
                <c:pt idx="118">
                  <c:v>18.518888604993688</c:v>
                </c:pt>
                <c:pt idx="119">
                  <c:v>18.71442270553786</c:v>
                </c:pt>
                <c:pt idx="120">
                  <c:v>18.605976492851596</c:v>
                </c:pt>
                <c:pt idx="121">
                  <c:v>18.89405015599165</c:v>
                </c:pt>
                <c:pt idx="122">
                  <c:v>19.054826392400486</c:v>
                </c:pt>
                <c:pt idx="123">
                  <c:v>18.717262382990558</c:v>
                </c:pt>
                <c:pt idx="124">
                  <c:v>19.732358387818319</c:v>
                </c:pt>
                <c:pt idx="125">
                  <c:v>20.907235196915302</c:v>
                </c:pt>
                <c:pt idx="126">
                  <c:v>20.450671008977526</c:v>
                </c:pt>
                <c:pt idx="127">
                  <c:v>19.943935086983007</c:v>
                </c:pt>
                <c:pt idx="128">
                  <c:v>19.698057443341067</c:v>
                </c:pt>
                <c:pt idx="129">
                  <c:v>19.506180569874942</c:v>
                </c:pt>
                <c:pt idx="130">
                  <c:v>20.018530309843182</c:v>
                </c:pt>
                <c:pt idx="131">
                  <c:v>20.232569340541946</c:v>
                </c:pt>
                <c:pt idx="132">
                  <c:v>19.702476844289237</c:v>
                </c:pt>
                <c:pt idx="133">
                  <c:v>19.657708117221322</c:v>
                </c:pt>
                <c:pt idx="134">
                  <c:v>19.544154913519947</c:v>
                </c:pt>
                <c:pt idx="135">
                  <c:v>20.377908201371735</c:v>
                </c:pt>
                <c:pt idx="136">
                  <c:v>19.921372262686692</c:v>
                </c:pt>
                <c:pt idx="137">
                  <c:v>21.265777583374049</c:v>
                </c:pt>
                <c:pt idx="138">
                  <c:v>20.750964483469847</c:v>
                </c:pt>
                <c:pt idx="139">
                  <c:v>20.758844495508228</c:v>
                </c:pt>
                <c:pt idx="140">
                  <c:v>20.399597566713091</c:v>
                </c:pt>
                <c:pt idx="141">
                  <c:v>20.095904625710286</c:v>
                </c:pt>
                <c:pt idx="142">
                  <c:v>20.471245811722209</c:v>
                </c:pt>
                <c:pt idx="143">
                  <c:v>20.527690394723891</c:v>
                </c:pt>
                <c:pt idx="144">
                  <c:v>20.799273548202251</c:v>
                </c:pt>
                <c:pt idx="145">
                  <c:v>20.245743752412103</c:v>
                </c:pt>
                <c:pt idx="146">
                  <c:v>20.685987595322594</c:v>
                </c:pt>
                <c:pt idx="147">
                  <c:v>20.936245341979991</c:v>
                </c:pt>
                <c:pt idx="148">
                  <c:v>21.589228831868095</c:v>
                </c:pt>
                <c:pt idx="149">
                  <c:v>21.69751477799554</c:v>
                </c:pt>
                <c:pt idx="150">
                  <c:v>21.603918857086736</c:v>
                </c:pt>
                <c:pt idx="151">
                  <c:v>21.848716594543948</c:v>
                </c:pt>
                <c:pt idx="152">
                  <c:v>23.441370925830388</c:v>
                </c:pt>
                <c:pt idx="153">
                  <c:v>23.532717441992411</c:v>
                </c:pt>
                <c:pt idx="154">
                  <c:v>23.255523646734645</c:v>
                </c:pt>
                <c:pt idx="155">
                  <c:v>23.640837182647388</c:v>
                </c:pt>
                <c:pt idx="156">
                  <c:v>23.821776333446611</c:v>
                </c:pt>
                <c:pt idx="157">
                  <c:v>24.008718038526691</c:v>
                </c:pt>
                <c:pt idx="158">
                  <c:v>24.520215854331244</c:v>
                </c:pt>
                <c:pt idx="159">
                  <c:v>24.809149652787649</c:v>
                </c:pt>
                <c:pt idx="160">
                  <c:v>25.732954599983703</c:v>
                </c:pt>
                <c:pt idx="161">
                  <c:v>26.548637755587091</c:v>
                </c:pt>
                <c:pt idx="162">
                  <c:v>26.507831665051174</c:v>
                </c:pt>
                <c:pt idx="163">
                  <c:v>26.977483247035792</c:v>
                </c:pt>
                <c:pt idx="164">
                  <c:v>29.140258829645155</c:v>
                </c:pt>
                <c:pt idx="165">
                  <c:v>29.973249975281913</c:v>
                </c:pt>
                <c:pt idx="166">
                  <c:v>29.627557131576047</c:v>
                </c:pt>
                <c:pt idx="167">
                  <c:v>28.642382690922503</c:v>
                </c:pt>
                <c:pt idx="168">
                  <c:v>29.047752985750602</c:v>
                </c:pt>
                <c:pt idx="169">
                  <c:v>29.178223776568284</c:v>
                </c:pt>
                <c:pt idx="170">
                  <c:v>29.016060030259599</c:v>
                </c:pt>
                <c:pt idx="171">
                  <c:v>28.53975599646877</c:v>
                </c:pt>
                <c:pt idx="172">
                  <c:v>28.246914248628034</c:v>
                </c:pt>
                <c:pt idx="173">
                  <c:v>29.392491172764597</c:v>
                </c:pt>
                <c:pt idx="174">
                  <c:v>29.149013039265537</c:v>
                </c:pt>
                <c:pt idx="175">
                  <c:v>29.703114963259097</c:v>
                </c:pt>
                <c:pt idx="176">
                  <c:v>29.288926573598484</c:v>
                </c:pt>
                <c:pt idx="177">
                  <c:v>29.642220931318512</c:v>
                </c:pt>
                <c:pt idx="178">
                  <c:v>29.664443657542133</c:v>
                </c:pt>
                <c:pt idx="179">
                  <c:v>29.806539394673397</c:v>
                </c:pt>
                <c:pt idx="180">
                  <c:v>30.081141555887903</c:v>
                </c:pt>
                <c:pt idx="181">
                  <c:v>30.584845907614039</c:v>
                </c:pt>
                <c:pt idx="182">
                  <c:v>30.530910374316878</c:v>
                </c:pt>
                <c:pt idx="183">
                  <c:v>30.969109173434035</c:v>
                </c:pt>
                <c:pt idx="184">
                  <c:v>30.39448653940579</c:v>
                </c:pt>
                <c:pt idx="185">
                  <c:v>30.826075183717194</c:v>
                </c:pt>
                <c:pt idx="186">
                  <c:v>30.63845057738877</c:v>
                </c:pt>
                <c:pt idx="187">
                  <c:v>30.702337250000667</c:v>
                </c:pt>
                <c:pt idx="188">
                  <c:v>31.199950680271854</c:v>
                </c:pt>
                <c:pt idx="189">
                  <c:v>31.406017580406637</c:v>
                </c:pt>
                <c:pt idx="190">
                  <c:v>31.613330922323961</c:v>
                </c:pt>
                <c:pt idx="191">
                  <c:v>31.198667799177748</c:v>
                </c:pt>
                <c:pt idx="192">
                  <c:v>31.625096998733326</c:v>
                </c:pt>
                <c:pt idx="193">
                  <c:v>32.334926841794783</c:v>
                </c:pt>
                <c:pt idx="194">
                  <c:v>32.802621393472592</c:v>
                </c:pt>
                <c:pt idx="195">
                  <c:v>32.822579555624571</c:v>
                </c:pt>
                <c:pt idx="196">
                  <c:v>33.087095206808037</c:v>
                </c:pt>
                <c:pt idx="197">
                  <c:v>33.334484648526939</c:v>
                </c:pt>
                <c:pt idx="198">
                  <c:v>33.291068946460925</c:v>
                </c:pt>
                <c:pt idx="199">
                  <c:v>33.546210351411752</c:v>
                </c:pt>
                <c:pt idx="200">
                  <c:v>35.041240494525596</c:v>
                </c:pt>
                <c:pt idx="201">
                  <c:v>35.433917056962827</c:v>
                </c:pt>
                <c:pt idx="202">
                  <c:v>35.387688803479605</c:v>
                </c:pt>
                <c:pt idx="203">
                  <c:v>35.33307304347769</c:v>
                </c:pt>
                <c:pt idx="204">
                  <c:v>34.913962428055854</c:v>
                </c:pt>
                <c:pt idx="205">
                  <c:v>34.902257894188502</c:v>
                </c:pt>
                <c:pt idx="206">
                  <c:v>35.160860099816269</c:v>
                </c:pt>
                <c:pt idx="207">
                  <c:v>34.889243712473608</c:v>
                </c:pt>
                <c:pt idx="208">
                  <c:v>34.284311182892921</c:v>
                </c:pt>
                <c:pt idx="209">
                  <c:v>34.77174152231278</c:v>
                </c:pt>
                <c:pt idx="210">
                  <c:v>34.72291270613826</c:v>
                </c:pt>
                <c:pt idx="211">
                  <c:v>34.483247350098054</c:v>
                </c:pt>
                <c:pt idx="212">
                  <c:v>34.381344261174839</c:v>
                </c:pt>
                <c:pt idx="213">
                  <c:v>34.042525996373186</c:v>
                </c:pt>
                <c:pt idx="214">
                  <c:v>33.575370846679988</c:v>
                </c:pt>
                <c:pt idx="215">
                  <c:v>32.210200387010509</c:v>
                </c:pt>
                <c:pt idx="216">
                  <c:v>32.115184214752865</c:v>
                </c:pt>
                <c:pt idx="217">
                  <c:v>31.965535744550422</c:v>
                </c:pt>
                <c:pt idx="218">
                  <c:v>33.580567634299804</c:v>
                </c:pt>
                <c:pt idx="219">
                  <c:v>33.609087261680806</c:v>
                </c:pt>
                <c:pt idx="220">
                  <c:v>34.435835115440405</c:v>
                </c:pt>
                <c:pt idx="221">
                  <c:v>35.382560848586643</c:v>
                </c:pt>
                <c:pt idx="222">
                  <c:v>34.9870661896935</c:v>
                </c:pt>
                <c:pt idx="223">
                  <c:v>36.556823995532092</c:v>
                </c:pt>
                <c:pt idx="224">
                  <c:v>38.009248891460125</c:v>
                </c:pt>
                <c:pt idx="225">
                  <c:v>39.51592465241896</c:v>
                </c:pt>
                <c:pt idx="226">
                  <c:v>39.976203000496938</c:v>
                </c:pt>
                <c:pt idx="227">
                  <c:v>41.665754336741799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D52-4ACD-9FDD-98DDA28236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5646096"/>
        <c:axId val="1475651504"/>
      </c:lineChart>
      <c:dateAx>
        <c:axId val="1475646096"/>
        <c:scaling>
          <c:orientation val="minMax"/>
          <c:min val="41426"/>
        </c:scaling>
        <c:delete val="0"/>
        <c:axPos val="b"/>
        <c:numFmt formatCode="mm/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75651504"/>
        <c:crosses val="autoZero"/>
        <c:auto val="1"/>
        <c:lblOffset val="100"/>
        <c:baseTimeUnit val="months"/>
        <c:majorUnit val="6"/>
        <c:majorTimeUnit val="months"/>
      </c:dateAx>
      <c:valAx>
        <c:axId val="1475651504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75646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2212596500402412"/>
          <c:y val="0.4455627929005721"/>
          <c:w val="0.72064771997430954"/>
          <c:h val="0.219420667038565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400" b="0" i="0">
          <a:solidFill>
            <a:srgbClr val="000000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71373970897714"/>
          <c:y val="7.0183371012308468E-2"/>
          <c:w val="0.80183288341909686"/>
          <c:h val="0.66890781210751071"/>
        </c:manualLayout>
      </c:layout>
      <c:lineChart>
        <c:grouping val="standard"/>
        <c:varyColors val="0"/>
        <c:ser>
          <c:idx val="0"/>
          <c:order val="0"/>
          <c:tx>
            <c:strRef>
              <c:f>Energy!$CL$7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Energy!$CK$48:$CK$145</c:f>
              <c:numCache>
                <c:formatCode>m/d/yyyy</c:formatCode>
                <c:ptCount val="98"/>
                <c:pt idx="0">
                  <c:v>44106</c:v>
                </c:pt>
                <c:pt idx="1">
                  <c:v>44113</c:v>
                </c:pt>
                <c:pt idx="2">
                  <c:v>44120</c:v>
                </c:pt>
                <c:pt idx="3">
                  <c:v>44127</c:v>
                </c:pt>
                <c:pt idx="4">
                  <c:v>44134</c:v>
                </c:pt>
                <c:pt idx="5">
                  <c:v>44141</c:v>
                </c:pt>
                <c:pt idx="6">
                  <c:v>44148</c:v>
                </c:pt>
                <c:pt idx="7">
                  <c:v>44155</c:v>
                </c:pt>
                <c:pt idx="8">
                  <c:v>44162</c:v>
                </c:pt>
                <c:pt idx="9">
                  <c:v>44169</c:v>
                </c:pt>
                <c:pt idx="10">
                  <c:v>44176</c:v>
                </c:pt>
                <c:pt idx="11">
                  <c:v>44183</c:v>
                </c:pt>
                <c:pt idx="12">
                  <c:v>44190</c:v>
                </c:pt>
                <c:pt idx="13">
                  <c:v>44197</c:v>
                </c:pt>
                <c:pt idx="14">
                  <c:v>44204</c:v>
                </c:pt>
                <c:pt idx="15">
                  <c:v>44211</c:v>
                </c:pt>
                <c:pt idx="16">
                  <c:v>44218</c:v>
                </c:pt>
                <c:pt idx="17">
                  <c:v>44225</c:v>
                </c:pt>
                <c:pt idx="18">
                  <c:v>44232</c:v>
                </c:pt>
                <c:pt idx="19">
                  <c:v>44239</c:v>
                </c:pt>
                <c:pt idx="20">
                  <c:v>44246</c:v>
                </c:pt>
                <c:pt idx="21">
                  <c:v>44253</c:v>
                </c:pt>
                <c:pt idx="22">
                  <c:v>44260</c:v>
                </c:pt>
                <c:pt idx="23">
                  <c:v>44267</c:v>
                </c:pt>
                <c:pt idx="24">
                  <c:v>44274</c:v>
                </c:pt>
                <c:pt idx="25">
                  <c:v>44281</c:v>
                </c:pt>
                <c:pt idx="26">
                  <c:v>44288</c:v>
                </c:pt>
                <c:pt idx="27">
                  <c:v>44295</c:v>
                </c:pt>
                <c:pt idx="28">
                  <c:v>44302</c:v>
                </c:pt>
                <c:pt idx="29">
                  <c:v>44309</c:v>
                </c:pt>
                <c:pt idx="30">
                  <c:v>44316</c:v>
                </c:pt>
                <c:pt idx="31">
                  <c:v>44323</c:v>
                </c:pt>
                <c:pt idx="32">
                  <c:v>44330</c:v>
                </c:pt>
                <c:pt idx="33">
                  <c:v>44337</c:v>
                </c:pt>
                <c:pt idx="34">
                  <c:v>44344</c:v>
                </c:pt>
                <c:pt idx="35">
                  <c:v>44351</c:v>
                </c:pt>
                <c:pt idx="36">
                  <c:v>44358</c:v>
                </c:pt>
                <c:pt idx="37">
                  <c:v>44365</c:v>
                </c:pt>
                <c:pt idx="38">
                  <c:v>44372</c:v>
                </c:pt>
                <c:pt idx="39">
                  <c:v>44379</c:v>
                </c:pt>
                <c:pt idx="40">
                  <c:v>44386</c:v>
                </c:pt>
                <c:pt idx="41">
                  <c:v>44393</c:v>
                </c:pt>
                <c:pt idx="42">
                  <c:v>44400</c:v>
                </c:pt>
                <c:pt idx="43">
                  <c:v>44407</c:v>
                </c:pt>
                <c:pt idx="44">
                  <c:v>44414</c:v>
                </c:pt>
                <c:pt idx="45">
                  <c:v>44421</c:v>
                </c:pt>
                <c:pt idx="46">
                  <c:v>44428</c:v>
                </c:pt>
                <c:pt idx="47">
                  <c:v>44435</c:v>
                </c:pt>
                <c:pt idx="48">
                  <c:v>44442</c:v>
                </c:pt>
                <c:pt idx="49">
                  <c:v>44449</c:v>
                </c:pt>
                <c:pt idx="50">
                  <c:v>44456</c:v>
                </c:pt>
                <c:pt idx="51">
                  <c:v>44463</c:v>
                </c:pt>
                <c:pt idx="52">
                  <c:v>44470</c:v>
                </c:pt>
                <c:pt idx="53">
                  <c:v>44477</c:v>
                </c:pt>
                <c:pt idx="54">
                  <c:v>44484</c:v>
                </c:pt>
                <c:pt idx="55">
                  <c:v>44491</c:v>
                </c:pt>
                <c:pt idx="56">
                  <c:v>44498</c:v>
                </c:pt>
                <c:pt idx="57">
                  <c:v>44505</c:v>
                </c:pt>
                <c:pt idx="58">
                  <c:v>44512</c:v>
                </c:pt>
                <c:pt idx="59">
                  <c:v>44519</c:v>
                </c:pt>
                <c:pt idx="60">
                  <c:v>44526</c:v>
                </c:pt>
                <c:pt idx="61">
                  <c:v>44533</c:v>
                </c:pt>
                <c:pt idx="62">
                  <c:v>44540</c:v>
                </c:pt>
                <c:pt idx="63">
                  <c:v>44547</c:v>
                </c:pt>
                <c:pt idx="64">
                  <c:v>44554</c:v>
                </c:pt>
                <c:pt idx="65">
                  <c:v>44561</c:v>
                </c:pt>
                <c:pt idx="66">
                  <c:v>44568</c:v>
                </c:pt>
                <c:pt idx="67">
                  <c:v>44575</c:v>
                </c:pt>
                <c:pt idx="68">
                  <c:v>44582</c:v>
                </c:pt>
                <c:pt idx="69">
                  <c:v>44589</c:v>
                </c:pt>
                <c:pt idx="70">
                  <c:v>44596</c:v>
                </c:pt>
                <c:pt idx="71">
                  <c:v>44603</c:v>
                </c:pt>
                <c:pt idx="72">
                  <c:v>44610</c:v>
                </c:pt>
                <c:pt idx="73">
                  <c:v>44617</c:v>
                </c:pt>
                <c:pt idx="74">
                  <c:v>44624</c:v>
                </c:pt>
                <c:pt idx="75">
                  <c:v>44631</c:v>
                </c:pt>
                <c:pt idx="76">
                  <c:v>44638</c:v>
                </c:pt>
                <c:pt idx="77">
                  <c:v>44645</c:v>
                </c:pt>
                <c:pt idx="78">
                  <c:v>44652</c:v>
                </c:pt>
                <c:pt idx="79">
                  <c:v>44659</c:v>
                </c:pt>
                <c:pt idx="80">
                  <c:v>44666</c:v>
                </c:pt>
                <c:pt idx="81">
                  <c:v>44673</c:v>
                </c:pt>
                <c:pt idx="82">
                  <c:v>44680</c:v>
                </c:pt>
                <c:pt idx="83">
                  <c:v>44687</c:v>
                </c:pt>
                <c:pt idx="84">
                  <c:v>44694</c:v>
                </c:pt>
                <c:pt idx="85">
                  <c:v>44701</c:v>
                </c:pt>
                <c:pt idx="86">
                  <c:v>44708</c:v>
                </c:pt>
                <c:pt idx="87">
                  <c:v>44715</c:v>
                </c:pt>
                <c:pt idx="88">
                  <c:v>44722</c:v>
                </c:pt>
                <c:pt idx="89">
                  <c:v>44729</c:v>
                </c:pt>
                <c:pt idx="90">
                  <c:v>44736</c:v>
                </c:pt>
                <c:pt idx="91">
                  <c:v>44743</c:v>
                </c:pt>
                <c:pt idx="92">
                  <c:v>44750</c:v>
                </c:pt>
                <c:pt idx="93">
                  <c:v>44757</c:v>
                </c:pt>
                <c:pt idx="94">
                  <c:v>44764</c:v>
                </c:pt>
                <c:pt idx="95">
                  <c:v>44771</c:v>
                </c:pt>
                <c:pt idx="96">
                  <c:v>44778</c:v>
                </c:pt>
                <c:pt idx="97">
                  <c:v>44785</c:v>
                </c:pt>
              </c:numCache>
            </c:numRef>
          </c:cat>
          <c:val>
            <c:numRef>
              <c:f>Energy!$CL$48:$CL$145</c:f>
              <c:numCache>
                <c:formatCode>0.00</c:formatCode>
                <c:ptCount val="98"/>
                <c:pt idx="0">
                  <c:v>49.02</c:v>
                </c:pt>
                <c:pt idx="1">
                  <c:v>48.5</c:v>
                </c:pt>
                <c:pt idx="2">
                  <c:v>47.75</c:v>
                </c:pt>
                <c:pt idx="3">
                  <c:v>47.33</c:v>
                </c:pt>
                <c:pt idx="4">
                  <c:v>46.61</c:v>
                </c:pt>
                <c:pt idx="5">
                  <c:v>44.92</c:v>
                </c:pt>
                <c:pt idx="6">
                  <c:v>47.38</c:v>
                </c:pt>
                <c:pt idx="7">
                  <c:v>48.33</c:v>
                </c:pt>
                <c:pt idx="8">
                  <c:v>47.62</c:v>
                </c:pt>
                <c:pt idx="9">
                  <c:v>48.99</c:v>
                </c:pt>
                <c:pt idx="10">
                  <c:v>49.63</c:v>
                </c:pt>
                <c:pt idx="11">
                  <c:v>51.28</c:v>
                </c:pt>
                <c:pt idx="12">
                  <c:v>50</c:v>
                </c:pt>
                <c:pt idx="13">
                  <c:v>52.5</c:v>
                </c:pt>
                <c:pt idx="14">
                  <c:v>52.95</c:v>
                </c:pt>
                <c:pt idx="15">
                  <c:v>52.3</c:v>
                </c:pt>
                <c:pt idx="16">
                  <c:v>49.61</c:v>
                </c:pt>
                <c:pt idx="17">
                  <c:v>51.23</c:v>
                </c:pt>
                <c:pt idx="18">
                  <c:v>50.25</c:v>
                </c:pt>
                <c:pt idx="19">
                  <c:v>55.03</c:v>
                </c:pt>
                <c:pt idx="20">
                  <c:v>54.22</c:v>
                </c:pt>
                <c:pt idx="21">
                  <c:v>53.24</c:v>
                </c:pt>
                <c:pt idx="22">
                  <c:v>54.78</c:v>
                </c:pt>
                <c:pt idx="23">
                  <c:v>55.35</c:v>
                </c:pt>
                <c:pt idx="24">
                  <c:v>57.21</c:v>
                </c:pt>
                <c:pt idx="25">
                  <c:v>57.43</c:v>
                </c:pt>
                <c:pt idx="26">
                  <c:v>56.7</c:v>
                </c:pt>
                <c:pt idx="27">
                  <c:v>58.39</c:v>
                </c:pt>
                <c:pt idx="28">
                  <c:v>57.97</c:v>
                </c:pt>
                <c:pt idx="29">
                  <c:v>58.06</c:v>
                </c:pt>
                <c:pt idx="30">
                  <c:v>58.26</c:v>
                </c:pt>
                <c:pt idx="31">
                  <c:v>59.86</c:v>
                </c:pt>
                <c:pt idx="32">
                  <c:v>63.45</c:v>
                </c:pt>
                <c:pt idx="33">
                  <c:v>65.97</c:v>
                </c:pt>
                <c:pt idx="34">
                  <c:v>62.38</c:v>
                </c:pt>
                <c:pt idx="35">
                  <c:v>61.22</c:v>
                </c:pt>
                <c:pt idx="36">
                  <c:v>61.73</c:v>
                </c:pt>
                <c:pt idx="37">
                  <c:v>63.37</c:v>
                </c:pt>
                <c:pt idx="38">
                  <c:v>62.92</c:v>
                </c:pt>
                <c:pt idx="39">
                  <c:v>64.61</c:v>
                </c:pt>
                <c:pt idx="40">
                  <c:v>66.92</c:v>
                </c:pt>
                <c:pt idx="41">
                  <c:v>64.849999999999994</c:v>
                </c:pt>
                <c:pt idx="42">
                  <c:v>65.069999999999993</c:v>
                </c:pt>
                <c:pt idx="43">
                  <c:v>65.58</c:v>
                </c:pt>
                <c:pt idx="44">
                  <c:v>68.599999999999994</c:v>
                </c:pt>
                <c:pt idx="45">
                  <c:v>70.94</c:v>
                </c:pt>
                <c:pt idx="46">
                  <c:v>72.87</c:v>
                </c:pt>
                <c:pt idx="47">
                  <c:v>71.84</c:v>
                </c:pt>
                <c:pt idx="48">
                  <c:v>75.510000000000005</c:v>
                </c:pt>
                <c:pt idx="49">
                  <c:v>78.45</c:v>
                </c:pt>
                <c:pt idx="50">
                  <c:v>80.849999999999994</c:v>
                </c:pt>
                <c:pt idx="51">
                  <c:v>78.53</c:v>
                </c:pt>
                <c:pt idx="52">
                  <c:v>88</c:v>
                </c:pt>
                <c:pt idx="53">
                  <c:v>92.6</c:v>
                </c:pt>
                <c:pt idx="54">
                  <c:v>85.3</c:v>
                </c:pt>
                <c:pt idx="55">
                  <c:v>89</c:v>
                </c:pt>
                <c:pt idx="56">
                  <c:v>88.89</c:v>
                </c:pt>
                <c:pt idx="57">
                  <c:v>83.52</c:v>
                </c:pt>
                <c:pt idx="58">
                  <c:v>88.6</c:v>
                </c:pt>
                <c:pt idx="59">
                  <c:v>89.65</c:v>
                </c:pt>
                <c:pt idx="60">
                  <c:v>94.68</c:v>
                </c:pt>
                <c:pt idx="61">
                  <c:v>101</c:v>
                </c:pt>
                <c:pt idx="62">
                  <c:v>109.26</c:v>
                </c:pt>
                <c:pt idx="63">
                  <c:v>122.55</c:v>
                </c:pt>
                <c:pt idx="64">
                  <c:v>130.25</c:v>
                </c:pt>
                <c:pt idx="65">
                  <c:v>122.75</c:v>
                </c:pt>
                <c:pt idx="66">
                  <c:v>123.88</c:v>
                </c:pt>
                <c:pt idx="67">
                  <c:v>125.75</c:v>
                </c:pt>
                <c:pt idx="68">
                  <c:v>116.17</c:v>
                </c:pt>
                <c:pt idx="69">
                  <c:v>129.78</c:v>
                </c:pt>
                <c:pt idx="70">
                  <c:v>144.25</c:v>
                </c:pt>
                <c:pt idx="71">
                  <c:v>142.15</c:v>
                </c:pt>
                <c:pt idx="72">
                  <c:v>147.41999999999999</c:v>
                </c:pt>
                <c:pt idx="73">
                  <c:v>140.51</c:v>
                </c:pt>
                <c:pt idx="74">
                  <c:v>152.82</c:v>
                </c:pt>
                <c:pt idx="75">
                  <c:v>177.63</c:v>
                </c:pt>
                <c:pt idx="76">
                  <c:v>161.63999999999999</c:v>
                </c:pt>
                <c:pt idx="77">
                  <c:v>160.4</c:v>
                </c:pt>
                <c:pt idx="78">
                  <c:v>171.13</c:v>
                </c:pt>
                <c:pt idx="79">
                  <c:v>183.64</c:v>
                </c:pt>
                <c:pt idx="80">
                  <c:v>194.1</c:v>
                </c:pt>
                <c:pt idx="81">
                  <c:v>197.18</c:v>
                </c:pt>
                <c:pt idx="82">
                  <c:v>208.22</c:v>
                </c:pt>
                <c:pt idx="83">
                  <c:v>202.92</c:v>
                </c:pt>
                <c:pt idx="84">
                  <c:v>220.32</c:v>
                </c:pt>
                <c:pt idx="85">
                  <c:v>229.4</c:v>
                </c:pt>
                <c:pt idx="86">
                  <c:v>224.04</c:v>
                </c:pt>
                <c:pt idx="87">
                  <c:v>236.33</c:v>
                </c:pt>
                <c:pt idx="88">
                  <c:v>249.8</c:v>
                </c:pt>
                <c:pt idx="89">
                  <c:v>222.08</c:v>
                </c:pt>
                <c:pt idx="90">
                  <c:v>235.01</c:v>
                </c:pt>
                <c:pt idx="91">
                  <c:v>265.54000000000002</c:v>
                </c:pt>
                <c:pt idx="92">
                  <c:v>325</c:v>
                </c:pt>
                <c:pt idx="93">
                  <c:v>358.97</c:v>
                </c:pt>
                <c:pt idx="94">
                  <c:v>337.18</c:v>
                </c:pt>
                <c:pt idx="95">
                  <c:v>344.7</c:v>
                </c:pt>
                <c:pt idx="96">
                  <c:v>386.31</c:v>
                </c:pt>
                <c:pt idx="97">
                  <c:v>408.44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8A-465D-A7FB-A46F6BDE09AF}"/>
            </c:ext>
          </c:extLst>
        </c:ser>
        <c:ser>
          <c:idx val="1"/>
          <c:order val="1"/>
          <c:tx>
            <c:strRef>
              <c:f>Energy!$CM$7</c:f>
              <c:strCache>
                <c:ptCount val="1"/>
                <c:pt idx="0">
                  <c:v>2024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Energy!$CK$48:$CK$145</c:f>
              <c:numCache>
                <c:formatCode>m/d/yyyy</c:formatCode>
                <c:ptCount val="98"/>
                <c:pt idx="0">
                  <c:v>44106</c:v>
                </c:pt>
                <c:pt idx="1">
                  <c:v>44113</c:v>
                </c:pt>
                <c:pt idx="2">
                  <c:v>44120</c:v>
                </c:pt>
                <c:pt idx="3">
                  <c:v>44127</c:v>
                </c:pt>
                <c:pt idx="4">
                  <c:v>44134</c:v>
                </c:pt>
                <c:pt idx="5">
                  <c:v>44141</c:v>
                </c:pt>
                <c:pt idx="6">
                  <c:v>44148</c:v>
                </c:pt>
                <c:pt idx="7">
                  <c:v>44155</c:v>
                </c:pt>
                <c:pt idx="8">
                  <c:v>44162</c:v>
                </c:pt>
                <c:pt idx="9">
                  <c:v>44169</c:v>
                </c:pt>
                <c:pt idx="10">
                  <c:v>44176</c:v>
                </c:pt>
                <c:pt idx="11">
                  <c:v>44183</c:v>
                </c:pt>
                <c:pt idx="12">
                  <c:v>44190</c:v>
                </c:pt>
                <c:pt idx="13">
                  <c:v>44197</c:v>
                </c:pt>
                <c:pt idx="14">
                  <c:v>44204</c:v>
                </c:pt>
                <c:pt idx="15">
                  <c:v>44211</c:v>
                </c:pt>
                <c:pt idx="16">
                  <c:v>44218</c:v>
                </c:pt>
                <c:pt idx="17">
                  <c:v>44225</c:v>
                </c:pt>
                <c:pt idx="18">
                  <c:v>44232</c:v>
                </c:pt>
                <c:pt idx="19">
                  <c:v>44239</c:v>
                </c:pt>
                <c:pt idx="20">
                  <c:v>44246</c:v>
                </c:pt>
                <c:pt idx="21">
                  <c:v>44253</c:v>
                </c:pt>
                <c:pt idx="22">
                  <c:v>44260</c:v>
                </c:pt>
                <c:pt idx="23">
                  <c:v>44267</c:v>
                </c:pt>
                <c:pt idx="24">
                  <c:v>44274</c:v>
                </c:pt>
                <c:pt idx="25">
                  <c:v>44281</c:v>
                </c:pt>
                <c:pt idx="26">
                  <c:v>44288</c:v>
                </c:pt>
                <c:pt idx="27">
                  <c:v>44295</c:v>
                </c:pt>
                <c:pt idx="28">
                  <c:v>44302</c:v>
                </c:pt>
                <c:pt idx="29">
                  <c:v>44309</c:v>
                </c:pt>
                <c:pt idx="30">
                  <c:v>44316</c:v>
                </c:pt>
                <c:pt idx="31">
                  <c:v>44323</c:v>
                </c:pt>
                <c:pt idx="32">
                  <c:v>44330</c:v>
                </c:pt>
                <c:pt idx="33">
                  <c:v>44337</c:v>
                </c:pt>
                <c:pt idx="34">
                  <c:v>44344</c:v>
                </c:pt>
                <c:pt idx="35">
                  <c:v>44351</c:v>
                </c:pt>
                <c:pt idx="36">
                  <c:v>44358</c:v>
                </c:pt>
                <c:pt idx="37">
                  <c:v>44365</c:v>
                </c:pt>
                <c:pt idx="38">
                  <c:v>44372</c:v>
                </c:pt>
                <c:pt idx="39">
                  <c:v>44379</c:v>
                </c:pt>
                <c:pt idx="40">
                  <c:v>44386</c:v>
                </c:pt>
                <c:pt idx="41">
                  <c:v>44393</c:v>
                </c:pt>
                <c:pt idx="42">
                  <c:v>44400</c:v>
                </c:pt>
                <c:pt idx="43">
                  <c:v>44407</c:v>
                </c:pt>
                <c:pt idx="44">
                  <c:v>44414</c:v>
                </c:pt>
                <c:pt idx="45">
                  <c:v>44421</c:v>
                </c:pt>
                <c:pt idx="46">
                  <c:v>44428</c:v>
                </c:pt>
                <c:pt idx="47">
                  <c:v>44435</c:v>
                </c:pt>
                <c:pt idx="48">
                  <c:v>44442</c:v>
                </c:pt>
                <c:pt idx="49">
                  <c:v>44449</c:v>
                </c:pt>
                <c:pt idx="50">
                  <c:v>44456</c:v>
                </c:pt>
                <c:pt idx="51">
                  <c:v>44463</c:v>
                </c:pt>
                <c:pt idx="52">
                  <c:v>44470</c:v>
                </c:pt>
                <c:pt idx="53">
                  <c:v>44477</c:v>
                </c:pt>
                <c:pt idx="54">
                  <c:v>44484</c:v>
                </c:pt>
                <c:pt idx="55">
                  <c:v>44491</c:v>
                </c:pt>
                <c:pt idx="56">
                  <c:v>44498</c:v>
                </c:pt>
                <c:pt idx="57">
                  <c:v>44505</c:v>
                </c:pt>
                <c:pt idx="58">
                  <c:v>44512</c:v>
                </c:pt>
                <c:pt idx="59">
                  <c:v>44519</c:v>
                </c:pt>
                <c:pt idx="60">
                  <c:v>44526</c:v>
                </c:pt>
                <c:pt idx="61">
                  <c:v>44533</c:v>
                </c:pt>
                <c:pt idx="62">
                  <c:v>44540</c:v>
                </c:pt>
                <c:pt idx="63">
                  <c:v>44547</c:v>
                </c:pt>
                <c:pt idx="64">
                  <c:v>44554</c:v>
                </c:pt>
                <c:pt idx="65">
                  <c:v>44561</c:v>
                </c:pt>
                <c:pt idx="66">
                  <c:v>44568</c:v>
                </c:pt>
                <c:pt idx="67">
                  <c:v>44575</c:v>
                </c:pt>
                <c:pt idx="68">
                  <c:v>44582</c:v>
                </c:pt>
                <c:pt idx="69">
                  <c:v>44589</c:v>
                </c:pt>
                <c:pt idx="70">
                  <c:v>44596</c:v>
                </c:pt>
                <c:pt idx="71">
                  <c:v>44603</c:v>
                </c:pt>
                <c:pt idx="72">
                  <c:v>44610</c:v>
                </c:pt>
                <c:pt idx="73">
                  <c:v>44617</c:v>
                </c:pt>
                <c:pt idx="74">
                  <c:v>44624</c:v>
                </c:pt>
                <c:pt idx="75">
                  <c:v>44631</c:v>
                </c:pt>
                <c:pt idx="76">
                  <c:v>44638</c:v>
                </c:pt>
                <c:pt idx="77">
                  <c:v>44645</c:v>
                </c:pt>
                <c:pt idx="78">
                  <c:v>44652</c:v>
                </c:pt>
                <c:pt idx="79">
                  <c:v>44659</c:v>
                </c:pt>
                <c:pt idx="80">
                  <c:v>44666</c:v>
                </c:pt>
                <c:pt idx="81">
                  <c:v>44673</c:v>
                </c:pt>
                <c:pt idx="82">
                  <c:v>44680</c:v>
                </c:pt>
                <c:pt idx="83">
                  <c:v>44687</c:v>
                </c:pt>
                <c:pt idx="84">
                  <c:v>44694</c:v>
                </c:pt>
                <c:pt idx="85">
                  <c:v>44701</c:v>
                </c:pt>
                <c:pt idx="86">
                  <c:v>44708</c:v>
                </c:pt>
                <c:pt idx="87">
                  <c:v>44715</c:v>
                </c:pt>
                <c:pt idx="88">
                  <c:v>44722</c:v>
                </c:pt>
                <c:pt idx="89">
                  <c:v>44729</c:v>
                </c:pt>
                <c:pt idx="90">
                  <c:v>44736</c:v>
                </c:pt>
                <c:pt idx="91">
                  <c:v>44743</c:v>
                </c:pt>
                <c:pt idx="92">
                  <c:v>44750</c:v>
                </c:pt>
                <c:pt idx="93">
                  <c:v>44757</c:v>
                </c:pt>
                <c:pt idx="94">
                  <c:v>44764</c:v>
                </c:pt>
                <c:pt idx="95">
                  <c:v>44771</c:v>
                </c:pt>
                <c:pt idx="96">
                  <c:v>44778</c:v>
                </c:pt>
                <c:pt idx="97">
                  <c:v>44785</c:v>
                </c:pt>
              </c:numCache>
            </c:numRef>
          </c:cat>
          <c:val>
            <c:numRef>
              <c:f>Energy!$CM$48:$CM$145</c:f>
              <c:numCache>
                <c:formatCode>0.00</c:formatCode>
                <c:ptCount val="98"/>
                <c:pt idx="0">
                  <c:v>50</c:v>
                </c:pt>
                <c:pt idx="1">
                  <c:v>50.02</c:v>
                </c:pt>
                <c:pt idx="2">
                  <c:v>49.47</c:v>
                </c:pt>
                <c:pt idx="3">
                  <c:v>49.1</c:v>
                </c:pt>
                <c:pt idx="4">
                  <c:v>48.6</c:v>
                </c:pt>
                <c:pt idx="5">
                  <c:v>47.03</c:v>
                </c:pt>
                <c:pt idx="6">
                  <c:v>49</c:v>
                </c:pt>
                <c:pt idx="7">
                  <c:v>48.88</c:v>
                </c:pt>
                <c:pt idx="8">
                  <c:v>48.05</c:v>
                </c:pt>
                <c:pt idx="9">
                  <c:v>48.8</c:v>
                </c:pt>
                <c:pt idx="10">
                  <c:v>48.75</c:v>
                </c:pt>
                <c:pt idx="11">
                  <c:v>49.88</c:v>
                </c:pt>
                <c:pt idx="12">
                  <c:v>49.05</c:v>
                </c:pt>
                <c:pt idx="13">
                  <c:v>51.38</c:v>
                </c:pt>
                <c:pt idx="14">
                  <c:v>51.43</c:v>
                </c:pt>
                <c:pt idx="15">
                  <c:v>50</c:v>
                </c:pt>
                <c:pt idx="16">
                  <c:v>47.72</c:v>
                </c:pt>
                <c:pt idx="17">
                  <c:v>48.95</c:v>
                </c:pt>
                <c:pt idx="18">
                  <c:v>47.95</c:v>
                </c:pt>
                <c:pt idx="19">
                  <c:v>52.13</c:v>
                </c:pt>
                <c:pt idx="20">
                  <c:v>50.91</c:v>
                </c:pt>
                <c:pt idx="21">
                  <c:v>50.11</c:v>
                </c:pt>
                <c:pt idx="22">
                  <c:v>51.69</c:v>
                </c:pt>
                <c:pt idx="23">
                  <c:v>52.41</c:v>
                </c:pt>
                <c:pt idx="24">
                  <c:v>54.25</c:v>
                </c:pt>
                <c:pt idx="25">
                  <c:v>54.3</c:v>
                </c:pt>
                <c:pt idx="26">
                  <c:v>53.65</c:v>
                </c:pt>
                <c:pt idx="27">
                  <c:v>55.45</c:v>
                </c:pt>
                <c:pt idx="28">
                  <c:v>55.41</c:v>
                </c:pt>
                <c:pt idx="29">
                  <c:v>55.71</c:v>
                </c:pt>
                <c:pt idx="30">
                  <c:v>55.99</c:v>
                </c:pt>
                <c:pt idx="31">
                  <c:v>57.47</c:v>
                </c:pt>
                <c:pt idx="32">
                  <c:v>61.36</c:v>
                </c:pt>
                <c:pt idx="33">
                  <c:v>63.3</c:v>
                </c:pt>
                <c:pt idx="34">
                  <c:v>60.43</c:v>
                </c:pt>
                <c:pt idx="35">
                  <c:v>59.05</c:v>
                </c:pt>
                <c:pt idx="36">
                  <c:v>59.2</c:v>
                </c:pt>
                <c:pt idx="37">
                  <c:v>60.03</c:v>
                </c:pt>
                <c:pt idx="38">
                  <c:v>59.54</c:v>
                </c:pt>
                <c:pt idx="39">
                  <c:v>60.41</c:v>
                </c:pt>
                <c:pt idx="40">
                  <c:v>62.13</c:v>
                </c:pt>
                <c:pt idx="41">
                  <c:v>61.65</c:v>
                </c:pt>
                <c:pt idx="42">
                  <c:v>60.97</c:v>
                </c:pt>
                <c:pt idx="43">
                  <c:v>60.8</c:v>
                </c:pt>
                <c:pt idx="44">
                  <c:v>62.55</c:v>
                </c:pt>
                <c:pt idx="45">
                  <c:v>63.65</c:v>
                </c:pt>
                <c:pt idx="46">
                  <c:v>65</c:v>
                </c:pt>
                <c:pt idx="47">
                  <c:v>64.64</c:v>
                </c:pt>
                <c:pt idx="48">
                  <c:v>67.89</c:v>
                </c:pt>
                <c:pt idx="49">
                  <c:v>70.5</c:v>
                </c:pt>
                <c:pt idx="50">
                  <c:v>71.7</c:v>
                </c:pt>
                <c:pt idx="51">
                  <c:v>71.3</c:v>
                </c:pt>
                <c:pt idx="52">
                  <c:v>77.17</c:v>
                </c:pt>
                <c:pt idx="53">
                  <c:v>79.73</c:v>
                </c:pt>
                <c:pt idx="54">
                  <c:v>72</c:v>
                </c:pt>
                <c:pt idx="55">
                  <c:v>74.03</c:v>
                </c:pt>
                <c:pt idx="56">
                  <c:v>74.69</c:v>
                </c:pt>
                <c:pt idx="57">
                  <c:v>72.819999999999993</c:v>
                </c:pt>
                <c:pt idx="58">
                  <c:v>76.819999999999993</c:v>
                </c:pt>
                <c:pt idx="59">
                  <c:v>78.27</c:v>
                </c:pt>
                <c:pt idx="60">
                  <c:v>80.349999999999994</c:v>
                </c:pt>
                <c:pt idx="61">
                  <c:v>85.5</c:v>
                </c:pt>
                <c:pt idx="62">
                  <c:v>89.97</c:v>
                </c:pt>
                <c:pt idx="63">
                  <c:v>95.39</c:v>
                </c:pt>
                <c:pt idx="64">
                  <c:v>94.11</c:v>
                </c:pt>
                <c:pt idx="65">
                  <c:v>90.93</c:v>
                </c:pt>
                <c:pt idx="66">
                  <c:v>91.5</c:v>
                </c:pt>
                <c:pt idx="67">
                  <c:v>97.2</c:v>
                </c:pt>
                <c:pt idx="68">
                  <c:v>94.62</c:v>
                </c:pt>
                <c:pt idx="69">
                  <c:v>94.95</c:v>
                </c:pt>
                <c:pt idx="70">
                  <c:v>106.18</c:v>
                </c:pt>
                <c:pt idx="71">
                  <c:v>108.25</c:v>
                </c:pt>
                <c:pt idx="72">
                  <c:v>111.03</c:v>
                </c:pt>
                <c:pt idx="73">
                  <c:v>108</c:v>
                </c:pt>
                <c:pt idx="74">
                  <c:v>108.45</c:v>
                </c:pt>
                <c:pt idx="75">
                  <c:v>120.36</c:v>
                </c:pt>
                <c:pt idx="76">
                  <c:v>118.03</c:v>
                </c:pt>
                <c:pt idx="77">
                  <c:v>114.15</c:v>
                </c:pt>
                <c:pt idx="78">
                  <c:v>122.62</c:v>
                </c:pt>
                <c:pt idx="79">
                  <c:v>125.75</c:v>
                </c:pt>
                <c:pt idx="80">
                  <c:v>141.22999999999999</c:v>
                </c:pt>
                <c:pt idx="81">
                  <c:v>155.65</c:v>
                </c:pt>
                <c:pt idx="82">
                  <c:v>174.7</c:v>
                </c:pt>
                <c:pt idx="83">
                  <c:v>166.35</c:v>
                </c:pt>
                <c:pt idx="84">
                  <c:v>185.1</c:v>
                </c:pt>
                <c:pt idx="85">
                  <c:v>189.1</c:v>
                </c:pt>
                <c:pt idx="86">
                  <c:v>180.66</c:v>
                </c:pt>
                <c:pt idx="87">
                  <c:v>183.3</c:v>
                </c:pt>
                <c:pt idx="88">
                  <c:v>196.04</c:v>
                </c:pt>
                <c:pt idx="89">
                  <c:v>170.06</c:v>
                </c:pt>
                <c:pt idx="90">
                  <c:v>168.59</c:v>
                </c:pt>
                <c:pt idx="91">
                  <c:v>167.97</c:v>
                </c:pt>
                <c:pt idx="92">
                  <c:v>204.94</c:v>
                </c:pt>
                <c:pt idx="93">
                  <c:v>230.82</c:v>
                </c:pt>
                <c:pt idx="94">
                  <c:v>219.38</c:v>
                </c:pt>
                <c:pt idx="95">
                  <c:v>209.22</c:v>
                </c:pt>
                <c:pt idx="96">
                  <c:v>218.88</c:v>
                </c:pt>
                <c:pt idx="97">
                  <c:v>236.5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8A-465D-A7FB-A46F6BDE09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42155312"/>
        <c:axId val="1842134096"/>
      </c:lineChart>
      <c:dateAx>
        <c:axId val="1842155312"/>
        <c:scaling>
          <c:orientation val="minMax"/>
          <c:min val="44176"/>
        </c:scaling>
        <c:delete val="0"/>
        <c:axPos val="b"/>
        <c:numFmt formatCode="mm/yy" sourceLinked="0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134096"/>
        <c:crosses val="autoZero"/>
        <c:auto val="1"/>
        <c:lblOffset val="100"/>
        <c:baseTimeUnit val="days"/>
        <c:majorUnit val="2"/>
        <c:majorTimeUnit val="months"/>
      </c:dateAx>
      <c:valAx>
        <c:axId val="184213409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1553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2161362179471264"/>
          <c:y val="0.21633509168550613"/>
          <c:w val="0.18589780952280024"/>
          <c:h val="0.184511429289123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400" b="0" i="0">
          <a:solidFill>
            <a:srgbClr val="000000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 w="25400">
              <a:noFill/>
            </a:ln>
            <a:effectLst/>
          </c:spPr>
          <c:invertIfNegative val="0"/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FBA-44D3-8069-5C4F6E5EBEDD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FBA-44D3-8069-5C4F6E5EBEDD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FBA-44D3-8069-5C4F6E5EBEDD}"/>
              </c:ext>
            </c:extLst>
          </c:dPt>
          <c:dLbls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FBA-44D3-8069-5C4F6E5EBEDD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FBA-44D3-8069-5C4F6E5EBEDD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FBA-44D3-8069-5C4F6E5EBE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000000"/>
                    </a:solidFill>
                    <a:latin typeface="ING Me" panose="02000506040000020004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Grafy!$A$5:$A$21</c:f>
              <c:numCache>
                <c:formatCode>yyyy</c:formatCode>
                <c:ptCount val="17"/>
                <c:pt idx="0">
                  <c:v>39447</c:v>
                </c:pt>
                <c:pt idx="1">
                  <c:v>39813</c:v>
                </c:pt>
                <c:pt idx="2">
                  <c:v>40178</c:v>
                </c:pt>
                <c:pt idx="3">
                  <c:v>40543</c:v>
                </c:pt>
                <c:pt idx="4">
                  <c:v>40908</c:v>
                </c:pt>
                <c:pt idx="5">
                  <c:v>41274</c:v>
                </c:pt>
                <c:pt idx="6">
                  <c:v>41639</c:v>
                </c:pt>
                <c:pt idx="7">
                  <c:v>42004</c:v>
                </c:pt>
                <c:pt idx="8">
                  <c:v>42369</c:v>
                </c:pt>
                <c:pt idx="9">
                  <c:v>42735</c:v>
                </c:pt>
                <c:pt idx="10">
                  <c:v>43100</c:v>
                </c:pt>
                <c:pt idx="11">
                  <c:v>43465</c:v>
                </c:pt>
                <c:pt idx="12">
                  <c:v>43830</c:v>
                </c:pt>
                <c:pt idx="13">
                  <c:v>44196</c:v>
                </c:pt>
                <c:pt idx="14">
                  <c:v>44561</c:v>
                </c:pt>
                <c:pt idx="15">
                  <c:v>44926</c:v>
                </c:pt>
                <c:pt idx="16">
                  <c:v>44927</c:v>
                </c:pt>
              </c:numCache>
            </c:numRef>
          </c:cat>
          <c:val>
            <c:numRef>
              <c:f>Grafy!$B$5:$B$21</c:f>
              <c:numCache>
                <c:formatCode>0.0</c:formatCode>
                <c:ptCount val="17"/>
                <c:pt idx="0">
                  <c:v>5.5561401269987654</c:v>
                </c:pt>
                <c:pt idx="1">
                  <c:v>2.5086263414367371</c:v>
                </c:pt>
                <c:pt idx="2">
                  <c:v>-4.5075127895244149</c:v>
                </c:pt>
                <c:pt idx="3">
                  <c:v>2.2709200465407475</c:v>
                </c:pt>
                <c:pt idx="4">
                  <c:v>1.7611604978027939</c:v>
                </c:pt>
                <c:pt idx="5">
                  <c:v>-0.70475446711530942</c:v>
                </c:pt>
                <c:pt idx="6">
                  <c:v>-4.3704562747026721E-2</c:v>
                </c:pt>
                <c:pt idx="7">
                  <c:v>2.2617677508552481</c:v>
                </c:pt>
                <c:pt idx="8">
                  <c:v>5.469906840260963</c:v>
                </c:pt>
                <c:pt idx="9">
                  <c:v>2.4389189787242804</c:v>
                </c:pt>
                <c:pt idx="10">
                  <c:v>5.373687265952376</c:v>
                </c:pt>
                <c:pt idx="11">
                  <c:v>3.1794951460664356</c:v>
                </c:pt>
                <c:pt idx="12">
                  <c:v>2.9563353091258238</c:v>
                </c:pt>
                <c:pt idx="13">
                  <c:v>-5.8059094821161006</c:v>
                </c:pt>
                <c:pt idx="14">
                  <c:v>3.4876822101762799</c:v>
                </c:pt>
                <c:pt idx="15">
                  <c:v>2.4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FBA-44D3-8069-5C4F6E5EBE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4"/>
        <c:axId val="544881135"/>
        <c:axId val="544881967"/>
      </c:barChart>
      <c:dateAx>
        <c:axId val="544881135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ING Me" panose="02000506040000020004"/>
                <a:ea typeface="+mn-ea"/>
                <a:cs typeface="+mn-cs"/>
              </a:defRPr>
            </a:pPr>
            <a:endParaRPr lang="cs-CZ"/>
          </a:p>
        </c:txPr>
        <c:crossAx val="544881967"/>
        <c:crosses val="autoZero"/>
        <c:auto val="1"/>
        <c:lblOffset val="100"/>
        <c:baseTimeUnit val="years"/>
      </c:dateAx>
      <c:valAx>
        <c:axId val="544881967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ING Me" panose="02000506040000020004"/>
                <a:ea typeface="+mn-ea"/>
                <a:cs typeface="+mn-cs"/>
              </a:defRPr>
            </a:pPr>
            <a:endParaRPr lang="cs-CZ"/>
          </a:p>
        </c:txPr>
        <c:crossAx val="5448811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500" b="0" i="0">
          <a:solidFill>
            <a:srgbClr val="000000"/>
          </a:solidFill>
          <a:latin typeface="ING Me" panose="02000506040000020004"/>
        </a:defRPr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 w="25400"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C06-4F43-B730-0C1B67924215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C06-4F43-B730-0C1B67924215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C06-4F43-B730-0C1B67924215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C06-4F43-B730-0C1B67924215}"/>
              </c:ext>
            </c:extLst>
          </c:dPt>
          <c:dLbls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06-4F43-B730-0C1B67924215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06-4F43-B730-0C1B67924215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06-4F43-B730-0C1B67924215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06-4F43-B730-0C1B679242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Grafy!$X$4:$X$15</c:f>
              <c:numCache>
                <c:formatCode>yyyy</c:formatCode>
                <c:ptCount val="12"/>
                <c:pt idx="0">
                  <c:v>41274</c:v>
                </c:pt>
                <c:pt idx="1">
                  <c:v>41639</c:v>
                </c:pt>
                <c:pt idx="2">
                  <c:v>42004</c:v>
                </c:pt>
                <c:pt idx="3">
                  <c:v>42369</c:v>
                </c:pt>
                <c:pt idx="4">
                  <c:v>42735</c:v>
                </c:pt>
                <c:pt idx="5">
                  <c:v>43100</c:v>
                </c:pt>
                <c:pt idx="6">
                  <c:v>43465</c:v>
                </c:pt>
                <c:pt idx="7">
                  <c:v>43830</c:v>
                </c:pt>
                <c:pt idx="8">
                  <c:v>44196</c:v>
                </c:pt>
                <c:pt idx="9">
                  <c:v>44561</c:v>
                </c:pt>
                <c:pt idx="10">
                  <c:v>44926</c:v>
                </c:pt>
                <c:pt idx="11">
                  <c:v>44927</c:v>
                </c:pt>
              </c:numCache>
            </c:numRef>
          </c:cat>
          <c:val>
            <c:numRef>
              <c:f>Grafy!$Y$4:$Y$15</c:f>
              <c:numCache>
                <c:formatCode>0.0</c:formatCode>
                <c:ptCount val="12"/>
                <c:pt idx="0">
                  <c:v>6.7666666666666666</c:v>
                </c:pt>
                <c:pt idx="1">
                  <c:v>7.7249999999999988</c:v>
                </c:pt>
                <c:pt idx="2">
                  <c:v>7.674999999999998</c:v>
                </c:pt>
                <c:pt idx="3">
                  <c:v>6.5169652991469889</c:v>
                </c:pt>
                <c:pt idx="4">
                  <c:v>5.5089288826072105</c:v>
                </c:pt>
                <c:pt idx="5">
                  <c:v>4.2015751076431593</c:v>
                </c:pt>
                <c:pt idx="6">
                  <c:v>3.1730509199679098</c:v>
                </c:pt>
                <c:pt idx="7">
                  <c:v>2.7952243551147364</c:v>
                </c:pt>
                <c:pt idx="8">
                  <c:v>3.5615068377416144</c:v>
                </c:pt>
                <c:pt idx="9">
                  <c:v>3.8</c:v>
                </c:pt>
                <c:pt idx="10">
                  <c:v>3.4</c:v>
                </c:pt>
                <c:pt idx="11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06-4F43-B730-0C1B679242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4"/>
        <c:axId val="544881135"/>
        <c:axId val="544881967"/>
      </c:barChart>
      <c:dateAx>
        <c:axId val="544881135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4881967"/>
        <c:crosses val="autoZero"/>
        <c:auto val="1"/>
        <c:lblOffset val="100"/>
        <c:baseTimeUnit val="years"/>
      </c:dateAx>
      <c:valAx>
        <c:axId val="544881967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48811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500" b="0" i="0">
          <a:solidFill>
            <a:srgbClr val="000000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 w="25400"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A0-4A36-A993-E80DB161034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CA0-4A36-A993-E80DB1610348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CA0-4A36-A993-E80DB1610348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CA0-4A36-A993-E80DB1610348}"/>
              </c:ext>
            </c:extLst>
          </c:dPt>
          <c:dLbls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0-4A36-A993-E80DB1610348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A0-4A36-A993-E80DB1610348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A0-4A36-A993-E80DB1610348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CA0-4A36-A993-E80DB16103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Grafy!$AI$4:$AI$15</c:f>
              <c:numCache>
                <c:formatCode>yyyy</c:formatCode>
                <c:ptCount val="12"/>
                <c:pt idx="0">
                  <c:v>41274</c:v>
                </c:pt>
                <c:pt idx="1">
                  <c:v>41639</c:v>
                </c:pt>
                <c:pt idx="2">
                  <c:v>42004</c:v>
                </c:pt>
                <c:pt idx="3">
                  <c:v>42369</c:v>
                </c:pt>
                <c:pt idx="4">
                  <c:v>42735</c:v>
                </c:pt>
                <c:pt idx="5">
                  <c:v>43100</c:v>
                </c:pt>
                <c:pt idx="6">
                  <c:v>43465</c:v>
                </c:pt>
                <c:pt idx="7">
                  <c:v>43830</c:v>
                </c:pt>
                <c:pt idx="8">
                  <c:v>44196</c:v>
                </c:pt>
                <c:pt idx="9">
                  <c:v>44561</c:v>
                </c:pt>
                <c:pt idx="10">
                  <c:v>44926</c:v>
                </c:pt>
                <c:pt idx="11">
                  <c:v>44927</c:v>
                </c:pt>
              </c:numCache>
            </c:numRef>
          </c:cat>
          <c:val>
            <c:numRef>
              <c:f>Grafy!$AJ$4:$AJ$15</c:f>
              <c:numCache>
                <c:formatCode>0.0</c:formatCode>
                <c:ptCount val="12"/>
                <c:pt idx="0">
                  <c:v>2.5012790734448842</c:v>
                </c:pt>
                <c:pt idx="1">
                  <c:v>-0.12739258462560743</c:v>
                </c:pt>
                <c:pt idx="2">
                  <c:v>2.9259616869052651</c:v>
                </c:pt>
                <c:pt idx="3">
                  <c:v>3.1973143601764731</c:v>
                </c:pt>
                <c:pt idx="4">
                  <c:v>4.4096248682670369</c:v>
                </c:pt>
                <c:pt idx="5">
                  <c:v>6.7513456862777987</c:v>
                </c:pt>
                <c:pt idx="6">
                  <c:v>8.1389138169073227</c:v>
                </c:pt>
                <c:pt idx="7">
                  <c:v>7.8841196027212623</c:v>
                </c:pt>
                <c:pt idx="8">
                  <c:v>3.1369269121074961</c:v>
                </c:pt>
                <c:pt idx="9">
                  <c:v>4.7</c:v>
                </c:pt>
                <c:pt idx="10">
                  <c:v>7.2</c:v>
                </c:pt>
                <c:pt idx="11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CA0-4A36-A993-E80DB16103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4"/>
        <c:axId val="544881135"/>
        <c:axId val="544881967"/>
      </c:barChart>
      <c:dateAx>
        <c:axId val="544881135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4881967"/>
        <c:crosses val="autoZero"/>
        <c:auto val="1"/>
        <c:lblOffset val="100"/>
        <c:baseTimeUnit val="years"/>
      </c:dateAx>
      <c:valAx>
        <c:axId val="544881967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48811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500" b="0" i="0">
          <a:solidFill>
            <a:srgbClr val="000000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 w="25400">
              <a:noFill/>
            </a:ln>
            <a:effectLst/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D7E-44B7-AAEC-A8D59CA4E599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D7E-44B7-AAEC-A8D59CA4E599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D7E-44B7-AAEC-A8D59CA4E599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D7E-44B7-AAEC-A8D59CA4E599}"/>
              </c:ext>
            </c:extLst>
          </c:dPt>
          <c:dLbls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7E-44B7-AAEC-A8D59CA4E599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D7E-44B7-AAEC-A8D59CA4E5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Grafy!$AS$4:$AS$19</c:f>
              <c:numCache>
                <c:formatCode>yyyy</c:formatCode>
                <c:ptCount val="16"/>
                <c:pt idx="0">
                  <c:v>39813</c:v>
                </c:pt>
                <c:pt idx="1">
                  <c:v>40178</c:v>
                </c:pt>
                <c:pt idx="2">
                  <c:v>40543</c:v>
                </c:pt>
                <c:pt idx="3">
                  <c:v>40908</c:v>
                </c:pt>
                <c:pt idx="4">
                  <c:v>41274</c:v>
                </c:pt>
                <c:pt idx="5">
                  <c:v>41639</c:v>
                </c:pt>
                <c:pt idx="6">
                  <c:v>42004</c:v>
                </c:pt>
                <c:pt idx="7">
                  <c:v>42369</c:v>
                </c:pt>
                <c:pt idx="8">
                  <c:v>42735</c:v>
                </c:pt>
                <c:pt idx="9">
                  <c:v>43100</c:v>
                </c:pt>
                <c:pt idx="10">
                  <c:v>43465</c:v>
                </c:pt>
                <c:pt idx="11">
                  <c:v>43830</c:v>
                </c:pt>
                <c:pt idx="12">
                  <c:v>44196</c:v>
                </c:pt>
                <c:pt idx="13">
                  <c:v>44561</c:v>
                </c:pt>
                <c:pt idx="14">
                  <c:v>44926</c:v>
                </c:pt>
                <c:pt idx="15">
                  <c:v>44927</c:v>
                </c:pt>
              </c:numCache>
            </c:numRef>
          </c:cat>
          <c:val>
            <c:numRef>
              <c:f>Grafy!$AT$4:$AT$19</c:f>
              <c:numCache>
                <c:formatCode>0.0</c:formatCode>
                <c:ptCount val="16"/>
                <c:pt idx="0">
                  <c:v>6.3666666666666663</c:v>
                </c:pt>
                <c:pt idx="1">
                  <c:v>1.0499999999999996</c:v>
                </c:pt>
                <c:pt idx="2">
                  <c:v>1.4666666666666675</c:v>
                </c:pt>
                <c:pt idx="3">
                  <c:v>1.9166666666666667</c:v>
                </c:pt>
                <c:pt idx="4">
                  <c:v>3.2916666666666679</c:v>
                </c:pt>
                <c:pt idx="5">
                  <c:v>1.4166666666666679</c:v>
                </c:pt>
                <c:pt idx="6">
                  <c:v>0.35833333333333311</c:v>
                </c:pt>
                <c:pt idx="7">
                  <c:v>0.33333333333333215</c:v>
                </c:pt>
                <c:pt idx="8">
                  <c:v>0.67499999999999716</c:v>
                </c:pt>
                <c:pt idx="9">
                  <c:v>2.4666666666666672</c:v>
                </c:pt>
                <c:pt idx="10">
                  <c:v>2.1416666666666671</c:v>
                </c:pt>
                <c:pt idx="11">
                  <c:v>2.8416666666666686</c:v>
                </c:pt>
                <c:pt idx="12">
                  <c:v>3.158333333333335</c:v>
                </c:pt>
                <c:pt idx="13">
                  <c:v>3.8</c:v>
                </c:pt>
                <c:pt idx="14">
                  <c:v>15.684839694942301</c:v>
                </c:pt>
                <c:pt idx="15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7E-44B7-AAEC-A8D59CA4E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4"/>
        <c:axId val="544881135"/>
        <c:axId val="544881967"/>
      </c:barChart>
      <c:dateAx>
        <c:axId val="544881135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4881967"/>
        <c:crosses val="autoZero"/>
        <c:auto val="1"/>
        <c:lblOffset val="100"/>
        <c:baseTimeUnit val="years"/>
      </c:dateAx>
      <c:valAx>
        <c:axId val="544881967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48811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500" b="0" i="0">
          <a:solidFill>
            <a:srgbClr val="000000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tx2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224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9750-47F0-B0BE-C46F5E03D2A7}"/>
              </c:ext>
            </c:extLst>
          </c:dPt>
          <c:dPt>
            <c:idx val="23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9750-47F0-B0BE-C46F5E03D2A7}"/>
              </c:ext>
            </c:extLst>
          </c:dPt>
          <c:dPt>
            <c:idx val="234"/>
            <c:marker>
              <c:symbol val="none"/>
            </c:marker>
            <c:bubble3D val="0"/>
            <c:spPr>
              <a:ln w="28575" cap="rnd" cmpd="thickThin">
                <a:solidFill>
                  <a:schemeClr val="tx2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9750-47F0-B0BE-C46F5E03D2A7}"/>
              </c:ext>
            </c:extLst>
          </c:dPt>
          <c:dPt>
            <c:idx val="251"/>
            <c:marker>
              <c:symbol val="diamond"/>
              <c:size val="5"/>
              <c:spPr>
                <a:solidFill>
                  <a:schemeClr val="accent2"/>
                </a:solidFill>
                <a:ln w="28575">
                  <a:solidFill>
                    <a:schemeClr val="accent2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9750-47F0-B0BE-C46F5E03D2A7}"/>
              </c:ext>
            </c:extLst>
          </c:dPt>
          <c:dPt>
            <c:idx val="262"/>
            <c:marker>
              <c:symbol val="diamond"/>
              <c:size val="5"/>
              <c:spPr>
                <a:solidFill>
                  <a:schemeClr val="accent6"/>
                </a:solidFill>
                <a:ln w="28575">
                  <a:solidFill>
                    <a:schemeClr val="accent6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9750-47F0-B0BE-C46F5E03D2A7}"/>
              </c:ext>
            </c:extLst>
          </c:dPt>
          <c:dLbls>
            <c:dLbl>
              <c:idx val="25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750-47F0-B0BE-C46F5E03D2A7}"/>
                </c:ext>
              </c:extLst>
            </c:dLbl>
            <c:dLbl>
              <c:idx val="26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750-47F0-B0BE-C46F5E03D2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Grafy!$BM$3:$BM$267</c:f>
              <c:numCache>
                <c:formatCode>mm/yy</c:formatCode>
                <c:ptCount val="263"/>
                <c:pt idx="0">
                  <c:v>37256</c:v>
                </c:pt>
                <c:pt idx="1">
                  <c:v>37287</c:v>
                </c:pt>
                <c:pt idx="2">
                  <c:v>37315</c:v>
                </c:pt>
                <c:pt idx="3">
                  <c:v>37346</c:v>
                </c:pt>
                <c:pt idx="4">
                  <c:v>37376</c:v>
                </c:pt>
                <c:pt idx="5">
                  <c:v>37407</c:v>
                </c:pt>
                <c:pt idx="6">
                  <c:v>37437</c:v>
                </c:pt>
                <c:pt idx="7">
                  <c:v>37468</c:v>
                </c:pt>
                <c:pt idx="8">
                  <c:v>37499</c:v>
                </c:pt>
                <c:pt idx="9">
                  <c:v>37529</c:v>
                </c:pt>
                <c:pt idx="10">
                  <c:v>37560</c:v>
                </c:pt>
                <c:pt idx="11">
                  <c:v>37590</c:v>
                </c:pt>
                <c:pt idx="12">
                  <c:v>37621</c:v>
                </c:pt>
                <c:pt idx="13">
                  <c:v>37652</c:v>
                </c:pt>
                <c:pt idx="14">
                  <c:v>37680</c:v>
                </c:pt>
                <c:pt idx="15">
                  <c:v>37711</c:v>
                </c:pt>
                <c:pt idx="16">
                  <c:v>37741</c:v>
                </c:pt>
                <c:pt idx="17">
                  <c:v>37772</c:v>
                </c:pt>
                <c:pt idx="18">
                  <c:v>37802</c:v>
                </c:pt>
                <c:pt idx="19">
                  <c:v>37833</c:v>
                </c:pt>
                <c:pt idx="20">
                  <c:v>37864</c:v>
                </c:pt>
                <c:pt idx="21">
                  <c:v>37894</c:v>
                </c:pt>
                <c:pt idx="22">
                  <c:v>37925</c:v>
                </c:pt>
                <c:pt idx="23">
                  <c:v>37955</c:v>
                </c:pt>
                <c:pt idx="24">
                  <c:v>37986</c:v>
                </c:pt>
                <c:pt idx="25">
                  <c:v>38017</c:v>
                </c:pt>
                <c:pt idx="26">
                  <c:v>38046</c:v>
                </c:pt>
                <c:pt idx="27">
                  <c:v>38077</c:v>
                </c:pt>
                <c:pt idx="28">
                  <c:v>38107</c:v>
                </c:pt>
                <c:pt idx="29">
                  <c:v>38138</c:v>
                </c:pt>
                <c:pt idx="30">
                  <c:v>38168</c:v>
                </c:pt>
                <c:pt idx="31">
                  <c:v>38199</c:v>
                </c:pt>
                <c:pt idx="32">
                  <c:v>38230</c:v>
                </c:pt>
                <c:pt idx="33">
                  <c:v>38260</c:v>
                </c:pt>
                <c:pt idx="34">
                  <c:v>38291</c:v>
                </c:pt>
                <c:pt idx="35">
                  <c:v>38321</c:v>
                </c:pt>
                <c:pt idx="36">
                  <c:v>38352</c:v>
                </c:pt>
                <c:pt idx="37">
                  <c:v>38383</c:v>
                </c:pt>
                <c:pt idx="38">
                  <c:v>38411</c:v>
                </c:pt>
                <c:pt idx="39">
                  <c:v>38442</c:v>
                </c:pt>
                <c:pt idx="40">
                  <c:v>38472</c:v>
                </c:pt>
                <c:pt idx="41">
                  <c:v>38503</c:v>
                </c:pt>
                <c:pt idx="42">
                  <c:v>38533</c:v>
                </c:pt>
                <c:pt idx="43">
                  <c:v>38564</c:v>
                </c:pt>
                <c:pt idx="44">
                  <c:v>38595</c:v>
                </c:pt>
                <c:pt idx="45">
                  <c:v>38625</c:v>
                </c:pt>
                <c:pt idx="46">
                  <c:v>38656</c:v>
                </c:pt>
                <c:pt idx="47">
                  <c:v>38686</c:v>
                </c:pt>
                <c:pt idx="48">
                  <c:v>38717</c:v>
                </c:pt>
                <c:pt idx="49">
                  <c:v>38748</c:v>
                </c:pt>
                <c:pt idx="50">
                  <c:v>38776</c:v>
                </c:pt>
                <c:pt idx="51">
                  <c:v>38807</c:v>
                </c:pt>
                <c:pt idx="52">
                  <c:v>38837</c:v>
                </c:pt>
                <c:pt idx="53">
                  <c:v>38868</c:v>
                </c:pt>
                <c:pt idx="54">
                  <c:v>38898</c:v>
                </c:pt>
                <c:pt idx="55">
                  <c:v>38929</c:v>
                </c:pt>
                <c:pt idx="56">
                  <c:v>38960</c:v>
                </c:pt>
                <c:pt idx="57">
                  <c:v>38990</c:v>
                </c:pt>
                <c:pt idx="58">
                  <c:v>39021</c:v>
                </c:pt>
                <c:pt idx="59">
                  <c:v>39051</c:v>
                </c:pt>
                <c:pt idx="60">
                  <c:v>39082</c:v>
                </c:pt>
                <c:pt idx="61">
                  <c:v>39113</c:v>
                </c:pt>
                <c:pt idx="62">
                  <c:v>39141</c:v>
                </c:pt>
                <c:pt idx="63">
                  <c:v>39172</c:v>
                </c:pt>
                <c:pt idx="64">
                  <c:v>39202</c:v>
                </c:pt>
                <c:pt idx="65">
                  <c:v>39233</c:v>
                </c:pt>
                <c:pt idx="66">
                  <c:v>39263</c:v>
                </c:pt>
                <c:pt idx="67">
                  <c:v>39294</c:v>
                </c:pt>
                <c:pt idx="68">
                  <c:v>39325</c:v>
                </c:pt>
                <c:pt idx="69">
                  <c:v>39355</c:v>
                </c:pt>
                <c:pt idx="70">
                  <c:v>39386</c:v>
                </c:pt>
                <c:pt idx="71">
                  <c:v>39416</c:v>
                </c:pt>
                <c:pt idx="72">
                  <c:v>39447</c:v>
                </c:pt>
                <c:pt idx="73">
                  <c:v>39478</c:v>
                </c:pt>
                <c:pt idx="74">
                  <c:v>39507</c:v>
                </c:pt>
                <c:pt idx="75">
                  <c:v>39538</c:v>
                </c:pt>
                <c:pt idx="76">
                  <c:v>39629</c:v>
                </c:pt>
                <c:pt idx="77">
                  <c:v>39660</c:v>
                </c:pt>
                <c:pt idx="78">
                  <c:v>39691</c:v>
                </c:pt>
                <c:pt idx="79">
                  <c:v>39721</c:v>
                </c:pt>
                <c:pt idx="80">
                  <c:v>39752</c:v>
                </c:pt>
                <c:pt idx="81">
                  <c:v>39782</c:v>
                </c:pt>
                <c:pt idx="82">
                  <c:v>39813</c:v>
                </c:pt>
                <c:pt idx="83">
                  <c:v>39844</c:v>
                </c:pt>
                <c:pt idx="84">
                  <c:v>39872</c:v>
                </c:pt>
                <c:pt idx="85">
                  <c:v>39903</c:v>
                </c:pt>
                <c:pt idx="86">
                  <c:v>39933</c:v>
                </c:pt>
                <c:pt idx="87">
                  <c:v>39964</c:v>
                </c:pt>
                <c:pt idx="88">
                  <c:v>39994</c:v>
                </c:pt>
                <c:pt idx="89">
                  <c:v>40025</c:v>
                </c:pt>
                <c:pt idx="90">
                  <c:v>40056</c:v>
                </c:pt>
                <c:pt idx="91">
                  <c:v>40086</c:v>
                </c:pt>
                <c:pt idx="92">
                  <c:v>40117</c:v>
                </c:pt>
                <c:pt idx="93">
                  <c:v>40147</c:v>
                </c:pt>
                <c:pt idx="94">
                  <c:v>40178</c:v>
                </c:pt>
                <c:pt idx="95">
                  <c:v>40209</c:v>
                </c:pt>
                <c:pt idx="96">
                  <c:v>40237</c:v>
                </c:pt>
                <c:pt idx="97">
                  <c:v>40268</c:v>
                </c:pt>
                <c:pt idx="98">
                  <c:v>40298</c:v>
                </c:pt>
                <c:pt idx="99">
                  <c:v>40329</c:v>
                </c:pt>
                <c:pt idx="100">
                  <c:v>40359</c:v>
                </c:pt>
                <c:pt idx="101">
                  <c:v>40390</c:v>
                </c:pt>
                <c:pt idx="102">
                  <c:v>40421</c:v>
                </c:pt>
                <c:pt idx="103">
                  <c:v>40451</c:v>
                </c:pt>
                <c:pt idx="104">
                  <c:v>40482</c:v>
                </c:pt>
                <c:pt idx="105">
                  <c:v>40512</c:v>
                </c:pt>
                <c:pt idx="106">
                  <c:v>40543</c:v>
                </c:pt>
                <c:pt idx="107">
                  <c:v>40574</c:v>
                </c:pt>
                <c:pt idx="108">
                  <c:v>40602</c:v>
                </c:pt>
                <c:pt idx="109">
                  <c:v>40633</c:v>
                </c:pt>
                <c:pt idx="110">
                  <c:v>40663</c:v>
                </c:pt>
                <c:pt idx="111">
                  <c:v>40694</c:v>
                </c:pt>
                <c:pt idx="112">
                  <c:v>40724</c:v>
                </c:pt>
                <c:pt idx="113">
                  <c:v>40755</c:v>
                </c:pt>
                <c:pt idx="114">
                  <c:v>40786</c:v>
                </c:pt>
                <c:pt idx="115">
                  <c:v>40816</c:v>
                </c:pt>
                <c:pt idx="116">
                  <c:v>40847</c:v>
                </c:pt>
                <c:pt idx="117">
                  <c:v>40877</c:v>
                </c:pt>
                <c:pt idx="118">
                  <c:v>40908</c:v>
                </c:pt>
                <c:pt idx="119">
                  <c:v>40939</c:v>
                </c:pt>
                <c:pt idx="120">
                  <c:v>40968</c:v>
                </c:pt>
                <c:pt idx="121">
                  <c:v>40999</c:v>
                </c:pt>
                <c:pt idx="122">
                  <c:v>41029</c:v>
                </c:pt>
                <c:pt idx="123">
                  <c:v>41060</c:v>
                </c:pt>
                <c:pt idx="124">
                  <c:v>41090</c:v>
                </c:pt>
                <c:pt idx="125">
                  <c:v>41121</c:v>
                </c:pt>
                <c:pt idx="126">
                  <c:v>41152</c:v>
                </c:pt>
                <c:pt idx="127">
                  <c:v>41182</c:v>
                </c:pt>
                <c:pt idx="128">
                  <c:v>41213</c:v>
                </c:pt>
                <c:pt idx="129">
                  <c:v>41243</c:v>
                </c:pt>
                <c:pt idx="130">
                  <c:v>41274</c:v>
                </c:pt>
                <c:pt idx="131">
                  <c:v>41305</c:v>
                </c:pt>
                <c:pt idx="132">
                  <c:v>41333</c:v>
                </c:pt>
                <c:pt idx="133">
                  <c:v>41364</c:v>
                </c:pt>
                <c:pt idx="134">
                  <c:v>41394</c:v>
                </c:pt>
                <c:pt idx="135">
                  <c:v>41425</c:v>
                </c:pt>
                <c:pt idx="136">
                  <c:v>41455</c:v>
                </c:pt>
                <c:pt idx="137">
                  <c:v>41486</c:v>
                </c:pt>
                <c:pt idx="138">
                  <c:v>41517</c:v>
                </c:pt>
                <c:pt idx="139">
                  <c:v>41547</c:v>
                </c:pt>
                <c:pt idx="140">
                  <c:v>41578</c:v>
                </c:pt>
                <c:pt idx="141">
                  <c:v>41608</c:v>
                </c:pt>
                <c:pt idx="142">
                  <c:v>41639</c:v>
                </c:pt>
                <c:pt idx="143">
                  <c:v>41670</c:v>
                </c:pt>
                <c:pt idx="144">
                  <c:v>41698</c:v>
                </c:pt>
                <c:pt idx="145">
                  <c:v>41729</c:v>
                </c:pt>
                <c:pt idx="146">
                  <c:v>41759</c:v>
                </c:pt>
                <c:pt idx="147">
                  <c:v>41790</c:v>
                </c:pt>
                <c:pt idx="148">
                  <c:v>41820</c:v>
                </c:pt>
                <c:pt idx="149">
                  <c:v>41851</c:v>
                </c:pt>
                <c:pt idx="150">
                  <c:v>41882</c:v>
                </c:pt>
                <c:pt idx="151">
                  <c:v>41912</c:v>
                </c:pt>
                <c:pt idx="152">
                  <c:v>41943</c:v>
                </c:pt>
                <c:pt idx="153">
                  <c:v>41973</c:v>
                </c:pt>
                <c:pt idx="154">
                  <c:v>42004</c:v>
                </c:pt>
                <c:pt idx="155">
                  <c:v>42035</c:v>
                </c:pt>
                <c:pt idx="156">
                  <c:v>42063</c:v>
                </c:pt>
                <c:pt idx="157">
                  <c:v>42094</c:v>
                </c:pt>
                <c:pt idx="158">
                  <c:v>42124</c:v>
                </c:pt>
                <c:pt idx="159">
                  <c:v>42155</c:v>
                </c:pt>
                <c:pt idx="160">
                  <c:v>42185</c:v>
                </c:pt>
                <c:pt idx="161">
                  <c:v>42216</c:v>
                </c:pt>
                <c:pt idx="162">
                  <c:v>42247</c:v>
                </c:pt>
                <c:pt idx="163">
                  <c:v>42277</c:v>
                </c:pt>
                <c:pt idx="164">
                  <c:v>42308</c:v>
                </c:pt>
                <c:pt idx="165">
                  <c:v>42338</c:v>
                </c:pt>
                <c:pt idx="166">
                  <c:v>42369</c:v>
                </c:pt>
                <c:pt idx="167">
                  <c:v>42400</c:v>
                </c:pt>
                <c:pt idx="168">
                  <c:v>42429</c:v>
                </c:pt>
                <c:pt idx="169">
                  <c:v>42460</c:v>
                </c:pt>
                <c:pt idx="170">
                  <c:v>42490</c:v>
                </c:pt>
                <c:pt idx="171">
                  <c:v>42521</c:v>
                </c:pt>
                <c:pt idx="172">
                  <c:v>42551</c:v>
                </c:pt>
                <c:pt idx="173">
                  <c:v>42582</c:v>
                </c:pt>
                <c:pt idx="174">
                  <c:v>42613</c:v>
                </c:pt>
                <c:pt idx="175">
                  <c:v>42643</c:v>
                </c:pt>
                <c:pt idx="176">
                  <c:v>42674</c:v>
                </c:pt>
                <c:pt idx="177">
                  <c:v>42704</c:v>
                </c:pt>
                <c:pt idx="178">
                  <c:v>42735</c:v>
                </c:pt>
                <c:pt idx="179">
                  <c:v>42766</c:v>
                </c:pt>
                <c:pt idx="180">
                  <c:v>42794</c:v>
                </c:pt>
                <c:pt idx="181">
                  <c:v>42825</c:v>
                </c:pt>
                <c:pt idx="182">
                  <c:v>42855</c:v>
                </c:pt>
                <c:pt idx="183">
                  <c:v>42886</c:v>
                </c:pt>
                <c:pt idx="184">
                  <c:v>42916</c:v>
                </c:pt>
                <c:pt idx="185">
                  <c:v>42947</c:v>
                </c:pt>
                <c:pt idx="186">
                  <c:v>42978</c:v>
                </c:pt>
                <c:pt idx="187">
                  <c:v>43008</c:v>
                </c:pt>
                <c:pt idx="188">
                  <c:v>43039</c:v>
                </c:pt>
                <c:pt idx="189">
                  <c:v>43069</c:v>
                </c:pt>
                <c:pt idx="190">
                  <c:v>43100</c:v>
                </c:pt>
                <c:pt idx="191">
                  <c:v>43131</c:v>
                </c:pt>
                <c:pt idx="192">
                  <c:v>43159</c:v>
                </c:pt>
                <c:pt idx="193">
                  <c:v>43190</c:v>
                </c:pt>
                <c:pt idx="194">
                  <c:v>43220</c:v>
                </c:pt>
                <c:pt idx="195">
                  <c:v>43251</c:v>
                </c:pt>
                <c:pt idx="196">
                  <c:v>43281</c:v>
                </c:pt>
                <c:pt idx="197">
                  <c:v>43312</c:v>
                </c:pt>
                <c:pt idx="198">
                  <c:v>43343</c:v>
                </c:pt>
                <c:pt idx="199">
                  <c:v>43373</c:v>
                </c:pt>
                <c:pt idx="200">
                  <c:v>43404</c:v>
                </c:pt>
                <c:pt idx="201">
                  <c:v>43434</c:v>
                </c:pt>
                <c:pt idx="202">
                  <c:v>43465</c:v>
                </c:pt>
                <c:pt idx="203">
                  <c:v>43496</c:v>
                </c:pt>
                <c:pt idx="204">
                  <c:v>43524</c:v>
                </c:pt>
                <c:pt idx="205">
                  <c:v>43555</c:v>
                </c:pt>
                <c:pt idx="206">
                  <c:v>43585</c:v>
                </c:pt>
                <c:pt idx="207">
                  <c:v>43616</c:v>
                </c:pt>
                <c:pt idx="208">
                  <c:v>43646</c:v>
                </c:pt>
                <c:pt idx="209">
                  <c:v>43677</c:v>
                </c:pt>
                <c:pt idx="210">
                  <c:v>43708</c:v>
                </c:pt>
                <c:pt idx="211">
                  <c:v>43738</c:v>
                </c:pt>
                <c:pt idx="212">
                  <c:v>43769</c:v>
                </c:pt>
                <c:pt idx="213">
                  <c:v>43799</c:v>
                </c:pt>
                <c:pt idx="214">
                  <c:v>43830</c:v>
                </c:pt>
                <c:pt idx="215">
                  <c:v>43861</c:v>
                </c:pt>
                <c:pt idx="216">
                  <c:v>43890</c:v>
                </c:pt>
                <c:pt idx="217">
                  <c:v>43921</c:v>
                </c:pt>
                <c:pt idx="218">
                  <c:v>43951</c:v>
                </c:pt>
                <c:pt idx="219">
                  <c:v>43982</c:v>
                </c:pt>
                <c:pt idx="220">
                  <c:v>44012</c:v>
                </c:pt>
                <c:pt idx="221">
                  <c:v>44043</c:v>
                </c:pt>
                <c:pt idx="222">
                  <c:v>44074</c:v>
                </c:pt>
                <c:pt idx="223">
                  <c:v>44104</c:v>
                </c:pt>
                <c:pt idx="224">
                  <c:v>44135</c:v>
                </c:pt>
                <c:pt idx="225">
                  <c:v>44165</c:v>
                </c:pt>
                <c:pt idx="226">
                  <c:v>44196</c:v>
                </c:pt>
                <c:pt idx="227">
                  <c:v>44227</c:v>
                </c:pt>
                <c:pt idx="228">
                  <c:v>44255</c:v>
                </c:pt>
                <c:pt idx="229">
                  <c:v>44286</c:v>
                </c:pt>
                <c:pt idx="230">
                  <c:v>44316</c:v>
                </c:pt>
                <c:pt idx="231">
                  <c:v>44347</c:v>
                </c:pt>
                <c:pt idx="232">
                  <c:v>44377</c:v>
                </c:pt>
                <c:pt idx="233">
                  <c:v>44408</c:v>
                </c:pt>
                <c:pt idx="234">
                  <c:v>44439</c:v>
                </c:pt>
                <c:pt idx="235">
                  <c:v>44469</c:v>
                </c:pt>
                <c:pt idx="236">
                  <c:v>44500</c:v>
                </c:pt>
                <c:pt idx="237">
                  <c:v>44530</c:v>
                </c:pt>
                <c:pt idx="238">
                  <c:v>44561</c:v>
                </c:pt>
                <c:pt idx="239">
                  <c:v>44592</c:v>
                </c:pt>
                <c:pt idx="240">
                  <c:v>44620</c:v>
                </c:pt>
                <c:pt idx="241">
                  <c:v>44651</c:v>
                </c:pt>
                <c:pt idx="242">
                  <c:v>44681</c:v>
                </c:pt>
                <c:pt idx="243">
                  <c:v>44712</c:v>
                </c:pt>
                <c:pt idx="244">
                  <c:v>44742</c:v>
                </c:pt>
                <c:pt idx="245">
                  <c:v>44773</c:v>
                </c:pt>
                <c:pt idx="246">
                  <c:v>44804</c:v>
                </c:pt>
                <c:pt idx="247">
                  <c:v>44834</c:v>
                </c:pt>
                <c:pt idx="248">
                  <c:v>44865</c:v>
                </c:pt>
                <c:pt idx="249">
                  <c:v>44895</c:v>
                </c:pt>
                <c:pt idx="250">
                  <c:v>44926</c:v>
                </c:pt>
                <c:pt idx="251">
                  <c:v>44957</c:v>
                </c:pt>
                <c:pt idx="252">
                  <c:v>44985</c:v>
                </c:pt>
                <c:pt idx="253">
                  <c:v>45016</c:v>
                </c:pt>
                <c:pt idx="254">
                  <c:v>45046</c:v>
                </c:pt>
                <c:pt idx="255">
                  <c:v>45077</c:v>
                </c:pt>
                <c:pt idx="256">
                  <c:v>45107</c:v>
                </c:pt>
                <c:pt idx="257">
                  <c:v>45138</c:v>
                </c:pt>
                <c:pt idx="258">
                  <c:v>45169</c:v>
                </c:pt>
                <c:pt idx="259">
                  <c:v>45199</c:v>
                </c:pt>
                <c:pt idx="260">
                  <c:v>45230</c:v>
                </c:pt>
                <c:pt idx="261">
                  <c:v>45260</c:v>
                </c:pt>
                <c:pt idx="262">
                  <c:v>45291</c:v>
                </c:pt>
              </c:numCache>
            </c:numRef>
          </c:cat>
          <c:val>
            <c:numRef>
              <c:f>Grafy!$BN$3:$BN$267</c:f>
              <c:numCache>
                <c:formatCode>General</c:formatCode>
                <c:ptCount val="263"/>
                <c:pt idx="0">
                  <c:v>4.75</c:v>
                </c:pt>
                <c:pt idx="1">
                  <c:v>4.5</c:v>
                </c:pt>
                <c:pt idx="2">
                  <c:v>4.25</c:v>
                </c:pt>
                <c:pt idx="3">
                  <c:v>4.25</c:v>
                </c:pt>
                <c:pt idx="4">
                  <c:v>3.75</c:v>
                </c:pt>
                <c:pt idx="5">
                  <c:v>3.75</c:v>
                </c:pt>
                <c:pt idx="6">
                  <c:v>3.75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2.75</c:v>
                </c:pt>
                <c:pt idx="12">
                  <c:v>2.75</c:v>
                </c:pt>
                <c:pt idx="13">
                  <c:v>2.5</c:v>
                </c:pt>
                <c:pt idx="14">
                  <c:v>2.5</c:v>
                </c:pt>
                <c:pt idx="15">
                  <c:v>2.5</c:v>
                </c:pt>
                <c:pt idx="16">
                  <c:v>2.5</c:v>
                </c:pt>
                <c:pt idx="17">
                  <c:v>2.5</c:v>
                </c:pt>
                <c:pt idx="18">
                  <c:v>2.25</c:v>
                </c:pt>
                <c:pt idx="19">
                  <c:v>2.25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2.25</c:v>
                </c:pt>
                <c:pt idx="31">
                  <c:v>2.25</c:v>
                </c:pt>
                <c:pt idx="32">
                  <c:v>2.5</c:v>
                </c:pt>
                <c:pt idx="33">
                  <c:v>2.5</c:v>
                </c:pt>
                <c:pt idx="34">
                  <c:v>2.5</c:v>
                </c:pt>
                <c:pt idx="35">
                  <c:v>2.5</c:v>
                </c:pt>
                <c:pt idx="36">
                  <c:v>2.5</c:v>
                </c:pt>
                <c:pt idx="37">
                  <c:v>2.25</c:v>
                </c:pt>
                <c:pt idx="38">
                  <c:v>2.25</c:v>
                </c:pt>
                <c:pt idx="39">
                  <c:v>2.25</c:v>
                </c:pt>
                <c:pt idx="40">
                  <c:v>1.75</c:v>
                </c:pt>
                <c:pt idx="41">
                  <c:v>1.75</c:v>
                </c:pt>
                <c:pt idx="42">
                  <c:v>1.75</c:v>
                </c:pt>
                <c:pt idx="43">
                  <c:v>1.75</c:v>
                </c:pt>
                <c:pt idx="44">
                  <c:v>1.75</c:v>
                </c:pt>
                <c:pt idx="45">
                  <c:v>1.75</c:v>
                </c:pt>
                <c:pt idx="46">
                  <c:v>2</c:v>
                </c:pt>
                <c:pt idx="47">
                  <c:v>2</c:v>
                </c:pt>
                <c:pt idx="48">
                  <c:v>2</c:v>
                </c:pt>
                <c:pt idx="49">
                  <c:v>2</c:v>
                </c:pt>
                <c:pt idx="50">
                  <c:v>2</c:v>
                </c:pt>
                <c:pt idx="51">
                  <c:v>2</c:v>
                </c:pt>
                <c:pt idx="52">
                  <c:v>2</c:v>
                </c:pt>
                <c:pt idx="53">
                  <c:v>2</c:v>
                </c:pt>
                <c:pt idx="54">
                  <c:v>2</c:v>
                </c:pt>
                <c:pt idx="55">
                  <c:v>2.25</c:v>
                </c:pt>
                <c:pt idx="56">
                  <c:v>2.25</c:v>
                </c:pt>
                <c:pt idx="57">
                  <c:v>2.5</c:v>
                </c:pt>
                <c:pt idx="58">
                  <c:v>2.5</c:v>
                </c:pt>
                <c:pt idx="59">
                  <c:v>2.5</c:v>
                </c:pt>
                <c:pt idx="60">
                  <c:v>2.5</c:v>
                </c:pt>
                <c:pt idx="61">
                  <c:v>2.5</c:v>
                </c:pt>
                <c:pt idx="62">
                  <c:v>2.5</c:v>
                </c:pt>
                <c:pt idx="63">
                  <c:v>2.5</c:v>
                </c:pt>
                <c:pt idx="64">
                  <c:v>2.5</c:v>
                </c:pt>
                <c:pt idx="65">
                  <c:v>2.5</c:v>
                </c:pt>
                <c:pt idx="66">
                  <c:v>2.75</c:v>
                </c:pt>
                <c:pt idx="67">
                  <c:v>3</c:v>
                </c:pt>
                <c:pt idx="68">
                  <c:v>3.25</c:v>
                </c:pt>
                <c:pt idx="69">
                  <c:v>3.25</c:v>
                </c:pt>
                <c:pt idx="70">
                  <c:v>3.25</c:v>
                </c:pt>
                <c:pt idx="71">
                  <c:v>3.5</c:v>
                </c:pt>
                <c:pt idx="72">
                  <c:v>3.5</c:v>
                </c:pt>
                <c:pt idx="73">
                  <c:v>3.5</c:v>
                </c:pt>
                <c:pt idx="74">
                  <c:v>3.75</c:v>
                </c:pt>
                <c:pt idx="75">
                  <c:v>3.75</c:v>
                </c:pt>
                <c:pt idx="76">
                  <c:v>3.75</c:v>
                </c:pt>
                <c:pt idx="77">
                  <c:v>3.75</c:v>
                </c:pt>
                <c:pt idx="78">
                  <c:v>3.5</c:v>
                </c:pt>
                <c:pt idx="79">
                  <c:v>3.5</c:v>
                </c:pt>
                <c:pt idx="80">
                  <c:v>3.5</c:v>
                </c:pt>
                <c:pt idx="81">
                  <c:v>2.75</c:v>
                </c:pt>
                <c:pt idx="82">
                  <c:v>2.25</c:v>
                </c:pt>
                <c:pt idx="83">
                  <c:v>2.25</c:v>
                </c:pt>
                <c:pt idx="84">
                  <c:v>1.75</c:v>
                </c:pt>
                <c:pt idx="85">
                  <c:v>1.75</c:v>
                </c:pt>
                <c:pt idx="86">
                  <c:v>1.75</c:v>
                </c:pt>
                <c:pt idx="87">
                  <c:v>1.5</c:v>
                </c:pt>
                <c:pt idx="88">
                  <c:v>1.5</c:v>
                </c:pt>
                <c:pt idx="89">
                  <c:v>1.5</c:v>
                </c:pt>
                <c:pt idx="90">
                  <c:v>1.25</c:v>
                </c:pt>
                <c:pt idx="91">
                  <c:v>1.25</c:v>
                </c:pt>
                <c:pt idx="92">
                  <c:v>1.25</c:v>
                </c:pt>
                <c:pt idx="93">
                  <c:v>1.25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0.75</c:v>
                </c:pt>
                <c:pt idx="100">
                  <c:v>0.75</c:v>
                </c:pt>
                <c:pt idx="101">
                  <c:v>0.75</c:v>
                </c:pt>
                <c:pt idx="102">
                  <c:v>0.75</c:v>
                </c:pt>
                <c:pt idx="103">
                  <c:v>0.75</c:v>
                </c:pt>
                <c:pt idx="104">
                  <c:v>0.75</c:v>
                </c:pt>
                <c:pt idx="105">
                  <c:v>0.75</c:v>
                </c:pt>
                <c:pt idx="106">
                  <c:v>0.75</c:v>
                </c:pt>
                <c:pt idx="107">
                  <c:v>0.75</c:v>
                </c:pt>
                <c:pt idx="108">
                  <c:v>0.75</c:v>
                </c:pt>
                <c:pt idx="109">
                  <c:v>0.75</c:v>
                </c:pt>
                <c:pt idx="110">
                  <c:v>0.75</c:v>
                </c:pt>
                <c:pt idx="111">
                  <c:v>0.75</c:v>
                </c:pt>
                <c:pt idx="112">
                  <c:v>0.75</c:v>
                </c:pt>
                <c:pt idx="113">
                  <c:v>0.75</c:v>
                </c:pt>
                <c:pt idx="114">
                  <c:v>0.75</c:v>
                </c:pt>
                <c:pt idx="115">
                  <c:v>0.75</c:v>
                </c:pt>
                <c:pt idx="116">
                  <c:v>0.75</c:v>
                </c:pt>
                <c:pt idx="117">
                  <c:v>0.75</c:v>
                </c:pt>
                <c:pt idx="118">
                  <c:v>0.75</c:v>
                </c:pt>
                <c:pt idx="119">
                  <c:v>0.75</c:v>
                </c:pt>
                <c:pt idx="120">
                  <c:v>0.75</c:v>
                </c:pt>
                <c:pt idx="121">
                  <c:v>0.75</c:v>
                </c:pt>
                <c:pt idx="122">
                  <c:v>0.75</c:v>
                </c:pt>
                <c:pt idx="123">
                  <c:v>0.75</c:v>
                </c:pt>
                <c:pt idx="124">
                  <c:v>0.5</c:v>
                </c:pt>
                <c:pt idx="125">
                  <c:v>0.5</c:v>
                </c:pt>
                <c:pt idx="126">
                  <c:v>0.5</c:v>
                </c:pt>
                <c:pt idx="127">
                  <c:v>0.5</c:v>
                </c:pt>
                <c:pt idx="128">
                  <c:v>0.25</c:v>
                </c:pt>
                <c:pt idx="129">
                  <c:v>0.05</c:v>
                </c:pt>
                <c:pt idx="130">
                  <c:v>0.05</c:v>
                </c:pt>
                <c:pt idx="131">
                  <c:v>0.05</c:v>
                </c:pt>
                <c:pt idx="132">
                  <c:v>0.05</c:v>
                </c:pt>
                <c:pt idx="133">
                  <c:v>0.05</c:v>
                </c:pt>
                <c:pt idx="134">
                  <c:v>0.05</c:v>
                </c:pt>
                <c:pt idx="135">
                  <c:v>0.05</c:v>
                </c:pt>
                <c:pt idx="136">
                  <c:v>0.05</c:v>
                </c:pt>
                <c:pt idx="137">
                  <c:v>0.05</c:v>
                </c:pt>
                <c:pt idx="138">
                  <c:v>0.05</c:v>
                </c:pt>
                <c:pt idx="139">
                  <c:v>0.05</c:v>
                </c:pt>
                <c:pt idx="140">
                  <c:v>0.05</c:v>
                </c:pt>
                <c:pt idx="141">
                  <c:v>0.05</c:v>
                </c:pt>
                <c:pt idx="142">
                  <c:v>0.05</c:v>
                </c:pt>
                <c:pt idx="143">
                  <c:v>0.05</c:v>
                </c:pt>
                <c:pt idx="144">
                  <c:v>0.05</c:v>
                </c:pt>
                <c:pt idx="145">
                  <c:v>0.05</c:v>
                </c:pt>
                <c:pt idx="146">
                  <c:v>0.05</c:v>
                </c:pt>
                <c:pt idx="147">
                  <c:v>0.05</c:v>
                </c:pt>
                <c:pt idx="148">
                  <c:v>0.05</c:v>
                </c:pt>
                <c:pt idx="149">
                  <c:v>0.05</c:v>
                </c:pt>
                <c:pt idx="150">
                  <c:v>0.05</c:v>
                </c:pt>
                <c:pt idx="151">
                  <c:v>0.05</c:v>
                </c:pt>
                <c:pt idx="152">
                  <c:v>0.05</c:v>
                </c:pt>
                <c:pt idx="153">
                  <c:v>0.05</c:v>
                </c:pt>
                <c:pt idx="154">
                  <c:v>0.05</c:v>
                </c:pt>
                <c:pt idx="155">
                  <c:v>0.05</c:v>
                </c:pt>
                <c:pt idx="156">
                  <c:v>0.05</c:v>
                </c:pt>
                <c:pt idx="157">
                  <c:v>0.05</c:v>
                </c:pt>
                <c:pt idx="158">
                  <c:v>0.05</c:v>
                </c:pt>
                <c:pt idx="159">
                  <c:v>0.05</c:v>
                </c:pt>
                <c:pt idx="160">
                  <c:v>0.05</c:v>
                </c:pt>
                <c:pt idx="161">
                  <c:v>0.05</c:v>
                </c:pt>
                <c:pt idx="162">
                  <c:v>0.05</c:v>
                </c:pt>
                <c:pt idx="163">
                  <c:v>0.05</c:v>
                </c:pt>
                <c:pt idx="164">
                  <c:v>0.05</c:v>
                </c:pt>
                <c:pt idx="165">
                  <c:v>0.05</c:v>
                </c:pt>
                <c:pt idx="166">
                  <c:v>0.05</c:v>
                </c:pt>
                <c:pt idx="167">
                  <c:v>0.05</c:v>
                </c:pt>
                <c:pt idx="168">
                  <c:v>0.05</c:v>
                </c:pt>
                <c:pt idx="169">
                  <c:v>0.05</c:v>
                </c:pt>
                <c:pt idx="170">
                  <c:v>0.05</c:v>
                </c:pt>
                <c:pt idx="171">
                  <c:v>0.05</c:v>
                </c:pt>
                <c:pt idx="172">
                  <c:v>0.05</c:v>
                </c:pt>
                <c:pt idx="173">
                  <c:v>0.05</c:v>
                </c:pt>
                <c:pt idx="174">
                  <c:v>0.05</c:v>
                </c:pt>
                <c:pt idx="175">
                  <c:v>0.05</c:v>
                </c:pt>
                <c:pt idx="176">
                  <c:v>0.05</c:v>
                </c:pt>
                <c:pt idx="177">
                  <c:v>0.05</c:v>
                </c:pt>
                <c:pt idx="178">
                  <c:v>0.05</c:v>
                </c:pt>
                <c:pt idx="179">
                  <c:v>0.05</c:v>
                </c:pt>
                <c:pt idx="180">
                  <c:v>0.05</c:v>
                </c:pt>
                <c:pt idx="181">
                  <c:v>0.05</c:v>
                </c:pt>
                <c:pt idx="182">
                  <c:v>0.05</c:v>
                </c:pt>
                <c:pt idx="183">
                  <c:v>0.05</c:v>
                </c:pt>
                <c:pt idx="184">
                  <c:v>0.05</c:v>
                </c:pt>
                <c:pt idx="185">
                  <c:v>0.05</c:v>
                </c:pt>
                <c:pt idx="186">
                  <c:v>0.25</c:v>
                </c:pt>
                <c:pt idx="187">
                  <c:v>0.25</c:v>
                </c:pt>
                <c:pt idx="188">
                  <c:v>0.25</c:v>
                </c:pt>
                <c:pt idx="189">
                  <c:v>0.5</c:v>
                </c:pt>
                <c:pt idx="190">
                  <c:v>0.5</c:v>
                </c:pt>
                <c:pt idx="191">
                  <c:v>0.5</c:v>
                </c:pt>
                <c:pt idx="192">
                  <c:v>0.75</c:v>
                </c:pt>
                <c:pt idx="193">
                  <c:v>0.75</c:v>
                </c:pt>
                <c:pt idx="194">
                  <c:v>0.75</c:v>
                </c:pt>
                <c:pt idx="195">
                  <c:v>0.75</c:v>
                </c:pt>
                <c:pt idx="196">
                  <c:v>1</c:v>
                </c:pt>
                <c:pt idx="197">
                  <c:v>1</c:v>
                </c:pt>
                <c:pt idx="198">
                  <c:v>1.25</c:v>
                </c:pt>
                <c:pt idx="199">
                  <c:v>1.5</c:v>
                </c:pt>
                <c:pt idx="200">
                  <c:v>1.5</c:v>
                </c:pt>
                <c:pt idx="201">
                  <c:v>1.75</c:v>
                </c:pt>
                <c:pt idx="202">
                  <c:v>1.75</c:v>
                </c:pt>
                <c:pt idx="203">
                  <c:v>1.75</c:v>
                </c:pt>
                <c:pt idx="204">
                  <c:v>1.75</c:v>
                </c:pt>
                <c:pt idx="205">
                  <c:v>1.75</c:v>
                </c:pt>
                <c:pt idx="206">
                  <c:v>1.75</c:v>
                </c:pt>
                <c:pt idx="207">
                  <c:v>2</c:v>
                </c:pt>
                <c:pt idx="208">
                  <c:v>2</c:v>
                </c:pt>
                <c:pt idx="209">
                  <c:v>2</c:v>
                </c:pt>
                <c:pt idx="210">
                  <c:v>2</c:v>
                </c:pt>
                <c:pt idx="211">
                  <c:v>2</c:v>
                </c:pt>
                <c:pt idx="212">
                  <c:v>2</c:v>
                </c:pt>
                <c:pt idx="213">
                  <c:v>2</c:v>
                </c:pt>
                <c:pt idx="214">
                  <c:v>2</c:v>
                </c:pt>
                <c:pt idx="215">
                  <c:v>2</c:v>
                </c:pt>
                <c:pt idx="216">
                  <c:v>2.25</c:v>
                </c:pt>
                <c:pt idx="217">
                  <c:v>1</c:v>
                </c:pt>
                <c:pt idx="218">
                  <c:v>1</c:v>
                </c:pt>
                <c:pt idx="219">
                  <c:v>0.25</c:v>
                </c:pt>
                <c:pt idx="220">
                  <c:v>0.25</c:v>
                </c:pt>
                <c:pt idx="221">
                  <c:v>0.25</c:v>
                </c:pt>
                <c:pt idx="222">
                  <c:v>0.25</c:v>
                </c:pt>
                <c:pt idx="223">
                  <c:v>0.25</c:v>
                </c:pt>
                <c:pt idx="224">
                  <c:v>0.25</c:v>
                </c:pt>
                <c:pt idx="225">
                  <c:v>0.25</c:v>
                </c:pt>
                <c:pt idx="226">
                  <c:v>0.25</c:v>
                </c:pt>
                <c:pt idx="227">
                  <c:v>0.25</c:v>
                </c:pt>
                <c:pt idx="228">
                  <c:v>0.25</c:v>
                </c:pt>
                <c:pt idx="229">
                  <c:v>0.25</c:v>
                </c:pt>
                <c:pt idx="230">
                  <c:v>0.25</c:v>
                </c:pt>
                <c:pt idx="231">
                  <c:v>0.25</c:v>
                </c:pt>
                <c:pt idx="232">
                  <c:v>0.5</c:v>
                </c:pt>
                <c:pt idx="233">
                  <c:v>0.5</c:v>
                </c:pt>
                <c:pt idx="234">
                  <c:v>0.75</c:v>
                </c:pt>
                <c:pt idx="235">
                  <c:v>0.75</c:v>
                </c:pt>
                <c:pt idx="236">
                  <c:v>1.5</c:v>
                </c:pt>
                <c:pt idx="237">
                  <c:v>2.75</c:v>
                </c:pt>
                <c:pt idx="238">
                  <c:v>3.75</c:v>
                </c:pt>
                <c:pt idx="239">
                  <c:v>3.75</c:v>
                </c:pt>
                <c:pt idx="240">
                  <c:v>4.5</c:v>
                </c:pt>
                <c:pt idx="241">
                  <c:v>5</c:v>
                </c:pt>
                <c:pt idx="242">
                  <c:v>5</c:v>
                </c:pt>
                <c:pt idx="243">
                  <c:v>5.75</c:v>
                </c:pt>
                <c:pt idx="250" formatCode="0.00">
                  <c:v>7.5</c:v>
                </c:pt>
                <c:pt idx="251">
                  <c:v>7.5</c:v>
                </c:pt>
                <c:pt idx="262" formatCode="0.00">
                  <c:v>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750-47F0-B0BE-C46F5E03D2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17640048"/>
        <c:axId val="1217645872"/>
      </c:lineChart>
      <c:dateAx>
        <c:axId val="1217640048"/>
        <c:scaling>
          <c:orientation val="minMax"/>
        </c:scaling>
        <c:delete val="0"/>
        <c:axPos val="b"/>
        <c:numFmt formatCode="mm/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17645872"/>
        <c:crosses val="autoZero"/>
        <c:auto val="1"/>
        <c:lblOffset val="100"/>
        <c:baseTimeUnit val="months"/>
        <c:majorUnit val="24"/>
        <c:majorTimeUnit val="months"/>
      </c:dateAx>
      <c:valAx>
        <c:axId val="1217645872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176400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500" b="0" i="0">
          <a:solidFill>
            <a:srgbClr val="000000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5785693659591"/>
          <c:y val="4.7355396762927451E-2"/>
          <c:w val="0.85729154931694895"/>
          <c:h val="0.78377254194122148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Grafy!$BE$2</c:f>
              <c:strCache>
                <c:ptCount val="1"/>
                <c:pt idx="0">
                  <c:v>celoroční průměr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77-4EB6-85B9-9D27E39949C5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77-4EB6-85B9-9D27E39949C5}"/>
              </c:ext>
            </c:extLst>
          </c:dPt>
          <c:dLbls>
            <c:dLbl>
              <c:idx val="10"/>
              <c:layout>
                <c:manualLayout>
                  <c:x val="3.7396276862009768E-3"/>
                  <c:y val="-0.1352749579893175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0" i="0" u="none" strike="noStrike" kern="1200" baseline="0">
                      <a:solidFill>
                        <a:srgbClr val="000000"/>
                      </a:solidFill>
                      <a:latin typeface="ING Me" panose="02000506040000020004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71364463525379"/>
                      <c:h val="6.162136707455686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077-4EB6-85B9-9D27E39949C5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77-4EB6-85B9-9D27E39949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rgbClr val="000000"/>
                    </a:solidFill>
                    <a:latin typeface="ING Me" panose="02000506040000020004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Grafy!$BC$4:$BC$15</c:f>
              <c:numCache>
                <c:formatCode>yyyy</c:formatCode>
                <c:ptCount val="12"/>
                <c:pt idx="0">
                  <c:v>41274</c:v>
                </c:pt>
                <c:pt idx="1">
                  <c:v>41639</c:v>
                </c:pt>
                <c:pt idx="2">
                  <c:v>42004</c:v>
                </c:pt>
                <c:pt idx="3">
                  <c:v>42369</c:v>
                </c:pt>
                <c:pt idx="4">
                  <c:v>42735</c:v>
                </c:pt>
                <c:pt idx="5">
                  <c:v>43100</c:v>
                </c:pt>
                <c:pt idx="6">
                  <c:v>43465</c:v>
                </c:pt>
                <c:pt idx="7">
                  <c:v>43830</c:v>
                </c:pt>
                <c:pt idx="8">
                  <c:v>44196</c:v>
                </c:pt>
                <c:pt idx="9">
                  <c:v>44561</c:v>
                </c:pt>
                <c:pt idx="10">
                  <c:v>44926</c:v>
                </c:pt>
                <c:pt idx="11">
                  <c:v>44927</c:v>
                </c:pt>
              </c:numCache>
            </c:numRef>
          </c:cat>
          <c:val>
            <c:numRef>
              <c:f>Grafy!$BE$4:$BE$15</c:f>
              <c:numCache>
                <c:formatCode>0.0</c:formatCode>
                <c:ptCount val="12"/>
                <c:pt idx="0">
                  <c:v>25.147797499999999</c:v>
                </c:pt>
                <c:pt idx="1">
                  <c:v>25.941507500000004</c:v>
                </c:pt>
                <c:pt idx="2">
                  <c:v>27.531810000000004</c:v>
                </c:pt>
                <c:pt idx="3">
                  <c:v>27.298209166666663</c:v>
                </c:pt>
                <c:pt idx="4">
                  <c:v>27.035876666666667</c:v>
                </c:pt>
                <c:pt idx="5">
                  <c:v>26.355931666666663</c:v>
                </c:pt>
                <c:pt idx="6">
                  <c:v>25.648583333333331</c:v>
                </c:pt>
                <c:pt idx="7">
                  <c:v>25.675136666666663</c:v>
                </c:pt>
                <c:pt idx="8">
                  <c:v>26.458079166666668</c:v>
                </c:pt>
                <c:pt idx="9" formatCode="0.00">
                  <c:v>25.67</c:v>
                </c:pt>
                <c:pt idx="10" formatCode="0.00">
                  <c:v>24.687000000000001</c:v>
                </c:pt>
                <c:pt idx="11" formatCode="0.00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77-4EB6-85B9-9D27E39949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4"/>
        <c:axId val="544881135"/>
        <c:axId val="544881967"/>
      </c:barChart>
      <c:lineChart>
        <c:grouping val="stacked"/>
        <c:varyColors val="0"/>
        <c:ser>
          <c:idx val="0"/>
          <c:order val="0"/>
          <c:tx>
            <c:strRef>
              <c:f>Grafy!$BD$2</c:f>
              <c:strCache>
                <c:ptCount val="1"/>
                <c:pt idx="0">
                  <c:v>konec roku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5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0"/>
            <c:marker>
              <c:symbol val="circle"/>
              <c:size val="7"/>
              <c:spPr>
                <a:solidFill>
                  <a:schemeClr val="accent4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2077-4EB6-85B9-9D27E39949C5}"/>
              </c:ext>
            </c:extLst>
          </c:dPt>
          <c:dPt>
            <c:idx val="11"/>
            <c:marker>
              <c:symbol val="circle"/>
              <c:size val="7"/>
              <c:spPr>
                <a:solidFill>
                  <a:schemeClr val="accent4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2077-4EB6-85B9-9D27E39949C5}"/>
              </c:ext>
            </c:extLst>
          </c:dPt>
          <c:dPt>
            <c:idx val="14"/>
            <c:marker>
              <c:symbol val="circle"/>
              <c:size val="7"/>
              <c:spPr>
                <a:solidFill>
                  <a:schemeClr val="accent5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2077-4EB6-85B9-9D27E39949C5}"/>
              </c:ext>
            </c:extLst>
          </c:dPt>
          <c:dPt>
            <c:idx val="15"/>
            <c:marker>
              <c:symbol val="circle"/>
              <c:size val="7"/>
              <c:spPr>
                <a:solidFill>
                  <a:schemeClr val="accent5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2077-4EB6-85B9-9D27E39949C5}"/>
              </c:ext>
            </c:extLst>
          </c:dPt>
          <c:dLbls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077-4EB6-85B9-9D27E39949C5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077-4EB6-85B9-9D27E39949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rgbClr val="000000"/>
                    </a:solidFill>
                    <a:latin typeface="ING Me" panose="02000506040000020004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Grafy!$BC$4:$BC$15</c:f>
              <c:numCache>
                <c:formatCode>yyyy</c:formatCode>
                <c:ptCount val="12"/>
                <c:pt idx="0">
                  <c:v>41274</c:v>
                </c:pt>
                <c:pt idx="1">
                  <c:v>41639</c:v>
                </c:pt>
                <c:pt idx="2">
                  <c:v>42004</c:v>
                </c:pt>
                <c:pt idx="3">
                  <c:v>42369</c:v>
                </c:pt>
                <c:pt idx="4">
                  <c:v>42735</c:v>
                </c:pt>
                <c:pt idx="5">
                  <c:v>43100</c:v>
                </c:pt>
                <c:pt idx="6">
                  <c:v>43465</c:v>
                </c:pt>
                <c:pt idx="7">
                  <c:v>43830</c:v>
                </c:pt>
                <c:pt idx="8">
                  <c:v>44196</c:v>
                </c:pt>
                <c:pt idx="9">
                  <c:v>44561</c:v>
                </c:pt>
                <c:pt idx="10">
                  <c:v>44926</c:v>
                </c:pt>
                <c:pt idx="11">
                  <c:v>44927</c:v>
                </c:pt>
              </c:numCache>
            </c:numRef>
          </c:cat>
          <c:val>
            <c:numRef>
              <c:f>Grafy!$BD$4:$BD$15</c:f>
              <c:numCache>
                <c:formatCode>0.0</c:formatCode>
                <c:ptCount val="12"/>
                <c:pt idx="0">
                  <c:v>25.088000000000001</c:v>
                </c:pt>
                <c:pt idx="1">
                  <c:v>27.342500000000001</c:v>
                </c:pt>
                <c:pt idx="2">
                  <c:v>27.659479999999999</c:v>
                </c:pt>
                <c:pt idx="3">
                  <c:v>27.024989999999999</c:v>
                </c:pt>
                <c:pt idx="4">
                  <c:v>26.997990000000001</c:v>
                </c:pt>
                <c:pt idx="5">
                  <c:v>25.54749</c:v>
                </c:pt>
                <c:pt idx="6">
                  <c:v>25.716999999999999</c:v>
                </c:pt>
                <c:pt idx="7">
                  <c:v>25.413989999999998</c:v>
                </c:pt>
                <c:pt idx="8">
                  <c:v>26.225490000000001</c:v>
                </c:pt>
                <c:pt idx="9">
                  <c:v>24.89</c:v>
                </c:pt>
                <c:pt idx="10">
                  <c:v>24.75</c:v>
                </c:pt>
                <c:pt idx="11" formatCode="0.00">
                  <c:v>24.6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2077-4EB6-85B9-9D27E39949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4881135"/>
        <c:axId val="544881967"/>
      </c:lineChart>
      <c:dateAx>
        <c:axId val="544881135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ING Me" panose="02000506040000020004"/>
                <a:ea typeface="+mn-ea"/>
                <a:cs typeface="+mn-cs"/>
              </a:defRPr>
            </a:pPr>
            <a:endParaRPr lang="cs-CZ"/>
          </a:p>
        </c:txPr>
        <c:crossAx val="544881967"/>
        <c:crosses val="autoZero"/>
        <c:auto val="1"/>
        <c:lblOffset val="100"/>
        <c:baseTimeUnit val="years"/>
      </c:dateAx>
      <c:valAx>
        <c:axId val="544881967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rgbClr val="000000"/>
                </a:solidFill>
                <a:latin typeface="ING Me" panose="02000506040000020004"/>
                <a:ea typeface="+mn-ea"/>
                <a:cs typeface="+mn-cs"/>
              </a:defRPr>
            </a:pPr>
            <a:endParaRPr lang="cs-CZ"/>
          </a:p>
        </c:txPr>
        <c:crossAx val="544881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561240493818681"/>
          <c:y val="9.4770327590140091E-2"/>
          <c:w val="0.31449515440132086"/>
          <c:h val="0.157873951140693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rgbClr val="000000"/>
              </a:solidFill>
              <a:latin typeface="ING Me" panose="02000506040000020004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500" b="0" i="0">
          <a:solidFill>
            <a:srgbClr val="000000"/>
          </a:solidFill>
          <a:latin typeface="ING Me" panose="02000506040000020004"/>
        </a:defRPr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Grafy!$BZ$2</c:f>
              <c:strCache>
                <c:ptCount val="1"/>
                <c:pt idx="0">
                  <c:v>Dluh sektoru vládních institucí (% HDP)</c:v>
                </c:pt>
              </c:strCache>
            </c:strRef>
          </c:tx>
          <c:spPr>
            <a:solidFill>
              <a:schemeClr val="tx2"/>
            </a:solidFill>
            <a:ln w="25400">
              <a:noFill/>
            </a:ln>
            <a:effectLst/>
          </c:spPr>
          <c:invertIfNegative val="0"/>
          <c:dPt>
            <c:idx val="26"/>
            <c:invertIfNegative val="0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D4C-461D-9DB3-A04E2C66730F}"/>
              </c:ext>
            </c:extLst>
          </c:dPt>
          <c:dPt>
            <c:idx val="27"/>
            <c:invertIfNegative val="0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D4C-461D-9DB3-A04E2C66730F}"/>
              </c:ext>
            </c:extLst>
          </c:dPt>
          <c:dLbls>
            <c:dLbl>
              <c:idx val="26"/>
              <c:layout>
                <c:manualLayout>
                  <c:x val="-4.1367142234917048E-3"/>
                  <c:y val="-7.59726139663985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D4C-461D-9DB3-A04E2C66730F}"/>
                </c:ext>
              </c:extLst>
            </c:dLbl>
            <c:dLbl>
              <c:idx val="2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D4C-461D-9DB3-A04E2C6673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Grafy!$BY$4:$BY$31</c:f>
              <c:numCache>
                <c:formatCode>yyyy</c:formatCode>
                <c:ptCount val="28"/>
                <c:pt idx="0">
                  <c:v>35430</c:v>
                </c:pt>
                <c:pt idx="1">
                  <c:v>35795</c:v>
                </c:pt>
                <c:pt idx="2">
                  <c:v>36160</c:v>
                </c:pt>
                <c:pt idx="3">
                  <c:v>36525</c:v>
                </c:pt>
                <c:pt idx="4">
                  <c:v>36891</c:v>
                </c:pt>
                <c:pt idx="5">
                  <c:v>37256</c:v>
                </c:pt>
                <c:pt idx="6">
                  <c:v>37621</c:v>
                </c:pt>
                <c:pt idx="7">
                  <c:v>37986</c:v>
                </c:pt>
                <c:pt idx="8">
                  <c:v>38352</c:v>
                </c:pt>
                <c:pt idx="9">
                  <c:v>38717</c:v>
                </c:pt>
                <c:pt idx="10">
                  <c:v>39082</c:v>
                </c:pt>
                <c:pt idx="11">
                  <c:v>39447</c:v>
                </c:pt>
                <c:pt idx="12">
                  <c:v>39813</c:v>
                </c:pt>
                <c:pt idx="13">
                  <c:v>40178</c:v>
                </c:pt>
                <c:pt idx="14">
                  <c:v>40543</c:v>
                </c:pt>
                <c:pt idx="15">
                  <c:v>40908</c:v>
                </c:pt>
                <c:pt idx="16">
                  <c:v>41274</c:v>
                </c:pt>
                <c:pt idx="17">
                  <c:v>41639</c:v>
                </c:pt>
                <c:pt idx="18">
                  <c:v>42004</c:v>
                </c:pt>
                <c:pt idx="19">
                  <c:v>42369</c:v>
                </c:pt>
                <c:pt idx="20">
                  <c:v>42735</c:v>
                </c:pt>
                <c:pt idx="21">
                  <c:v>43100</c:v>
                </c:pt>
                <c:pt idx="22">
                  <c:v>43465</c:v>
                </c:pt>
                <c:pt idx="23">
                  <c:v>43830</c:v>
                </c:pt>
                <c:pt idx="24">
                  <c:v>44196</c:v>
                </c:pt>
                <c:pt idx="25">
                  <c:v>44561</c:v>
                </c:pt>
                <c:pt idx="26">
                  <c:v>44926</c:v>
                </c:pt>
                <c:pt idx="27">
                  <c:v>45291</c:v>
                </c:pt>
              </c:numCache>
            </c:numRef>
          </c:cat>
          <c:val>
            <c:numRef>
              <c:f>Grafy!$BZ$4:$BZ$31</c:f>
              <c:numCache>
                <c:formatCode>0.0</c:formatCode>
                <c:ptCount val="28"/>
                <c:pt idx="0">
                  <c:v>11.577226794514706</c:v>
                </c:pt>
                <c:pt idx="1">
                  <c:v>12.193712506798498</c:v>
                </c:pt>
                <c:pt idx="2">
                  <c:v>13.955886607957623</c:v>
                </c:pt>
                <c:pt idx="3">
                  <c:v>15.183558863959471</c:v>
                </c:pt>
                <c:pt idx="4">
                  <c:v>16.98947612799623</c:v>
                </c:pt>
                <c:pt idx="5">
                  <c:v>22.705947673746842</c:v>
                </c:pt>
                <c:pt idx="6">
                  <c:v>25.831945364183039</c:v>
                </c:pt>
                <c:pt idx="7">
                  <c:v>28.158438677193733</c:v>
                </c:pt>
                <c:pt idx="8">
                  <c:v>28.367466039145796</c:v>
                </c:pt>
                <c:pt idx="9">
                  <c:v>27.702176862010937</c:v>
                </c:pt>
                <c:pt idx="10">
                  <c:v>27.559892276176967</c:v>
                </c:pt>
                <c:pt idx="11">
                  <c:v>27.325404394780406</c:v>
                </c:pt>
                <c:pt idx="12">
                  <c:v>28.118064934229725</c:v>
                </c:pt>
                <c:pt idx="13">
                  <c:v>33.355975237208924</c:v>
                </c:pt>
                <c:pt idx="14">
                  <c:v>37.068499600537955</c:v>
                </c:pt>
                <c:pt idx="15">
                  <c:v>39.722346056677424</c:v>
                </c:pt>
                <c:pt idx="16">
                  <c:v>44.15</c:v>
                </c:pt>
                <c:pt idx="17">
                  <c:v>44.42</c:v>
                </c:pt>
                <c:pt idx="18">
                  <c:v>41.85</c:v>
                </c:pt>
                <c:pt idx="19">
                  <c:v>39.700000000000003</c:v>
                </c:pt>
                <c:pt idx="20">
                  <c:v>36.58</c:v>
                </c:pt>
                <c:pt idx="21">
                  <c:v>34.24</c:v>
                </c:pt>
                <c:pt idx="22">
                  <c:v>32.06</c:v>
                </c:pt>
                <c:pt idx="23">
                  <c:v>30.05</c:v>
                </c:pt>
                <c:pt idx="24">
                  <c:v>37.74</c:v>
                </c:pt>
                <c:pt idx="25">
                  <c:v>42.017144181776402</c:v>
                </c:pt>
                <c:pt idx="26">
                  <c:v>43.267894908746179</c:v>
                </c:pt>
                <c:pt idx="27">
                  <c:v>44.076595601035706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4C-461D-9DB3-A04E2C66730F}"/>
            </c:ext>
          </c:extLst>
        </c:ser>
        <c:ser>
          <c:idx val="1"/>
          <c:order val="1"/>
          <c:tx>
            <c:strRef>
              <c:f>Grafy!$CA$2</c:f>
              <c:strCache>
                <c:ptCount val="1"/>
                <c:pt idx="0">
                  <c:v>Saldo sektoru vládních institucí (% HDP)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invertIfNegative val="0"/>
          <c:dPt>
            <c:idx val="26"/>
            <c:invertIfNegative val="0"/>
            <c:bubble3D val="0"/>
            <c:spPr>
              <a:noFill/>
              <a:ln w="2540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4D4C-461D-9DB3-A04E2C66730F}"/>
              </c:ext>
            </c:extLst>
          </c:dPt>
          <c:dPt>
            <c:idx val="27"/>
            <c:invertIfNegative val="0"/>
            <c:bubble3D val="0"/>
            <c:spPr>
              <a:noFill/>
              <a:ln w="254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4D4C-461D-9DB3-A04E2C66730F}"/>
              </c:ext>
            </c:extLst>
          </c:dPt>
          <c:dLbls>
            <c:dLbl>
              <c:idx val="2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D4C-461D-9DB3-A04E2C66730F}"/>
                </c:ext>
              </c:extLst>
            </c:dLbl>
            <c:dLbl>
              <c:idx val="2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D4C-461D-9DB3-A04E2C6673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Grafy!$BY$4:$BY$31</c:f>
              <c:numCache>
                <c:formatCode>yyyy</c:formatCode>
                <c:ptCount val="28"/>
                <c:pt idx="0">
                  <c:v>35430</c:v>
                </c:pt>
                <c:pt idx="1">
                  <c:v>35795</c:v>
                </c:pt>
                <c:pt idx="2">
                  <c:v>36160</c:v>
                </c:pt>
                <c:pt idx="3">
                  <c:v>36525</c:v>
                </c:pt>
                <c:pt idx="4">
                  <c:v>36891</c:v>
                </c:pt>
                <c:pt idx="5">
                  <c:v>37256</c:v>
                </c:pt>
                <c:pt idx="6">
                  <c:v>37621</c:v>
                </c:pt>
                <c:pt idx="7">
                  <c:v>37986</c:v>
                </c:pt>
                <c:pt idx="8">
                  <c:v>38352</c:v>
                </c:pt>
                <c:pt idx="9">
                  <c:v>38717</c:v>
                </c:pt>
                <c:pt idx="10">
                  <c:v>39082</c:v>
                </c:pt>
                <c:pt idx="11">
                  <c:v>39447</c:v>
                </c:pt>
                <c:pt idx="12">
                  <c:v>39813</c:v>
                </c:pt>
                <c:pt idx="13">
                  <c:v>40178</c:v>
                </c:pt>
                <c:pt idx="14">
                  <c:v>40543</c:v>
                </c:pt>
                <c:pt idx="15">
                  <c:v>40908</c:v>
                </c:pt>
                <c:pt idx="16">
                  <c:v>41274</c:v>
                </c:pt>
                <c:pt idx="17">
                  <c:v>41639</c:v>
                </c:pt>
                <c:pt idx="18">
                  <c:v>42004</c:v>
                </c:pt>
                <c:pt idx="19">
                  <c:v>42369</c:v>
                </c:pt>
                <c:pt idx="20">
                  <c:v>42735</c:v>
                </c:pt>
                <c:pt idx="21">
                  <c:v>43100</c:v>
                </c:pt>
                <c:pt idx="22">
                  <c:v>43465</c:v>
                </c:pt>
                <c:pt idx="23">
                  <c:v>43830</c:v>
                </c:pt>
                <c:pt idx="24">
                  <c:v>44196</c:v>
                </c:pt>
                <c:pt idx="25">
                  <c:v>44561</c:v>
                </c:pt>
                <c:pt idx="26">
                  <c:v>44926</c:v>
                </c:pt>
                <c:pt idx="27">
                  <c:v>45291</c:v>
                </c:pt>
              </c:numCache>
            </c:numRef>
          </c:cat>
          <c:val>
            <c:numRef>
              <c:f>Grafy!$CA$4:$CA$31</c:f>
              <c:numCache>
                <c:formatCode>0.0</c:formatCode>
                <c:ptCount val="28"/>
                <c:pt idx="0">
                  <c:v>-3</c:v>
                </c:pt>
                <c:pt idx="1">
                  <c:v>-3.2</c:v>
                </c:pt>
                <c:pt idx="2">
                  <c:v>-4.2</c:v>
                </c:pt>
                <c:pt idx="3">
                  <c:v>-3.1</c:v>
                </c:pt>
                <c:pt idx="4">
                  <c:v>-3.6</c:v>
                </c:pt>
                <c:pt idx="5">
                  <c:v>-5.8</c:v>
                </c:pt>
                <c:pt idx="6">
                  <c:v>-6.4</c:v>
                </c:pt>
                <c:pt idx="7">
                  <c:v>-6.9</c:v>
                </c:pt>
                <c:pt idx="8">
                  <c:v>-2.4</c:v>
                </c:pt>
                <c:pt idx="9">
                  <c:v>-3</c:v>
                </c:pt>
                <c:pt idx="10">
                  <c:v>-2.2000000000000002</c:v>
                </c:pt>
                <c:pt idx="11">
                  <c:v>-0.6</c:v>
                </c:pt>
                <c:pt idx="12">
                  <c:v>-2</c:v>
                </c:pt>
                <c:pt idx="13">
                  <c:v>-5.4</c:v>
                </c:pt>
                <c:pt idx="14">
                  <c:v>-4.2</c:v>
                </c:pt>
                <c:pt idx="15">
                  <c:v>-2.7</c:v>
                </c:pt>
                <c:pt idx="16">
                  <c:v>-3.9</c:v>
                </c:pt>
                <c:pt idx="17">
                  <c:v>-1.28</c:v>
                </c:pt>
                <c:pt idx="18">
                  <c:v>-2.08</c:v>
                </c:pt>
                <c:pt idx="19">
                  <c:v>-0.64</c:v>
                </c:pt>
                <c:pt idx="20">
                  <c:v>0.71</c:v>
                </c:pt>
                <c:pt idx="21">
                  <c:v>1.5</c:v>
                </c:pt>
                <c:pt idx="22">
                  <c:v>0.91</c:v>
                </c:pt>
                <c:pt idx="23">
                  <c:v>0.31</c:v>
                </c:pt>
                <c:pt idx="24">
                  <c:v>-5.58</c:v>
                </c:pt>
                <c:pt idx="25">
                  <c:v>-5.8836414213280399</c:v>
                </c:pt>
                <c:pt idx="26">
                  <c:v>-4.8</c:v>
                </c:pt>
                <c:pt idx="27">
                  <c:v>-3.9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D4C-461D-9DB3-A04E2C6673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4"/>
        <c:axId val="1309908256"/>
        <c:axId val="1309906176"/>
      </c:barChart>
      <c:dateAx>
        <c:axId val="1309908256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spPr>
          <a:noFill/>
          <a:ln w="3175" cap="flat" cmpd="sng" algn="ctr">
            <a:solidFill>
              <a:srgbClr val="76767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09906176"/>
        <c:crosses val="autoZero"/>
        <c:auto val="1"/>
        <c:lblOffset val="100"/>
        <c:baseTimeUnit val="years"/>
      </c:dateAx>
      <c:valAx>
        <c:axId val="130990617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rgbClr val="DCDCDC"/>
              </a:solidFill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 w="25400"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09908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200" b="0" i="0">
          <a:solidFill>
            <a:srgbClr val="000000"/>
          </a:solidFill>
          <a:latin typeface="+mn-lt"/>
        </a:defRPr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80A7B-F8DA-4F2D-9482-3AEFCAE331E8}" type="datetimeFigureOut">
              <a:rPr lang="cs-CZ" smtClean="0"/>
              <a:t>10.08.2022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CD5E4-2F49-4C69-BF6D-5BD519E2A2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028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cs-CZ" dirty="0"/>
              <a:t>Uvítání diváků na TK</a:t>
            </a:r>
          </a:p>
          <a:p>
            <a:pPr marL="171450" indent="-171450">
              <a:buFontTx/>
              <a:buChar char="-"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6871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 Gapko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388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 Gapko a předá slovo J, Šindelovi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7730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J, Šindel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362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J, Šindel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674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J, Šindel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934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J, Šindel předává slovo J, Seidlerovi k </a:t>
            </a:r>
            <a:r>
              <a:rPr lang="cs-CZ" dirty="0" err="1"/>
              <a:t>Uverum</a:t>
            </a:r>
            <a:endParaRPr lang="cs-CZ" dirty="0"/>
          </a:p>
          <a:p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3410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J, Seidler komentuje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7997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J, Seidler komentuje a přechází k závěru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6743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J, Seidler komentuje a shrnuje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38669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J, Seidler komentuje a shrnuje + dotazy novinářů, případně se poptá sám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8736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cs-CZ" dirty="0"/>
              <a:t>Představení </a:t>
            </a:r>
            <a:r>
              <a:rPr lang="cs-CZ" dirty="0" err="1"/>
              <a:t>speakrů</a:t>
            </a:r>
            <a:r>
              <a:rPr lang="cs-CZ" dirty="0"/>
              <a:t> </a:t>
            </a:r>
          </a:p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23474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705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J, Seidler komentuje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894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J, Seidler komentuje</a:t>
            </a:r>
          </a:p>
          <a:p>
            <a:endParaRPr lang="cs-CZ" dirty="0"/>
          </a:p>
          <a:p>
            <a:r>
              <a:rPr lang="cs-CZ" dirty="0"/>
              <a:t>v </a:t>
            </a:r>
            <a:r>
              <a:rPr lang="cs-CZ" dirty="0" err="1"/>
              <a:t>posledni</a:t>
            </a:r>
            <a:r>
              <a:rPr lang="cs-CZ" dirty="0"/>
              <a:t> </a:t>
            </a:r>
            <a:r>
              <a:rPr lang="cs-CZ" dirty="0" err="1"/>
              <a:t>prognoze</a:t>
            </a:r>
            <a:r>
              <a:rPr lang="cs-CZ" dirty="0"/>
              <a:t> ceny kontraktu na rok 2023 byly 220 euro a 185 na rok 2024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198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 Seidler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81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J, Seidler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984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 ,Seidler a předá slovo P, </a:t>
            </a:r>
            <a:r>
              <a:rPr lang="cs-CZ" dirty="0" err="1"/>
              <a:t>Gapkovi</a:t>
            </a: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060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 Gapko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0566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 Gapko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CD5E4-2F49-4C69-BF6D-5BD519E2A29D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58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35AF9-D21A-E648-B131-927FA503D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FC4104-867A-CE4C-9EB8-A396CC879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05377-502A-434D-9DE6-6BEB62D8C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1EC72-F468-4D4F-96DA-B405D9971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108F7-DF7A-3942-A1AE-C9A03E76F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510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A5251-DFC6-F545-BA9B-5AD54AFF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F25311-0CFC-0242-9475-C80F51144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E7FEF-78CB-FE40-95D7-31064710E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5BB19-C478-5B4C-A894-FC59E0F8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BC96B-9A67-F54D-A99F-5C68D1E51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8630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B3598-632C-D940-A550-25AC4FE99F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5A928-93DD-4A44-8C44-136056C2F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24EAC-BA53-7348-9D95-653E1BF74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F0739-4876-DF4B-8FA8-290F04C96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75E82-939B-6342-BD1F-ECED0BC38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028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90592-82E6-E54E-AD90-D1CB1BDE0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515C-ED08-224B-9A56-32D2DD75F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E475F-713E-4E4F-835F-D60D8A354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71FB0-C569-A14C-8853-E2891BD29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108D2-8A7D-0D42-B283-74652B64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78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10E2B-BC66-E044-85E1-046257002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B8A54-60B1-AE4C-A54D-6B75220E9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ADF35-6D5B-DE4A-91ED-44D15951A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EC6A2-425A-C14B-8A5C-3A0E5E4B7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CB2E0-D2FC-1748-AFCE-1008DF92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341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D7833-6FBF-9444-AABF-33EA5B096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74F31-F9F1-EF46-8774-A999354E84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82529-FFBA-4F48-B075-674891E5C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A4417-1141-864B-BAE5-76B9DE8CE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21CEB-45D3-AC48-83A9-8161A49DE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06DB0-9DD2-F546-976C-60B7C9428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36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34B9-A5B8-A24A-8D7F-8B4C0F387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5360C-F86B-2747-A82B-CAD8285C9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2D57D2-3C1B-6D4D-9D9C-F31617448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293CAD-C71F-A040-A7CF-D73709496C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4B93E-4AEE-B64A-8B15-FE9618A2F2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693196-DA8A-6D4C-B3D6-E7A7A91F3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FA986B-E21A-1249-ABD0-DAA68C42D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E46C3F-49B9-FB4E-8C9D-6F6C51B87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82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EEF28-44B5-BD45-B2C2-9F48B4AFC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306C6E-AA0A-4345-AA11-1ADA7E20B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138BA-71C9-F24F-9B64-A8213FAF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894399-384E-FD46-BD4F-4B3A4790A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525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48DD8E-B809-1B42-8A7F-5BA7F7ABD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4C9696-4894-C749-89B7-C7416A5ED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D07E6D-DF75-4F43-A89C-EFBBF290B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742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4CFF7-64E4-8344-A38B-6769BB8D5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66DC4-40A0-7745-8951-46E742F52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58D32-9599-BB4F-B836-9D88CAFAB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DF489-6B88-DD45-9F65-5E656D8E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C7C2F-4A8F-BD4E-B654-D1E23355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A2216-F23F-7E49-93FD-7858ADB7B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6249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DED82-B364-F94E-8478-216D48884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2BB1CA-B396-104E-B2CE-3AC951A25E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A15825-BE89-AE45-8E6A-BF3AB3B6B4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074D3-169F-7A4F-8CF1-051C525D1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AB5E3-2461-A84B-81EA-919843F4B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9F370-62AA-6345-A33D-78E31049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5043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3B636F-208D-104A-A1BD-424201BEA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D3B3E6-13B6-A34C-ADC1-895D68442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C3E8E-3862-9D49-87D7-0A2B21CE2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507E1-B659-EE42-992D-E9C0D8BEA65C}" type="datetimeFigureOut">
              <a:rPr lang="cs-CZ" smtClean="0"/>
              <a:t>10.08.2022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6EC00-E500-2243-8877-6F1D227EE8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B1258-CA9C-AD43-9C30-1EC4C058B0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974F7-F3AE-5E43-A8D7-8B0546E987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446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rgbClr val="0F5969"/>
            </a:gs>
            <a:gs pos="74000">
              <a:srgbClr val="007E78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0">
            <a:extLst>
              <a:ext uri="{FF2B5EF4-FFF2-40B4-BE49-F238E27FC236}">
                <a16:creationId xmlns:a16="http://schemas.microsoft.com/office/drawing/2014/main" id="{D6FCC3F1-2E96-4FD2-80CA-933942916200}"/>
              </a:ext>
            </a:extLst>
          </p:cNvPr>
          <p:cNvSpPr txBox="1"/>
          <p:nvPr/>
        </p:nvSpPr>
        <p:spPr>
          <a:xfrm>
            <a:off x="3540082" y="4490349"/>
            <a:ext cx="51118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spc="600" dirty="0">
                <a:solidFill>
                  <a:schemeClr val="bg1"/>
                </a:solidFill>
                <a:latin typeface="Montserrat ExtraBold" pitchFamily="2" charset="77"/>
              </a:rPr>
              <a:t>11 /8 / 2022</a:t>
            </a:r>
          </a:p>
        </p:txBody>
      </p:sp>
      <p:pic>
        <p:nvPicPr>
          <p:cNvPr id="16" name="Obrázek 15" descr="Obsah obrázku text&#10;&#10;Popis byl vytvořen automaticky">
            <a:extLst>
              <a:ext uri="{FF2B5EF4-FFF2-40B4-BE49-F238E27FC236}">
                <a16:creationId xmlns:a16="http://schemas.microsoft.com/office/drawing/2014/main" id="{3F00531D-FC47-4802-BC6B-BE13CC8BC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899" y="574863"/>
            <a:ext cx="3798629" cy="1334777"/>
          </a:xfrm>
          <a:prstGeom prst="rect">
            <a:avLst/>
          </a:prstGeom>
        </p:spPr>
      </p:pic>
      <p:sp>
        <p:nvSpPr>
          <p:cNvPr id="5" name="TextBox 8">
            <a:extLst>
              <a:ext uri="{FF2B5EF4-FFF2-40B4-BE49-F238E27FC236}">
                <a16:creationId xmlns:a16="http://schemas.microsoft.com/office/drawing/2014/main" id="{487E2CD4-9F12-41F0-8C21-DF96D74808DA}"/>
              </a:ext>
            </a:extLst>
          </p:cNvPr>
          <p:cNvSpPr txBox="1"/>
          <p:nvPr/>
        </p:nvSpPr>
        <p:spPr>
          <a:xfrm>
            <a:off x="268666" y="2739622"/>
            <a:ext cx="116546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>
                <a:solidFill>
                  <a:schemeClr val="bg1"/>
                </a:solidFill>
                <a:latin typeface="Montserrat" panose="00000500000000000000" pitchFamily="50" charset="-18"/>
              </a:rPr>
              <a:t>MAKROEKONOMICKÁ PROGNÓZA ČBA </a:t>
            </a:r>
          </a:p>
          <a:p>
            <a:pPr algn="ctr"/>
            <a:r>
              <a:rPr lang="cs-CZ" sz="2000" dirty="0">
                <a:solidFill>
                  <a:schemeClr val="bg1"/>
                </a:solidFill>
                <a:latin typeface="Montserrat" panose="00000500000000000000" pitchFamily="50" charset="-18"/>
              </a:rPr>
              <a:t>aneb</a:t>
            </a:r>
            <a:r>
              <a:rPr lang="cs-CZ" sz="3600" b="1" dirty="0">
                <a:solidFill>
                  <a:schemeClr val="bg1"/>
                </a:solidFill>
                <a:latin typeface="Montserrat" panose="00000500000000000000" pitchFamily="50" charset="-18"/>
              </a:rPr>
              <a:t> </a:t>
            </a:r>
            <a:r>
              <a:rPr lang="cs-CZ" sz="2000" dirty="0">
                <a:solidFill>
                  <a:schemeClr val="bg1"/>
                </a:solidFill>
                <a:latin typeface="Montserrat" panose="00000500000000000000" pitchFamily="50" charset="-18"/>
              </a:rPr>
              <a:t>k vývoji českého hospodářství v letech 2022 a 2023 z pohledu bankovního sektoru </a:t>
            </a:r>
          </a:p>
          <a:p>
            <a:pPr algn="ctr"/>
            <a:endParaRPr lang="cs-CZ" sz="2000" dirty="0">
              <a:solidFill>
                <a:schemeClr val="bg1"/>
              </a:solidFill>
              <a:latin typeface="Montserrat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34383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052DE3-AA4B-D741-9B1F-45757462595D}"/>
              </a:ext>
            </a:extLst>
          </p:cNvPr>
          <p:cNvSpPr txBox="1"/>
          <p:nvPr/>
        </p:nvSpPr>
        <p:spPr>
          <a:xfrm>
            <a:off x="806843" y="2181073"/>
            <a:ext cx="77948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Inflace</a:t>
            </a:r>
          </a:p>
        </p:txBody>
      </p:sp>
    </p:spTree>
    <p:extLst>
      <p:ext uri="{BB962C8B-B14F-4D97-AF65-F5344CB8AC3E}">
        <p14:creationId xmlns:p14="http://schemas.microsoft.com/office/powerpoint/2010/main" val="758958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3">
            <a:extLst>
              <a:ext uri="{FF2B5EF4-FFF2-40B4-BE49-F238E27FC236}">
                <a16:creationId xmlns:a16="http://schemas.microsoft.com/office/drawing/2014/main" id="{7AD722DB-88FB-41E5-B9EB-697F888C3BDB}"/>
              </a:ext>
            </a:extLst>
          </p:cNvPr>
          <p:cNvSpPr txBox="1"/>
          <p:nvPr/>
        </p:nvSpPr>
        <p:spPr>
          <a:xfrm>
            <a:off x="576944" y="6440589"/>
            <a:ext cx="3930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>
                <a:solidFill>
                  <a:schemeClr val="bg1"/>
                </a:solidFill>
              </a:rPr>
              <a:t>zdroj: MPSV, ČBA odhad pro rok 2022 a 2023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2A821F9-D8CC-4536-B75F-34930B0592E0}"/>
              </a:ext>
            </a:extLst>
          </p:cNvPr>
          <p:cNvSpPr txBox="1"/>
          <p:nvPr/>
        </p:nvSpPr>
        <p:spPr>
          <a:xfrm>
            <a:off x="867357" y="1021103"/>
            <a:ext cx="4981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0F5969"/>
                </a:solidFill>
              </a:rPr>
              <a:t>Inflace se bude letos pohybovat kolem 16 %, vrchol se bude pohybovat kolem 20 %, citelněji zpomalí až v roce příštím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9ACC7AC-E5F7-4A25-B6E5-1F49DFC042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4140045"/>
              </p:ext>
            </p:extLst>
          </p:nvPr>
        </p:nvGraphicFramePr>
        <p:xfrm>
          <a:off x="811070" y="2290554"/>
          <a:ext cx="5150374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6D68F72C-3E40-DB10-631C-6FB05E99EC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0300" y="2460490"/>
            <a:ext cx="4730771" cy="314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863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052DE3-AA4B-D741-9B1F-45757462595D}"/>
              </a:ext>
            </a:extLst>
          </p:cNvPr>
          <p:cNvSpPr txBox="1"/>
          <p:nvPr/>
        </p:nvSpPr>
        <p:spPr>
          <a:xfrm>
            <a:off x="806843" y="1859339"/>
            <a:ext cx="77948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Měnová politika a měnový kurz</a:t>
            </a:r>
          </a:p>
        </p:txBody>
      </p:sp>
    </p:spTree>
    <p:extLst>
      <p:ext uri="{BB962C8B-B14F-4D97-AF65-F5344CB8AC3E}">
        <p14:creationId xmlns:p14="http://schemas.microsoft.com/office/powerpoint/2010/main" val="997041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>
            <a:extLst>
              <a:ext uri="{FF2B5EF4-FFF2-40B4-BE49-F238E27FC236}">
                <a16:creationId xmlns:a16="http://schemas.microsoft.com/office/drawing/2014/main" id="{2CCD223A-B526-4CBC-B2EE-18387F327EA0}"/>
              </a:ext>
            </a:extLst>
          </p:cNvPr>
          <p:cNvSpPr txBox="1"/>
          <p:nvPr/>
        </p:nvSpPr>
        <p:spPr>
          <a:xfrm>
            <a:off x="225332" y="6376656"/>
            <a:ext cx="43040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>
                <a:solidFill>
                  <a:schemeClr val="bg1"/>
                </a:solidFill>
              </a:rPr>
              <a:t>Zdroj: ČNB, ČBA pro rok 2022  a 2023</a:t>
            </a:r>
          </a:p>
        </p:txBody>
      </p:sp>
      <p:sp>
        <p:nvSpPr>
          <p:cNvPr id="9" name="TextovéPole 2">
            <a:extLst>
              <a:ext uri="{FF2B5EF4-FFF2-40B4-BE49-F238E27FC236}">
                <a16:creationId xmlns:a16="http://schemas.microsoft.com/office/drawing/2014/main" id="{B3DA077F-4876-4B16-A01A-B4C180C449A1}"/>
              </a:ext>
            </a:extLst>
          </p:cNvPr>
          <p:cNvSpPr txBox="1"/>
          <p:nvPr/>
        </p:nvSpPr>
        <p:spPr>
          <a:xfrm>
            <a:off x="6357994" y="983120"/>
            <a:ext cx="51794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F5969"/>
                </a:solidFill>
              </a:rPr>
              <a:t>Koruna dle nového výhledu setrvá v příštích dvou letech mírně pod hranicí 25 Kč za euro, existují však rizika pro její případné oslabení</a:t>
            </a:r>
          </a:p>
        </p:txBody>
      </p:sp>
      <p:sp>
        <p:nvSpPr>
          <p:cNvPr id="11" name="TextovéPole 2">
            <a:extLst>
              <a:ext uri="{FF2B5EF4-FFF2-40B4-BE49-F238E27FC236}">
                <a16:creationId xmlns:a16="http://schemas.microsoft.com/office/drawing/2014/main" id="{2E7CD601-C696-4DDA-9AB5-7B8DF9D2BFE9}"/>
              </a:ext>
            </a:extLst>
          </p:cNvPr>
          <p:cNvSpPr txBox="1"/>
          <p:nvPr/>
        </p:nvSpPr>
        <p:spPr>
          <a:xfrm>
            <a:off x="914724" y="1075107"/>
            <a:ext cx="5275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F5969"/>
                </a:solidFill>
              </a:rPr>
              <a:t>Vrchol sazeb ČNB je očekáván na 7,5 %, na konci příštího roku se sazby dostanou k 5,5 %. ČNB by mohla letos sazby zvýšit z titulu rychlejší dynamiky mezd či tlaku na kurz koruny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FB56CE7-07FA-4E15-9552-34D366AC73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72189"/>
              </p:ext>
            </p:extLst>
          </p:nvPr>
        </p:nvGraphicFramePr>
        <p:xfrm>
          <a:off x="873831" y="2396902"/>
          <a:ext cx="5357133" cy="3629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4012CD3-B32B-4AD0-94BF-6507CAAFF6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904549"/>
              </p:ext>
            </p:extLst>
          </p:nvPr>
        </p:nvGraphicFramePr>
        <p:xfrm>
          <a:off x="6357994" y="2095130"/>
          <a:ext cx="5064052" cy="3629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03862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052DE3-AA4B-D741-9B1F-45757462595D}"/>
              </a:ext>
            </a:extLst>
          </p:cNvPr>
          <p:cNvSpPr txBox="1"/>
          <p:nvPr/>
        </p:nvSpPr>
        <p:spPr>
          <a:xfrm>
            <a:off x="806843" y="2136338"/>
            <a:ext cx="938218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Fiskální politika – </a:t>
            </a:r>
          </a:p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pomalejší konsolidace před námi</a:t>
            </a:r>
          </a:p>
        </p:txBody>
      </p:sp>
    </p:spTree>
    <p:extLst>
      <p:ext uri="{BB962C8B-B14F-4D97-AF65-F5344CB8AC3E}">
        <p14:creationId xmlns:p14="http://schemas.microsoft.com/office/powerpoint/2010/main" val="2950099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>
            <a:extLst>
              <a:ext uri="{FF2B5EF4-FFF2-40B4-BE49-F238E27FC236}">
                <a16:creationId xmlns:a16="http://schemas.microsoft.com/office/drawing/2014/main" id="{2CCD223A-B526-4CBC-B2EE-18387F327EA0}"/>
              </a:ext>
            </a:extLst>
          </p:cNvPr>
          <p:cNvSpPr txBox="1"/>
          <p:nvPr/>
        </p:nvSpPr>
        <p:spPr>
          <a:xfrm>
            <a:off x="225332" y="6376656"/>
            <a:ext cx="43040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>
                <a:solidFill>
                  <a:schemeClr val="bg1"/>
                </a:solidFill>
              </a:rPr>
              <a:t>Zdroj: MF ČR, ČBA odhady pro rok 2022 a 2023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6C3F8922-A771-4479-AE28-E72FDE3834B5}"/>
              </a:ext>
            </a:extLst>
          </p:cNvPr>
          <p:cNvSpPr txBox="1"/>
          <p:nvPr/>
        </p:nvSpPr>
        <p:spPr>
          <a:xfrm>
            <a:off x="896660" y="4831259"/>
            <a:ext cx="10631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7E78"/>
              </a:buClr>
              <a:buSzPct val="150000"/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F5969"/>
                </a:solidFill>
              </a:rPr>
              <a:t>Prognostický panel ČBA odhaduje </a:t>
            </a:r>
            <a:r>
              <a:rPr lang="cs-CZ" b="1" dirty="0">
                <a:solidFill>
                  <a:srgbClr val="0F5969"/>
                </a:solidFill>
              </a:rPr>
              <a:t>schodek veřejných financí </a:t>
            </a:r>
            <a:r>
              <a:rPr lang="cs-CZ" dirty="0">
                <a:solidFill>
                  <a:srgbClr val="0F5969"/>
                </a:solidFill>
              </a:rPr>
              <a:t>v letošním roce na 4,8 % HDP, přičemž veřejný dluh se zvýší mírně nad 43 %</a:t>
            </a:r>
          </a:p>
          <a:p>
            <a:pPr marL="285750" indent="-285750">
              <a:buClr>
                <a:srgbClr val="007E78"/>
              </a:buClr>
              <a:buSzPct val="150000"/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F5969"/>
                </a:solidFill>
              </a:rPr>
              <a:t>Rychlejší konsolidace veřejných financí se tak odkládá z titulu mimořádných nákladů spojených se současným ekonomickým vývojem</a:t>
            </a:r>
          </a:p>
        </p:txBody>
      </p:sp>
      <p:sp>
        <p:nvSpPr>
          <p:cNvPr id="8" name="TextovéPole 2">
            <a:extLst>
              <a:ext uri="{FF2B5EF4-FFF2-40B4-BE49-F238E27FC236}">
                <a16:creationId xmlns:a16="http://schemas.microsoft.com/office/drawing/2014/main" id="{D1B34695-DB45-4659-97C9-9999C0B20DB5}"/>
              </a:ext>
            </a:extLst>
          </p:cNvPr>
          <p:cNvSpPr txBox="1"/>
          <p:nvPr/>
        </p:nvSpPr>
        <p:spPr>
          <a:xfrm>
            <a:off x="1118299" y="852551"/>
            <a:ext cx="9767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0F5969"/>
                </a:solidFill>
              </a:rPr>
              <a:t>Vývoj vládního deficitu a zadlužení (% HDP)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FF385B4-B389-41A5-BDB2-9E7018A122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6676560"/>
              </p:ext>
            </p:extLst>
          </p:nvPr>
        </p:nvGraphicFramePr>
        <p:xfrm>
          <a:off x="1118299" y="1330290"/>
          <a:ext cx="10115758" cy="3343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27922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052DE3-AA4B-D741-9B1F-45757462595D}"/>
              </a:ext>
            </a:extLst>
          </p:cNvPr>
          <p:cNvSpPr txBox="1"/>
          <p:nvPr/>
        </p:nvSpPr>
        <p:spPr>
          <a:xfrm>
            <a:off x="806843" y="1859339"/>
            <a:ext cx="83796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Vývoj vkladů </a:t>
            </a:r>
          </a:p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a úvěrové emise</a:t>
            </a:r>
          </a:p>
        </p:txBody>
      </p:sp>
    </p:spTree>
    <p:extLst>
      <p:ext uri="{BB962C8B-B14F-4D97-AF65-F5344CB8AC3E}">
        <p14:creationId xmlns:p14="http://schemas.microsoft.com/office/powerpoint/2010/main" val="3937421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>
            <a:extLst>
              <a:ext uri="{FF2B5EF4-FFF2-40B4-BE49-F238E27FC236}">
                <a16:creationId xmlns:a16="http://schemas.microsoft.com/office/drawing/2014/main" id="{2CCD223A-B526-4CBC-B2EE-18387F327EA0}"/>
              </a:ext>
            </a:extLst>
          </p:cNvPr>
          <p:cNvSpPr txBox="1"/>
          <p:nvPr/>
        </p:nvSpPr>
        <p:spPr>
          <a:xfrm>
            <a:off x="225332" y="6376656"/>
            <a:ext cx="43040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>
                <a:solidFill>
                  <a:schemeClr val="bg1"/>
                </a:solidFill>
              </a:rPr>
              <a:t>Zdroj: ČNB, ČBA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3AF48B04-CAEB-4EBA-B199-DC97A13EB403}"/>
              </a:ext>
            </a:extLst>
          </p:cNvPr>
          <p:cNvSpPr txBox="1"/>
          <p:nvPr/>
        </p:nvSpPr>
        <p:spPr>
          <a:xfrm>
            <a:off x="1082645" y="5367832"/>
            <a:ext cx="10369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7E78"/>
              </a:buClr>
              <a:buSzPct val="150000"/>
              <a:buFont typeface="Courier New" panose="02070309020205020404" pitchFamily="49" charset="0"/>
              <a:buChar char="o"/>
            </a:pPr>
            <a:r>
              <a:rPr lang="cs-CZ" sz="1600" b="1" dirty="0">
                <a:solidFill>
                  <a:srgbClr val="0F5969"/>
                </a:solidFill>
              </a:rPr>
              <a:t>Úvěry:  </a:t>
            </a:r>
            <a:r>
              <a:rPr lang="cs-CZ" sz="1600" dirty="0">
                <a:solidFill>
                  <a:srgbClr val="0F5969"/>
                </a:solidFill>
              </a:rPr>
              <a:t>Propad poskytnutých hypoték dále zesílí následkem vysokých úrokových sazeb a přísnější regulace ČNB</a:t>
            </a:r>
          </a:p>
          <a:p>
            <a:pPr marL="285750" indent="-285750">
              <a:buClr>
                <a:srgbClr val="007E78"/>
              </a:buClr>
              <a:buSzPct val="150000"/>
              <a:buFont typeface="Courier New" panose="02070309020205020404" pitchFamily="49" charset="0"/>
              <a:buChar char="o"/>
            </a:pPr>
            <a:r>
              <a:rPr lang="cs-CZ" sz="1600" b="1" dirty="0">
                <a:solidFill>
                  <a:srgbClr val="0F5969"/>
                </a:solidFill>
              </a:rPr>
              <a:t>Domácnosti přesouvají </a:t>
            </a:r>
            <a:r>
              <a:rPr lang="cs-CZ" sz="1600" dirty="0">
                <a:solidFill>
                  <a:srgbClr val="0F5969"/>
                </a:solidFill>
              </a:rPr>
              <a:t>své vklady z běžných na spořící (terminované) účty, kde průměrný úrok dosáhl v červnu 5,3 %</a:t>
            </a:r>
            <a:endParaRPr lang="cs-CZ" sz="1050" dirty="0">
              <a:solidFill>
                <a:srgbClr val="0F5969"/>
              </a:solidFill>
            </a:endParaRPr>
          </a:p>
        </p:txBody>
      </p:sp>
      <p:sp>
        <p:nvSpPr>
          <p:cNvPr id="7" name="TextovéPole 2">
            <a:extLst>
              <a:ext uri="{FF2B5EF4-FFF2-40B4-BE49-F238E27FC236}">
                <a16:creationId xmlns:a16="http://schemas.microsoft.com/office/drawing/2014/main" id="{251D252C-44B1-4AB1-93D6-3C9C229F01C0}"/>
              </a:ext>
            </a:extLst>
          </p:cNvPr>
          <p:cNvSpPr txBox="1"/>
          <p:nvPr/>
        </p:nvSpPr>
        <p:spPr>
          <a:xfrm>
            <a:off x="1082646" y="1048175"/>
            <a:ext cx="4244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F5969"/>
                </a:solidFill>
              </a:rPr>
              <a:t>Meziroční dynamika úvěrů (% </a:t>
            </a:r>
            <a:r>
              <a:rPr lang="cs-CZ" b="1" dirty="0" err="1">
                <a:solidFill>
                  <a:srgbClr val="0F5969"/>
                </a:solidFill>
              </a:rPr>
              <a:t>yoy</a:t>
            </a:r>
            <a:r>
              <a:rPr lang="cs-CZ" b="1" dirty="0">
                <a:solidFill>
                  <a:srgbClr val="0F5969"/>
                </a:solidFill>
              </a:rPr>
              <a:t>)</a:t>
            </a:r>
          </a:p>
        </p:txBody>
      </p:sp>
      <p:sp>
        <p:nvSpPr>
          <p:cNvPr id="9" name="TextovéPole 2">
            <a:extLst>
              <a:ext uri="{FF2B5EF4-FFF2-40B4-BE49-F238E27FC236}">
                <a16:creationId xmlns:a16="http://schemas.microsoft.com/office/drawing/2014/main" id="{AC9C2D24-3FF7-0262-E18C-9AE6F9B7E704}"/>
              </a:ext>
            </a:extLst>
          </p:cNvPr>
          <p:cNvSpPr txBox="1"/>
          <p:nvPr/>
        </p:nvSpPr>
        <p:spPr>
          <a:xfrm>
            <a:off x="5689737" y="1000575"/>
            <a:ext cx="5275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F5969"/>
                </a:solidFill>
              </a:rPr>
              <a:t>Podíl </a:t>
            </a:r>
            <a:r>
              <a:rPr lang="cs-CZ" b="1" dirty="0" err="1">
                <a:solidFill>
                  <a:srgbClr val="0F5969"/>
                </a:solidFill>
              </a:rPr>
              <a:t>cizoměnových</a:t>
            </a:r>
            <a:r>
              <a:rPr lang="cs-CZ" b="1" dirty="0">
                <a:solidFill>
                  <a:srgbClr val="0F5969"/>
                </a:solidFill>
              </a:rPr>
              <a:t> úvěrů podniků se postupně zvyšuje vzhledem k vysokým korunovým sazbám a dosáhl tak v červnu nové rekordní úrovně nad 40 %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6D1F075-3186-49B3-9653-1EABBCD74D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2291589"/>
              </p:ext>
            </p:extLst>
          </p:nvPr>
        </p:nvGraphicFramePr>
        <p:xfrm>
          <a:off x="957943" y="1534367"/>
          <a:ext cx="4499427" cy="3433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14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5690757"/>
              </p:ext>
            </p:extLst>
          </p:nvPr>
        </p:nvGraphicFramePr>
        <p:xfrm>
          <a:off x="5866031" y="1876305"/>
          <a:ext cx="4700369" cy="309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34004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052DE3-AA4B-D741-9B1F-45757462595D}"/>
              </a:ext>
            </a:extLst>
          </p:cNvPr>
          <p:cNvSpPr txBox="1"/>
          <p:nvPr/>
        </p:nvSpPr>
        <p:spPr>
          <a:xfrm>
            <a:off x="806843" y="1859339"/>
            <a:ext cx="8475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Závěrečné shrnutí </a:t>
            </a:r>
          </a:p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a diskuze</a:t>
            </a:r>
          </a:p>
        </p:txBody>
      </p:sp>
    </p:spTree>
    <p:extLst>
      <p:ext uri="{BB962C8B-B14F-4D97-AF65-F5344CB8AC3E}">
        <p14:creationId xmlns:p14="http://schemas.microsoft.com/office/powerpoint/2010/main" val="672994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2">
            <a:extLst>
              <a:ext uri="{FF2B5EF4-FFF2-40B4-BE49-F238E27FC236}">
                <a16:creationId xmlns:a16="http://schemas.microsoft.com/office/drawing/2014/main" id="{D9C64515-E19E-4683-9CFB-0918135E8B25}"/>
              </a:ext>
            </a:extLst>
          </p:cNvPr>
          <p:cNvSpPr txBox="1"/>
          <p:nvPr/>
        </p:nvSpPr>
        <p:spPr>
          <a:xfrm>
            <a:off x="924983" y="614460"/>
            <a:ext cx="99704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7E78"/>
              </a:buClr>
              <a:buSzPct val="150000"/>
              <a:buFont typeface="Courier New" panose="02070309020205020404" pitchFamily="49" charset="0"/>
              <a:buChar char="o"/>
            </a:pPr>
            <a:endParaRPr lang="cs-CZ" dirty="0">
              <a:solidFill>
                <a:srgbClr val="0F5969"/>
              </a:solidFill>
            </a:endParaRPr>
          </a:p>
          <a:p>
            <a:r>
              <a:rPr lang="cs-CZ" sz="2400" dirty="0">
                <a:solidFill>
                  <a:srgbClr val="0F5969"/>
                </a:solidFill>
                <a:latin typeface="Montserrat" panose="00000500000000000000" pitchFamily="50" charset="-18"/>
              </a:rPr>
              <a:t>Prognóza ČBA v číslech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20A807-08C4-59A2-C16B-9D0B263578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8700" y="958866"/>
            <a:ext cx="6191250" cy="528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89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objekt pre text 6">
            <a:extLst>
              <a:ext uri="{FF2B5EF4-FFF2-40B4-BE49-F238E27FC236}">
                <a16:creationId xmlns:a16="http://schemas.microsoft.com/office/drawing/2014/main" id="{3C21B7A0-5A78-44C9-9A8B-EF4706A5CDCA}"/>
              </a:ext>
            </a:extLst>
          </p:cNvPr>
          <p:cNvSpPr txBox="1">
            <a:spLocks/>
          </p:cNvSpPr>
          <p:nvPr/>
        </p:nvSpPr>
        <p:spPr>
          <a:xfrm>
            <a:off x="804734" y="4557932"/>
            <a:ext cx="3811765" cy="1320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cs-CZ" b="1" dirty="0">
                <a:solidFill>
                  <a:schemeClr val="bg1"/>
                </a:solidFill>
                <a:latin typeface="Montserrat" panose="00000500000000000000" pitchFamily="50" charset="-18"/>
              </a:rPr>
              <a:t>Petr Sklenář</a:t>
            </a:r>
            <a:endParaRPr lang="cs-CZ" sz="1800" b="1" dirty="0">
              <a:solidFill>
                <a:srgbClr val="0F5969"/>
              </a:solidFill>
              <a:latin typeface="Montserrat" panose="00000500000000000000" pitchFamily="50" charset="-18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800" dirty="0">
                <a:solidFill>
                  <a:schemeClr val="bg1"/>
                </a:solidFill>
                <a:latin typeface="Montserrat" panose="00000500000000000000" pitchFamily="50" charset="-18"/>
              </a:rPr>
              <a:t>hlavní ekonom</a:t>
            </a:r>
            <a:br>
              <a:rPr lang="cs-CZ" sz="1800" dirty="0">
                <a:solidFill>
                  <a:schemeClr val="bg1"/>
                </a:solidFill>
                <a:latin typeface="Montserrat" panose="00000500000000000000" pitchFamily="50" charset="-18"/>
              </a:rPr>
            </a:br>
            <a:r>
              <a:rPr lang="cs-CZ" sz="1800" dirty="0">
                <a:solidFill>
                  <a:schemeClr val="bg1"/>
                </a:solidFill>
                <a:effectLst/>
                <a:latin typeface="Montserrat" panose="00000500000000000000" pitchFamily="2" charset="-18"/>
                <a:ea typeface="Calibri" panose="020F0502020204030204" pitchFamily="34" charset="0"/>
              </a:rPr>
              <a:t>J&amp;T Banka</a:t>
            </a:r>
            <a:endParaRPr lang="en-US" sz="1800" dirty="0">
              <a:solidFill>
                <a:schemeClr val="bg1"/>
              </a:solidFill>
              <a:latin typeface="Montserrat" panose="00000500000000000000" pitchFamily="50" charset="-18"/>
            </a:endParaRPr>
          </a:p>
        </p:txBody>
      </p:sp>
      <p:sp>
        <p:nvSpPr>
          <p:cNvPr id="8" name="Zástupný objekt pre text 6">
            <a:extLst>
              <a:ext uri="{FF2B5EF4-FFF2-40B4-BE49-F238E27FC236}">
                <a16:creationId xmlns:a16="http://schemas.microsoft.com/office/drawing/2014/main" id="{0E788190-5E2D-4E0F-A022-8FB06F5D4119}"/>
              </a:ext>
            </a:extLst>
          </p:cNvPr>
          <p:cNvSpPr txBox="1">
            <a:spLocks/>
          </p:cNvSpPr>
          <p:nvPr/>
        </p:nvSpPr>
        <p:spPr>
          <a:xfrm>
            <a:off x="4044117" y="4557932"/>
            <a:ext cx="3811765" cy="11408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cs-CZ" b="1" dirty="0">
                <a:solidFill>
                  <a:schemeClr val="bg1"/>
                </a:solidFill>
                <a:latin typeface="Montserrat" panose="00000500000000000000" pitchFamily="50" charset="-18"/>
              </a:rPr>
              <a:t>Jakub Seidler</a:t>
            </a:r>
            <a:endParaRPr lang="cs-CZ" sz="2800" b="1" dirty="0">
              <a:solidFill>
                <a:srgbClr val="0F5969"/>
              </a:solidFill>
              <a:latin typeface="Montserrat" panose="00000500000000000000" pitchFamily="50" charset="-18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800" dirty="0">
                <a:solidFill>
                  <a:schemeClr val="bg1"/>
                </a:solidFill>
                <a:latin typeface="Montserrat" panose="00000500000000000000" pitchFamily="50" charset="-18"/>
              </a:rPr>
              <a:t>hlavní ekonom</a:t>
            </a:r>
            <a:br>
              <a:rPr lang="cs-CZ" sz="1800" dirty="0">
                <a:solidFill>
                  <a:schemeClr val="bg1"/>
                </a:solidFill>
                <a:latin typeface="Montserrat" panose="00000500000000000000" pitchFamily="50" charset="-18"/>
              </a:rPr>
            </a:br>
            <a:r>
              <a:rPr lang="cs-CZ" sz="1800" dirty="0">
                <a:solidFill>
                  <a:schemeClr val="bg1"/>
                </a:solidFill>
                <a:latin typeface="Montserrat" panose="00000500000000000000" pitchFamily="50" charset="-18"/>
              </a:rPr>
              <a:t>Česká bankovní asociace</a:t>
            </a:r>
          </a:p>
          <a:p>
            <a:pPr marL="0" indent="0" algn="ctr">
              <a:lnSpc>
                <a:spcPct val="100000"/>
              </a:lnSpc>
              <a:buNone/>
            </a:pPr>
            <a:endParaRPr lang="cs-CZ" sz="1800" dirty="0">
              <a:solidFill>
                <a:schemeClr val="bg1"/>
              </a:solidFill>
              <a:latin typeface="Montserrat" panose="00000500000000000000" pitchFamily="50" charset="-18"/>
            </a:endParaRPr>
          </a:p>
          <a:p>
            <a:pPr marL="0" indent="0" algn="ctr">
              <a:buNone/>
            </a:pPr>
            <a:endParaRPr lang="en-US" sz="1800" dirty="0">
              <a:solidFill>
                <a:schemeClr val="bg1"/>
              </a:solidFill>
              <a:latin typeface="Montserrat" panose="00000500000000000000" pitchFamily="50" charset="-18"/>
            </a:endParaRPr>
          </a:p>
        </p:txBody>
      </p:sp>
      <p:sp>
        <p:nvSpPr>
          <p:cNvPr id="19" name="Zástupný objekt pre text 6">
            <a:extLst>
              <a:ext uri="{FF2B5EF4-FFF2-40B4-BE49-F238E27FC236}">
                <a16:creationId xmlns:a16="http://schemas.microsoft.com/office/drawing/2014/main" id="{8E5510F3-5511-AB87-B44D-09D95A48C11F}"/>
              </a:ext>
            </a:extLst>
          </p:cNvPr>
          <p:cNvSpPr txBox="1">
            <a:spLocks/>
          </p:cNvSpPr>
          <p:nvPr/>
        </p:nvSpPr>
        <p:spPr>
          <a:xfrm>
            <a:off x="7283500" y="4557932"/>
            <a:ext cx="3811765" cy="1320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cs-CZ" b="1" dirty="0">
                <a:solidFill>
                  <a:schemeClr val="bg1"/>
                </a:solidFill>
                <a:latin typeface="Montserrat" panose="00000500000000000000" pitchFamily="50" charset="-18"/>
              </a:rPr>
              <a:t>Jan Bureš</a:t>
            </a:r>
            <a:endParaRPr lang="cs-CZ" sz="1800" b="1" dirty="0">
              <a:solidFill>
                <a:srgbClr val="0F5969"/>
              </a:solidFill>
              <a:latin typeface="Montserrat" panose="00000500000000000000" pitchFamily="50" charset="-18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cs-CZ" sz="1800" dirty="0">
                <a:solidFill>
                  <a:schemeClr val="bg1"/>
                </a:solidFill>
                <a:latin typeface="Montserrat" panose="00000500000000000000" pitchFamily="50" charset="-18"/>
              </a:rPr>
              <a:t>hlavní ekonom</a:t>
            </a:r>
            <a:br>
              <a:rPr lang="cs-CZ" sz="1800" dirty="0">
                <a:solidFill>
                  <a:schemeClr val="bg1"/>
                </a:solidFill>
                <a:latin typeface="Montserrat" panose="00000500000000000000" pitchFamily="50" charset="-18"/>
              </a:rPr>
            </a:br>
            <a:r>
              <a:rPr lang="cs-CZ" sz="1800" dirty="0" err="1">
                <a:solidFill>
                  <a:schemeClr val="bg1"/>
                </a:solidFill>
                <a:latin typeface="Montserrat" panose="00000500000000000000" pitchFamily="50" charset="-18"/>
              </a:rPr>
              <a:t>Patria</a:t>
            </a:r>
            <a:r>
              <a:rPr lang="cs-CZ" sz="1800" dirty="0">
                <a:solidFill>
                  <a:schemeClr val="bg1"/>
                </a:solidFill>
                <a:latin typeface="Montserrat" panose="00000500000000000000" pitchFamily="50" charset="-18"/>
              </a:rPr>
              <a:t> Finance</a:t>
            </a:r>
            <a:endParaRPr lang="en-US" sz="1800" dirty="0">
              <a:solidFill>
                <a:schemeClr val="bg1"/>
              </a:solidFill>
              <a:latin typeface="Montserrat" panose="00000500000000000000" pitchFamily="50" charset="-18"/>
            </a:endParaRPr>
          </a:p>
        </p:txBody>
      </p:sp>
      <p:pic>
        <p:nvPicPr>
          <p:cNvPr id="3" name="Obrázek 2" descr="Obsah obrázku osoba, muž, zeď, interiér&#10;&#10;Popis byl vytvořen automaticky">
            <a:extLst>
              <a:ext uri="{FF2B5EF4-FFF2-40B4-BE49-F238E27FC236}">
                <a16:creationId xmlns:a16="http://schemas.microsoft.com/office/drawing/2014/main" id="{6D75BD41-1CDC-8313-7395-6230F2AA19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5882" y="1284296"/>
            <a:ext cx="2667000" cy="2870200"/>
          </a:xfrm>
          <a:prstGeom prst="rect">
            <a:avLst/>
          </a:prstGeom>
        </p:spPr>
      </p:pic>
      <p:pic>
        <p:nvPicPr>
          <p:cNvPr id="7" name="Obrázek 6" descr="Obsah obrázku osoba, muž, oblek&#10;&#10;Popis byl vytvořen automaticky">
            <a:extLst>
              <a:ext uri="{FF2B5EF4-FFF2-40B4-BE49-F238E27FC236}">
                <a16:creationId xmlns:a16="http://schemas.microsoft.com/office/drawing/2014/main" id="{5290BE12-F435-D2F2-8296-D474BDCA68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6500" y="1285312"/>
            <a:ext cx="2667000" cy="2870200"/>
          </a:xfrm>
          <a:prstGeom prst="rect">
            <a:avLst/>
          </a:prstGeom>
        </p:spPr>
      </p:pic>
      <p:pic>
        <p:nvPicPr>
          <p:cNvPr id="10" name="Obrázek 9" descr="Obsah obrázku osoba, muž, zeď, interiér&#10;&#10;Popis byl vytvořen automaticky">
            <a:extLst>
              <a:ext uri="{FF2B5EF4-FFF2-40B4-BE49-F238E27FC236}">
                <a16:creationId xmlns:a16="http://schemas.microsoft.com/office/drawing/2014/main" id="{4D7872DF-628E-9E0B-CCAD-C8179245B4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7117" y="1284296"/>
            <a:ext cx="2667000" cy="287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010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rgbClr val="0F5969"/>
            </a:gs>
            <a:gs pos="74000">
              <a:srgbClr val="007E78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68C4F453-E64A-A343-80E7-CF439559F519}"/>
              </a:ext>
            </a:extLst>
          </p:cNvPr>
          <p:cNvSpPr txBox="1"/>
          <p:nvPr/>
        </p:nvSpPr>
        <p:spPr>
          <a:xfrm>
            <a:off x="2266877" y="1670486"/>
            <a:ext cx="765824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600" dirty="0">
                <a:solidFill>
                  <a:schemeClr val="bg1"/>
                </a:solidFill>
                <a:latin typeface="Sansation Light" panose="02000000000000000000" pitchFamily="2" charset="0"/>
              </a:rPr>
              <a:t>Děkujeme za pozornost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92ADC0-EF35-3D4B-8053-F4F98E50124A}"/>
              </a:ext>
            </a:extLst>
          </p:cNvPr>
          <p:cNvSpPr txBox="1"/>
          <p:nvPr/>
        </p:nvSpPr>
        <p:spPr>
          <a:xfrm>
            <a:off x="2266879" y="5987312"/>
            <a:ext cx="76582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dirty="0">
                <a:solidFill>
                  <a:schemeClr val="bg1"/>
                </a:solidFill>
                <a:latin typeface="Montserrat" pitchFamily="2" charset="77"/>
              </a:rPr>
              <a:t>©2022</a:t>
            </a:r>
          </a:p>
        </p:txBody>
      </p:sp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7D6A87F8-1AE7-4938-A9E7-F9D50AFB3C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963"/>
          <a:stretch/>
        </p:blipFill>
        <p:spPr>
          <a:xfrm>
            <a:off x="5462774" y="4533800"/>
            <a:ext cx="1266446" cy="130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6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052DE3-AA4B-D741-9B1F-45757462595D}"/>
              </a:ext>
            </a:extLst>
          </p:cNvPr>
          <p:cNvSpPr txBox="1"/>
          <p:nvPr/>
        </p:nvSpPr>
        <p:spPr>
          <a:xfrm>
            <a:off x="686073" y="1990025"/>
            <a:ext cx="7118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Úvodní slovo</a:t>
            </a:r>
          </a:p>
        </p:txBody>
      </p:sp>
    </p:spTree>
    <p:extLst>
      <p:ext uri="{BB962C8B-B14F-4D97-AF65-F5344CB8AC3E}">
        <p14:creationId xmlns:p14="http://schemas.microsoft.com/office/powerpoint/2010/main" val="77622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7C35F26-5D44-004E-9D3A-F84E599EB973}"/>
              </a:ext>
            </a:extLst>
          </p:cNvPr>
          <p:cNvSpPr txBox="1"/>
          <p:nvPr/>
        </p:nvSpPr>
        <p:spPr>
          <a:xfrm>
            <a:off x="1104047" y="5416497"/>
            <a:ext cx="10247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7E78"/>
              </a:buClr>
              <a:buSzPct val="150000"/>
              <a:buFont typeface="Courier New" panose="02070309020205020404" pitchFamily="49" charset="0"/>
              <a:buChar char="o"/>
            </a:pP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Předstihové ukazatele naznačují </a:t>
            </a:r>
            <a:r>
              <a:rPr lang="cs-CZ" sz="1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výraznější zpomalování </a:t>
            </a: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globální </a:t>
            </a:r>
            <a:r>
              <a:rPr lang="cs-CZ" sz="1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ekonomiky ve </a:t>
            </a: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2. pol. roku 2022</a:t>
            </a:r>
          </a:p>
          <a:p>
            <a:pPr marL="285750" indent="-285750">
              <a:buClr>
                <a:srgbClr val="007E78"/>
              </a:buClr>
              <a:buSzPct val="150000"/>
              <a:buFont typeface="Courier New" panose="02070309020205020404" pitchFamily="49" charset="0"/>
              <a:buChar char="o"/>
            </a:pPr>
            <a:r>
              <a:rPr lang="cs-CZ" sz="1600" dirty="0">
                <a:latin typeface="Calibri" panose="020F0502020204030204" pitchFamily="34" charset="0"/>
              </a:rPr>
              <a:t>Růst cen energií pokračuje a propisuje se výrazněji i do dlouhodobějších kontraktů</a:t>
            </a: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A3D7DC27-0F0B-4855-8A2F-FA2C347A4AD1}"/>
              </a:ext>
            </a:extLst>
          </p:cNvPr>
          <p:cNvSpPr txBox="1"/>
          <p:nvPr/>
        </p:nvSpPr>
        <p:spPr>
          <a:xfrm>
            <a:off x="136928" y="6385563"/>
            <a:ext cx="43040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>
                <a:solidFill>
                  <a:schemeClr val="bg1"/>
                </a:solidFill>
              </a:rPr>
              <a:t>Zdroj: </a:t>
            </a:r>
            <a:r>
              <a:rPr lang="en-US" sz="1400" i="1" dirty="0">
                <a:solidFill>
                  <a:schemeClr val="bg1"/>
                </a:solidFill>
              </a:rPr>
              <a:t>Eikon, S&amp;P Global, ČBA</a:t>
            </a:r>
            <a:endParaRPr lang="cs-CZ" sz="1400" i="1" dirty="0">
              <a:solidFill>
                <a:schemeClr val="bg1"/>
              </a:solidFill>
            </a:endParaRPr>
          </a:p>
        </p:txBody>
      </p:sp>
      <p:sp>
        <p:nvSpPr>
          <p:cNvPr id="7" name="TextovéPole 2">
            <a:extLst>
              <a:ext uri="{FF2B5EF4-FFF2-40B4-BE49-F238E27FC236}">
                <a16:creationId xmlns:a16="http://schemas.microsoft.com/office/drawing/2014/main" id="{6D1189C2-9770-4090-8416-E9D7286E541D}"/>
              </a:ext>
            </a:extLst>
          </p:cNvPr>
          <p:cNvSpPr txBox="1"/>
          <p:nvPr/>
        </p:nvSpPr>
        <p:spPr>
          <a:xfrm>
            <a:off x="1257899" y="1271349"/>
            <a:ext cx="372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F5969"/>
                </a:solidFill>
              </a:rPr>
              <a:t>Průmyslové indikátory PMI</a:t>
            </a:r>
          </a:p>
        </p:txBody>
      </p:sp>
      <p:sp>
        <p:nvSpPr>
          <p:cNvPr id="11" name="TextovéPole 2">
            <a:extLst>
              <a:ext uri="{FF2B5EF4-FFF2-40B4-BE49-F238E27FC236}">
                <a16:creationId xmlns:a16="http://schemas.microsoft.com/office/drawing/2014/main" id="{7DE6854B-8B33-49F4-ACD5-96461D7A95BC}"/>
              </a:ext>
            </a:extLst>
          </p:cNvPr>
          <p:cNvSpPr txBox="1"/>
          <p:nvPr/>
        </p:nvSpPr>
        <p:spPr>
          <a:xfrm>
            <a:off x="6227932" y="1271349"/>
            <a:ext cx="465555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F5969"/>
                </a:solidFill>
              </a:rPr>
              <a:t>Cena elektřiny na rok 2023 a 2024</a:t>
            </a:r>
          </a:p>
          <a:p>
            <a:r>
              <a:rPr lang="cs-CZ" sz="1600" dirty="0">
                <a:solidFill>
                  <a:srgbClr val="0F5969"/>
                </a:solidFill>
              </a:rPr>
              <a:t> (euro za 1 </a:t>
            </a:r>
            <a:r>
              <a:rPr lang="cs-CZ" sz="1600" dirty="0" err="1">
                <a:solidFill>
                  <a:srgbClr val="0F5969"/>
                </a:solidFill>
              </a:rPr>
              <a:t>MWh</a:t>
            </a:r>
            <a:r>
              <a:rPr lang="cs-CZ" sz="1600" dirty="0">
                <a:solidFill>
                  <a:srgbClr val="0F5969"/>
                </a:solidFill>
              </a:rPr>
              <a:t>)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4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8921377"/>
              </p:ext>
            </p:extLst>
          </p:nvPr>
        </p:nvGraphicFramePr>
        <p:xfrm>
          <a:off x="1257899" y="1759700"/>
          <a:ext cx="4793985" cy="3345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900-00000D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2021658"/>
              </p:ext>
            </p:extLst>
          </p:nvPr>
        </p:nvGraphicFramePr>
        <p:xfrm>
          <a:off x="6227932" y="1951778"/>
          <a:ext cx="4655556" cy="334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94486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052DE3-AA4B-D741-9B1F-45757462595D}"/>
              </a:ext>
            </a:extLst>
          </p:cNvPr>
          <p:cNvSpPr txBox="1"/>
          <p:nvPr/>
        </p:nvSpPr>
        <p:spPr>
          <a:xfrm>
            <a:off x="686073" y="1990025"/>
            <a:ext cx="76582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Prognózy růstu reálného HDP ČR</a:t>
            </a:r>
          </a:p>
        </p:txBody>
      </p:sp>
    </p:spTree>
    <p:extLst>
      <p:ext uri="{BB962C8B-B14F-4D97-AF65-F5344CB8AC3E}">
        <p14:creationId xmlns:p14="http://schemas.microsoft.com/office/powerpoint/2010/main" val="2054371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3">
            <a:extLst>
              <a:ext uri="{FF2B5EF4-FFF2-40B4-BE49-F238E27FC236}">
                <a16:creationId xmlns:a16="http://schemas.microsoft.com/office/drawing/2014/main" id="{034CDD1D-57B7-490F-942C-6C528D7ED57F}"/>
              </a:ext>
            </a:extLst>
          </p:cNvPr>
          <p:cNvSpPr txBox="1"/>
          <p:nvPr/>
        </p:nvSpPr>
        <p:spPr>
          <a:xfrm>
            <a:off x="566057" y="6376656"/>
            <a:ext cx="38784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>
                <a:solidFill>
                  <a:schemeClr val="bg1"/>
                </a:solidFill>
              </a:rPr>
              <a:t>Zdroj: ČBA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BF598E0C-6B87-4203-8FBE-B4EA7DBFD65B}"/>
              </a:ext>
            </a:extLst>
          </p:cNvPr>
          <p:cNvSpPr txBox="1"/>
          <p:nvPr/>
        </p:nvSpPr>
        <p:spPr>
          <a:xfrm>
            <a:off x="1005312" y="2247056"/>
            <a:ext cx="417205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Růst tuzemské ekonomiky dle nové prognózy ČBA v letošním roce mírně přesáhne 2 %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V druhé polovině roku však ekonomika poklesne a skončí v mírně recesi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Pro příští rok odhaduje prognostický panel růst o 1 %</a:t>
            </a: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id="{92C55AB2-8B96-45B2-9A57-9B21A11554C0}"/>
              </a:ext>
            </a:extLst>
          </p:cNvPr>
          <p:cNvSpPr txBox="1"/>
          <p:nvPr/>
        </p:nvSpPr>
        <p:spPr>
          <a:xfrm>
            <a:off x="1123845" y="1171031"/>
            <a:ext cx="90154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0F5969"/>
                </a:solidFill>
                <a:latin typeface="Montserrat" panose="00000500000000000000" pitchFamily="50" charset="-18"/>
              </a:rPr>
              <a:t>Růst ekonomiky v druhé polovině roku citelně zpomalí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E5AA48A-7F4F-A9A0-8A40-39CD1123D4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5900" y="1855170"/>
            <a:ext cx="5348823" cy="356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240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3">
            <a:extLst>
              <a:ext uri="{FF2B5EF4-FFF2-40B4-BE49-F238E27FC236}">
                <a16:creationId xmlns:a16="http://schemas.microsoft.com/office/drawing/2014/main" id="{E57348B9-1C38-4093-A3F1-8FC68E46F28A}"/>
              </a:ext>
            </a:extLst>
          </p:cNvPr>
          <p:cNvSpPr txBox="1"/>
          <p:nvPr/>
        </p:nvSpPr>
        <p:spPr>
          <a:xfrm>
            <a:off x="140444" y="6376656"/>
            <a:ext cx="43040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>
                <a:solidFill>
                  <a:schemeClr val="bg1"/>
                </a:solidFill>
              </a:rPr>
              <a:t>Zdroj: ČBA</a:t>
            </a:r>
          </a:p>
        </p:txBody>
      </p:sp>
      <p:sp>
        <p:nvSpPr>
          <p:cNvPr id="5" name="TextovéPole 2">
            <a:extLst>
              <a:ext uri="{FF2B5EF4-FFF2-40B4-BE49-F238E27FC236}">
                <a16:creationId xmlns:a16="http://schemas.microsoft.com/office/drawing/2014/main" id="{26120886-3C25-4038-9FD7-A97696756F87}"/>
              </a:ext>
            </a:extLst>
          </p:cNvPr>
          <p:cNvSpPr txBox="1"/>
          <p:nvPr/>
        </p:nvSpPr>
        <p:spPr>
          <a:xfrm>
            <a:off x="887885" y="1124353"/>
            <a:ext cx="4628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0F5969"/>
                </a:solidFill>
              </a:rPr>
              <a:t>Růst HDP v druhé polovině roku poklesne, v příštím roce bude růst jen mírně</a:t>
            </a:r>
          </a:p>
          <a:p>
            <a:r>
              <a:rPr lang="cs-CZ" sz="2000" b="1" dirty="0">
                <a:solidFill>
                  <a:srgbClr val="0F5969"/>
                </a:solidFill>
              </a:rPr>
              <a:t>(HDP % </a:t>
            </a:r>
            <a:r>
              <a:rPr lang="cs-CZ" sz="2000" b="1" dirty="0" err="1">
                <a:solidFill>
                  <a:srgbClr val="0F5969"/>
                </a:solidFill>
              </a:rPr>
              <a:t>yoy</a:t>
            </a:r>
            <a:r>
              <a:rPr lang="cs-CZ" sz="2000" b="1" dirty="0">
                <a:solidFill>
                  <a:srgbClr val="0F5969"/>
                </a:solidFill>
              </a:rPr>
              <a:t>)</a:t>
            </a:r>
          </a:p>
        </p:txBody>
      </p:sp>
      <p:sp>
        <p:nvSpPr>
          <p:cNvPr id="11" name="TextovéPole 2">
            <a:extLst>
              <a:ext uri="{FF2B5EF4-FFF2-40B4-BE49-F238E27FC236}">
                <a16:creationId xmlns:a16="http://schemas.microsoft.com/office/drawing/2014/main" id="{97F98B7D-DB07-4771-B2AC-B7844F89CB81}"/>
              </a:ext>
            </a:extLst>
          </p:cNvPr>
          <p:cNvSpPr txBox="1"/>
          <p:nvPr/>
        </p:nvSpPr>
        <p:spPr>
          <a:xfrm>
            <a:off x="6202136" y="1124353"/>
            <a:ext cx="50159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0F5969"/>
                </a:solidFill>
              </a:rPr>
              <a:t>Struktura růstu je ovlivněna současnou nejistotou, spotřeba domácností citelně zpomalí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A69BB05-984D-4B99-B6F4-2997F7810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003524"/>
              </p:ext>
            </p:extLst>
          </p:nvPr>
        </p:nvGraphicFramePr>
        <p:xfrm>
          <a:off x="6288198" y="2482476"/>
          <a:ext cx="5015917" cy="3243941"/>
        </p:xfrm>
        <a:graphic>
          <a:graphicData uri="http://schemas.openxmlformats.org/drawingml/2006/table">
            <a:tbl>
              <a:tblPr/>
              <a:tblGrid>
                <a:gridCol w="3088560">
                  <a:extLst>
                    <a:ext uri="{9D8B030D-6E8A-4147-A177-3AD203B41FA5}">
                      <a16:colId xmlns:a16="http://schemas.microsoft.com/office/drawing/2014/main" val="2118938540"/>
                    </a:ext>
                  </a:extLst>
                </a:gridCol>
                <a:gridCol w="706299">
                  <a:extLst>
                    <a:ext uri="{9D8B030D-6E8A-4147-A177-3AD203B41FA5}">
                      <a16:colId xmlns:a16="http://schemas.microsoft.com/office/drawing/2014/main" val="4168517038"/>
                    </a:ext>
                  </a:extLst>
                </a:gridCol>
                <a:gridCol w="610529">
                  <a:extLst>
                    <a:ext uri="{9D8B030D-6E8A-4147-A177-3AD203B41FA5}">
                      <a16:colId xmlns:a16="http://schemas.microsoft.com/office/drawing/2014/main" val="3533157315"/>
                    </a:ext>
                  </a:extLst>
                </a:gridCol>
                <a:gridCol w="610529">
                  <a:extLst>
                    <a:ext uri="{9D8B030D-6E8A-4147-A177-3AD203B41FA5}">
                      <a16:colId xmlns:a16="http://schemas.microsoft.com/office/drawing/2014/main" val="3435326468"/>
                    </a:ext>
                  </a:extLst>
                </a:gridCol>
              </a:tblGrid>
              <a:tr h="320126">
                <a:tc rowSpan="2"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Ukazatel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2021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2023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357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022533"/>
                  </a:ext>
                </a:extLst>
              </a:tr>
              <a:tr h="61890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900" b="1" i="0" u="none" strike="noStrike" dirty="0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(prognóza)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(prognóza)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57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240081"/>
                  </a:ext>
                </a:extLst>
              </a:tr>
              <a:tr h="3841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Růst reálného HDP (%)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3,5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2,4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1,0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446084"/>
                  </a:ext>
                </a:extLst>
              </a:tr>
              <a:tr h="3841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Růst spotřeby domácností (% yoy)</a:t>
                      </a:r>
                    </a:p>
                  </a:txBody>
                  <a:tcPr marL="11430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4,0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0,5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1,0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384694"/>
                  </a:ext>
                </a:extLst>
              </a:tr>
              <a:tr h="3841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Růst vládní spotřeby (%) </a:t>
                      </a:r>
                    </a:p>
                  </a:txBody>
                  <a:tcPr marL="11430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1,5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2,1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1,5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670221"/>
                  </a:ext>
                </a:extLst>
              </a:tr>
              <a:tr h="3841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Růst investic (bez zásob, %)</a:t>
                      </a:r>
                    </a:p>
                  </a:txBody>
                  <a:tcPr marL="11430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0,6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4,6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2,7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114126"/>
                  </a:ext>
                </a:extLst>
              </a:tr>
              <a:tr h="3841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Růst vývozů (%)</a:t>
                      </a:r>
                    </a:p>
                  </a:txBody>
                  <a:tcPr marL="11430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6,8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1,3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4,2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918745"/>
                  </a:ext>
                </a:extLst>
              </a:tr>
              <a:tr h="3841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 Light" panose="020F0302020204030204" pitchFamily="34" charset="0"/>
                        </a:rPr>
                        <a:t>Růst dovozů (%)</a:t>
                      </a:r>
                    </a:p>
                  </a:txBody>
                  <a:tcPr marL="11430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57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13,2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1,6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</a:rPr>
                        <a:t>3,4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5808026"/>
                  </a:ext>
                </a:extLst>
              </a:tr>
            </a:tbl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D909B8C-9609-4884-8C2C-51BF969F04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9356403"/>
              </p:ext>
            </p:extLst>
          </p:nvPr>
        </p:nvGraphicFramePr>
        <p:xfrm>
          <a:off x="887885" y="2346991"/>
          <a:ext cx="5015917" cy="3705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39717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5052DE3-AA4B-D741-9B1F-45757462595D}"/>
              </a:ext>
            </a:extLst>
          </p:cNvPr>
          <p:cNvSpPr txBox="1"/>
          <p:nvPr/>
        </p:nvSpPr>
        <p:spPr>
          <a:xfrm>
            <a:off x="806843" y="1859339"/>
            <a:ext cx="77736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/>
                </a:solidFill>
                <a:latin typeface="Montserrat" panose="00000500000000000000" pitchFamily="50" charset="-18"/>
              </a:rPr>
              <a:t>Trh práce – letošní propad reálných mezd bude výrazný</a:t>
            </a:r>
          </a:p>
        </p:txBody>
      </p:sp>
    </p:spTree>
    <p:extLst>
      <p:ext uri="{BB962C8B-B14F-4D97-AF65-F5344CB8AC3E}">
        <p14:creationId xmlns:p14="http://schemas.microsoft.com/office/powerpoint/2010/main" val="806411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3">
            <a:extLst>
              <a:ext uri="{FF2B5EF4-FFF2-40B4-BE49-F238E27FC236}">
                <a16:creationId xmlns:a16="http://schemas.microsoft.com/office/drawing/2014/main" id="{51FB0665-6076-4527-85AB-D16D9006DCD4}"/>
              </a:ext>
            </a:extLst>
          </p:cNvPr>
          <p:cNvSpPr txBox="1"/>
          <p:nvPr/>
        </p:nvSpPr>
        <p:spPr>
          <a:xfrm>
            <a:off x="576944" y="6440589"/>
            <a:ext cx="3930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>
                <a:solidFill>
                  <a:schemeClr val="bg1"/>
                </a:solidFill>
              </a:rPr>
              <a:t>V tisících, zdroj: MPSV, ČBA odhad pro rok 2022 a 2023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93DBF715-F975-46D7-B555-4279B554831A}"/>
              </a:ext>
            </a:extLst>
          </p:cNvPr>
          <p:cNvSpPr txBox="1"/>
          <p:nvPr/>
        </p:nvSpPr>
        <p:spPr>
          <a:xfrm>
            <a:off x="916571" y="998202"/>
            <a:ext cx="47098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0F5969"/>
                </a:solidFill>
              </a:rPr>
              <a:t>Trh práce navzdory očekávanému zpomalování ekonomiky zůstane v dobré kondici (%, dle MPSV)</a:t>
            </a:r>
          </a:p>
        </p:txBody>
      </p:sp>
      <p:sp>
        <p:nvSpPr>
          <p:cNvPr id="14" name="TextovéPole 2">
            <a:extLst>
              <a:ext uri="{FF2B5EF4-FFF2-40B4-BE49-F238E27FC236}">
                <a16:creationId xmlns:a16="http://schemas.microsoft.com/office/drawing/2014/main" id="{C57F4AF3-59D2-4CD1-AE6F-A69833D5C2AA}"/>
              </a:ext>
            </a:extLst>
          </p:cNvPr>
          <p:cNvSpPr txBox="1"/>
          <p:nvPr/>
        </p:nvSpPr>
        <p:spPr>
          <a:xfrm>
            <a:off x="6096001" y="998202"/>
            <a:ext cx="5094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0F5969"/>
                </a:solidFill>
              </a:rPr>
              <a:t>Mzdy letos zrychlí o 7 %, pokles reálných mezd však bude letos rekordní a patrně v mírnější podobě nastane i v roce příštím (% </a:t>
            </a:r>
            <a:r>
              <a:rPr lang="cs-CZ" sz="2000" b="1" dirty="0" err="1">
                <a:solidFill>
                  <a:srgbClr val="0F5969"/>
                </a:solidFill>
              </a:rPr>
              <a:t>yoy</a:t>
            </a:r>
            <a:r>
              <a:rPr lang="cs-CZ" sz="2000" b="1" dirty="0">
                <a:solidFill>
                  <a:srgbClr val="0F5969"/>
                </a:solidFill>
              </a:rPr>
              <a:t>)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29ACD1D-D46D-4D08-A2DD-A1734D202E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862671"/>
              </p:ext>
            </p:extLst>
          </p:nvPr>
        </p:nvGraphicFramePr>
        <p:xfrm>
          <a:off x="979645" y="2117834"/>
          <a:ext cx="5116356" cy="3741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A8FADF8-C919-417D-89A6-AA1C9A0E5B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5591468"/>
              </p:ext>
            </p:extLst>
          </p:nvPr>
        </p:nvGraphicFramePr>
        <p:xfrm>
          <a:off x="6118265" y="2205043"/>
          <a:ext cx="5094090" cy="3567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91956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695</Words>
  <Application>Microsoft Office PowerPoint</Application>
  <PresentationFormat>Širokoúhlá obrazovka</PresentationFormat>
  <Paragraphs>131</Paragraphs>
  <Slides>20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Montserrat</vt:lpstr>
      <vt:lpstr>Montserrat ExtraBold</vt:lpstr>
      <vt:lpstr>Sansation Light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</dc:creator>
  <cp:lastModifiedBy>Radek Šalša</cp:lastModifiedBy>
  <cp:revision>122</cp:revision>
  <cp:lastPrinted>2021-08-12T06:21:00Z</cp:lastPrinted>
  <dcterms:created xsi:type="dcterms:W3CDTF">2020-12-08T11:27:46Z</dcterms:created>
  <dcterms:modified xsi:type="dcterms:W3CDTF">2022-08-10T15:58:15Z</dcterms:modified>
</cp:coreProperties>
</file>