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0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393" r:id="rId5"/>
    <p:sldId id="398" r:id="rId6"/>
    <p:sldId id="402" r:id="rId7"/>
    <p:sldId id="401" r:id="rId8"/>
    <p:sldId id="403" r:id="rId9"/>
    <p:sldId id="412" r:id="rId10"/>
    <p:sldId id="415" r:id="rId11"/>
    <p:sldId id="404" r:id="rId12"/>
    <p:sldId id="416" r:id="rId13"/>
    <p:sldId id="405" r:id="rId14"/>
    <p:sldId id="417" r:id="rId15"/>
    <p:sldId id="406" r:id="rId16"/>
    <p:sldId id="418" r:id="rId17"/>
    <p:sldId id="407" r:id="rId18"/>
    <p:sldId id="419" r:id="rId19"/>
    <p:sldId id="408" r:id="rId20"/>
    <p:sldId id="420" r:id="rId21"/>
    <p:sldId id="409" r:id="rId22"/>
    <p:sldId id="421" r:id="rId23"/>
    <p:sldId id="410" r:id="rId2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20" userDrawn="1">
          <p15:clr>
            <a:srgbClr val="A4A3A4"/>
          </p15:clr>
        </p15:guide>
        <p15:guide id="2" pos="70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F5F5"/>
    <a:srgbClr val="F0F0F0"/>
    <a:srgbClr val="E79419"/>
    <a:srgbClr val="1F576B"/>
    <a:srgbClr val="ECE8E4"/>
    <a:srgbClr val="DFDBD4"/>
    <a:srgbClr val="AFB1B2"/>
    <a:srgbClr val="606467"/>
    <a:srgbClr val="B98EFF"/>
    <a:srgbClr val="FAF8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1146" y="948"/>
      </p:cViewPr>
      <p:guideLst>
        <p:guide orient="horz" pos="4020"/>
        <p:guide pos="706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oleObject" Target="file:///C:\Users\seidler\Downloads\WEO_Data.xls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oleObject" Target="https://cbaonlinecz-my.sharepoint.com/personal/jakub_seidler_cbaonline_cz/Documents/__DATA/Credit/_Credit.xlsm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oleObject" Target="file:///\\dc01\sdileny\Public\Progn&#243;za%20&#268;BA\Progn&#243;za\2022\Grafy_prognoza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https://cbaonlinecz-my.sharepoint.com/personal/jakub_seidler_cbaonline_cz/Documents/__DATA/PMI/_PMI.xlsm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dc01\sdileny\Public\Progn&#243;za%20&#268;BA\Progn&#243;za\2022\2022_11_10_listopadova_prognoza\_Agregace_&#268;BA_progn&#243;za_listopad202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\\dc01\sdileny\Public\Progn&#243;za%20&#268;BA\Progn&#243;za\2022\2022_11_10_listopadova_prognoza\_Agregace_&#268;BA_progn&#243;za_listopad2022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\\dc01\sdileny\Public\Progn&#243;za%20&#268;BA\Progn&#243;za\2022\2022_11_10_listopadova_prognoza\_Agregace_&#268;BA_progn&#243;za_listopad2022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\\dc01\sdileny\Public\Progn&#243;za%20&#268;BA\Progn&#243;za\2022\2022_11_10_listopadova_prognoza\_Agregace_&#268;BA_progn&#243;za_listopad2022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\\dc01\sdileny\Public\Progn&#243;za%20&#268;BA\Progn&#243;za\2022\Grafy_prognoza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file:///\\dc01\sdileny\Public\Progn&#243;za%20&#268;BA\Progn&#243;za\2022\Grafy_prognoza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file:///\\dc01\sdileny\Public\Progn&#243;za%20&#268;BA\Progn&#243;za\2022\Grafy_prognoz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4927211529691959E-2"/>
          <c:y val="5.4095147408576995E-2"/>
          <c:w val="0.86253714487742439"/>
          <c:h val="0.70070639008972091"/>
        </c:manualLayout>
      </c:layout>
      <c:lineChart>
        <c:grouping val="standard"/>
        <c:varyColors val="0"/>
        <c:ser>
          <c:idx val="0"/>
          <c:order val="0"/>
          <c:tx>
            <c:strRef>
              <c:f>Graf2_WEO_Data!$A$2</c:f>
              <c:strCache>
                <c:ptCount val="1"/>
                <c:pt idx="0">
                  <c:v>Vyspělé ekonomiky G7</c:v>
                </c:pt>
              </c:strCache>
            </c:strRef>
          </c:tx>
          <c:spPr>
            <a:ln w="15875" cap="rnd">
              <a:solidFill>
                <a:schemeClr val="accent1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Graf2_WEO_Data!$M$1:$AY$1</c:f>
              <c:numCache>
                <c:formatCode>mm/yy</c:formatCode>
                <c:ptCount val="39"/>
                <c:pt idx="0">
                  <c:v>32142</c:v>
                </c:pt>
                <c:pt idx="1">
                  <c:v>32508</c:v>
                </c:pt>
                <c:pt idx="2">
                  <c:v>32873</c:v>
                </c:pt>
                <c:pt idx="3">
                  <c:v>33238</c:v>
                </c:pt>
                <c:pt idx="4">
                  <c:v>33603</c:v>
                </c:pt>
                <c:pt idx="5">
                  <c:v>33969</c:v>
                </c:pt>
                <c:pt idx="6">
                  <c:v>34334</c:v>
                </c:pt>
                <c:pt idx="7">
                  <c:v>34699</c:v>
                </c:pt>
                <c:pt idx="8">
                  <c:v>35064</c:v>
                </c:pt>
                <c:pt idx="9">
                  <c:v>35430</c:v>
                </c:pt>
                <c:pt idx="10">
                  <c:v>35795</c:v>
                </c:pt>
                <c:pt idx="11">
                  <c:v>36160</c:v>
                </c:pt>
                <c:pt idx="12">
                  <c:v>36525</c:v>
                </c:pt>
                <c:pt idx="13">
                  <c:v>36891</c:v>
                </c:pt>
                <c:pt idx="14">
                  <c:v>37256</c:v>
                </c:pt>
                <c:pt idx="15">
                  <c:v>37621</c:v>
                </c:pt>
                <c:pt idx="16">
                  <c:v>37986</c:v>
                </c:pt>
                <c:pt idx="17">
                  <c:v>38352</c:v>
                </c:pt>
                <c:pt idx="18">
                  <c:v>38717</c:v>
                </c:pt>
                <c:pt idx="19">
                  <c:v>39082</c:v>
                </c:pt>
                <c:pt idx="20">
                  <c:v>39447</c:v>
                </c:pt>
                <c:pt idx="21">
                  <c:v>39813</c:v>
                </c:pt>
                <c:pt idx="22">
                  <c:v>40178</c:v>
                </c:pt>
                <c:pt idx="23">
                  <c:v>40543</c:v>
                </c:pt>
                <c:pt idx="24">
                  <c:v>40908</c:v>
                </c:pt>
                <c:pt idx="25">
                  <c:v>41274</c:v>
                </c:pt>
                <c:pt idx="26">
                  <c:v>41639</c:v>
                </c:pt>
                <c:pt idx="27">
                  <c:v>42004</c:v>
                </c:pt>
                <c:pt idx="28">
                  <c:v>42369</c:v>
                </c:pt>
                <c:pt idx="29">
                  <c:v>42735</c:v>
                </c:pt>
                <c:pt idx="30">
                  <c:v>43100</c:v>
                </c:pt>
                <c:pt idx="31">
                  <c:v>43465</c:v>
                </c:pt>
                <c:pt idx="32">
                  <c:v>43830</c:v>
                </c:pt>
                <c:pt idx="33">
                  <c:v>44196</c:v>
                </c:pt>
                <c:pt idx="34">
                  <c:v>44561</c:v>
                </c:pt>
                <c:pt idx="35">
                  <c:v>44926</c:v>
                </c:pt>
                <c:pt idx="36">
                  <c:v>45291</c:v>
                </c:pt>
                <c:pt idx="37">
                  <c:v>45657</c:v>
                </c:pt>
                <c:pt idx="38">
                  <c:v>46022</c:v>
                </c:pt>
              </c:numCache>
            </c:numRef>
          </c:cat>
          <c:val>
            <c:numRef>
              <c:f>Graf2_WEO_Data!$M$2:$AY$2</c:f>
              <c:numCache>
                <c:formatCode>General</c:formatCode>
                <c:ptCount val="39"/>
                <c:pt idx="0">
                  <c:v>3.5190000000000001</c:v>
                </c:pt>
                <c:pt idx="1">
                  <c:v>4.72</c:v>
                </c:pt>
                <c:pt idx="2">
                  <c:v>3.7930000000000001</c:v>
                </c:pt>
                <c:pt idx="3">
                  <c:v>2.7989999999999999</c:v>
                </c:pt>
                <c:pt idx="4">
                  <c:v>1.2250000000000001</c:v>
                </c:pt>
                <c:pt idx="5">
                  <c:v>2.1269999999999998</c:v>
                </c:pt>
                <c:pt idx="6">
                  <c:v>1.1459999999999999</c:v>
                </c:pt>
                <c:pt idx="7">
                  <c:v>3.0019999999999998</c:v>
                </c:pt>
                <c:pt idx="8">
                  <c:v>2.4929999999999999</c:v>
                </c:pt>
                <c:pt idx="9">
                  <c:v>2.762</c:v>
                </c:pt>
                <c:pt idx="10">
                  <c:v>3.2170000000000001</c:v>
                </c:pt>
                <c:pt idx="11">
                  <c:v>2.8650000000000002</c:v>
                </c:pt>
                <c:pt idx="12">
                  <c:v>3.1859999999999999</c:v>
                </c:pt>
                <c:pt idx="13">
                  <c:v>3.7389999999999999</c:v>
                </c:pt>
                <c:pt idx="14">
                  <c:v>1.214</c:v>
                </c:pt>
                <c:pt idx="15">
                  <c:v>1.1739999999999999</c:v>
                </c:pt>
                <c:pt idx="16">
                  <c:v>1.861</c:v>
                </c:pt>
                <c:pt idx="17">
                  <c:v>2.899</c:v>
                </c:pt>
                <c:pt idx="18">
                  <c:v>2.544</c:v>
                </c:pt>
                <c:pt idx="19">
                  <c:v>2.5739999999999998</c:v>
                </c:pt>
                <c:pt idx="20">
                  <c:v>2.0459999999999998</c:v>
                </c:pt>
                <c:pt idx="21">
                  <c:v>-5.1999999999999998E-2</c:v>
                </c:pt>
                <c:pt idx="22">
                  <c:v>-3.7040000000000002</c:v>
                </c:pt>
                <c:pt idx="23">
                  <c:v>2.9049999999999998</c:v>
                </c:pt>
                <c:pt idx="24">
                  <c:v>1.639</c:v>
                </c:pt>
                <c:pt idx="25">
                  <c:v>1.3819999999999999</c:v>
                </c:pt>
                <c:pt idx="26">
                  <c:v>1.421</c:v>
                </c:pt>
                <c:pt idx="27">
                  <c:v>1.837</c:v>
                </c:pt>
                <c:pt idx="28">
                  <c:v>2.0790000000000002</c:v>
                </c:pt>
                <c:pt idx="29">
                  <c:v>1.546</c:v>
                </c:pt>
                <c:pt idx="30">
                  <c:v>2.2290000000000001</c:v>
                </c:pt>
                <c:pt idx="31">
                  <c:v>2.0939999999999999</c:v>
                </c:pt>
                <c:pt idx="32">
                  <c:v>1.6040000000000001</c:v>
                </c:pt>
                <c:pt idx="33">
                  <c:v>-4.7750000000000004</c:v>
                </c:pt>
                <c:pt idx="34">
                  <c:v>5.0640000000000001</c:v>
                </c:pt>
                <c:pt idx="35">
                  <c:v>2.0299999999999998</c:v>
                </c:pt>
                <c:pt idx="36">
                  <c:v>0.80700000000000005</c:v>
                </c:pt>
                <c:pt idx="37">
                  <c:v>1.2589999999999999</c:v>
                </c:pt>
                <c:pt idx="38">
                  <c:v>1.7350000000000001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C32-4C8C-8DDE-3B29198B6755}"/>
            </c:ext>
          </c:extLst>
        </c:ser>
        <c:ser>
          <c:idx val="1"/>
          <c:order val="1"/>
          <c:tx>
            <c:strRef>
              <c:f>Graf2_WEO_Data!$A$3</c:f>
              <c:strCache>
                <c:ptCount val="1"/>
                <c:pt idx="0">
                  <c:v>EU</c:v>
                </c:pt>
              </c:strCache>
            </c:strRef>
          </c:tx>
          <c:spPr>
            <a:ln w="15875" cap="rnd">
              <a:solidFill>
                <a:srgbClr val="FF62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Graf2_WEO_Data!$M$1:$AY$1</c:f>
              <c:numCache>
                <c:formatCode>mm/yy</c:formatCode>
                <c:ptCount val="39"/>
                <c:pt idx="0">
                  <c:v>32142</c:v>
                </c:pt>
                <c:pt idx="1">
                  <c:v>32508</c:v>
                </c:pt>
                <c:pt idx="2">
                  <c:v>32873</c:v>
                </c:pt>
                <c:pt idx="3">
                  <c:v>33238</c:v>
                </c:pt>
                <c:pt idx="4">
                  <c:v>33603</c:v>
                </c:pt>
                <c:pt idx="5">
                  <c:v>33969</c:v>
                </c:pt>
                <c:pt idx="6">
                  <c:v>34334</c:v>
                </c:pt>
                <c:pt idx="7">
                  <c:v>34699</c:v>
                </c:pt>
                <c:pt idx="8">
                  <c:v>35064</c:v>
                </c:pt>
                <c:pt idx="9">
                  <c:v>35430</c:v>
                </c:pt>
                <c:pt idx="10">
                  <c:v>35795</c:v>
                </c:pt>
                <c:pt idx="11">
                  <c:v>36160</c:v>
                </c:pt>
                <c:pt idx="12">
                  <c:v>36525</c:v>
                </c:pt>
                <c:pt idx="13">
                  <c:v>36891</c:v>
                </c:pt>
                <c:pt idx="14">
                  <c:v>37256</c:v>
                </c:pt>
                <c:pt idx="15">
                  <c:v>37621</c:v>
                </c:pt>
                <c:pt idx="16">
                  <c:v>37986</c:v>
                </c:pt>
                <c:pt idx="17">
                  <c:v>38352</c:v>
                </c:pt>
                <c:pt idx="18">
                  <c:v>38717</c:v>
                </c:pt>
                <c:pt idx="19">
                  <c:v>39082</c:v>
                </c:pt>
                <c:pt idx="20">
                  <c:v>39447</c:v>
                </c:pt>
                <c:pt idx="21">
                  <c:v>39813</c:v>
                </c:pt>
                <c:pt idx="22">
                  <c:v>40178</c:v>
                </c:pt>
                <c:pt idx="23">
                  <c:v>40543</c:v>
                </c:pt>
                <c:pt idx="24">
                  <c:v>40908</c:v>
                </c:pt>
                <c:pt idx="25">
                  <c:v>41274</c:v>
                </c:pt>
                <c:pt idx="26">
                  <c:v>41639</c:v>
                </c:pt>
                <c:pt idx="27">
                  <c:v>42004</c:v>
                </c:pt>
                <c:pt idx="28">
                  <c:v>42369</c:v>
                </c:pt>
                <c:pt idx="29">
                  <c:v>42735</c:v>
                </c:pt>
                <c:pt idx="30">
                  <c:v>43100</c:v>
                </c:pt>
                <c:pt idx="31">
                  <c:v>43465</c:v>
                </c:pt>
                <c:pt idx="32">
                  <c:v>43830</c:v>
                </c:pt>
                <c:pt idx="33">
                  <c:v>44196</c:v>
                </c:pt>
                <c:pt idx="34">
                  <c:v>44561</c:v>
                </c:pt>
                <c:pt idx="35">
                  <c:v>44926</c:v>
                </c:pt>
                <c:pt idx="36">
                  <c:v>45291</c:v>
                </c:pt>
                <c:pt idx="37">
                  <c:v>45657</c:v>
                </c:pt>
                <c:pt idx="38">
                  <c:v>46022</c:v>
                </c:pt>
              </c:numCache>
            </c:numRef>
          </c:cat>
          <c:val>
            <c:numRef>
              <c:f>Graf2_WEO_Data!$M$3:$AY$3</c:f>
              <c:numCache>
                <c:formatCode>General</c:formatCode>
                <c:ptCount val="39"/>
                <c:pt idx="0">
                  <c:v>2.5960000000000001</c:v>
                </c:pt>
                <c:pt idx="1">
                  <c:v>3.794</c:v>
                </c:pt>
                <c:pt idx="2">
                  <c:v>3.5979999999999999</c:v>
                </c:pt>
                <c:pt idx="3">
                  <c:v>2.694</c:v>
                </c:pt>
                <c:pt idx="4">
                  <c:v>1.4510000000000001</c:v>
                </c:pt>
                <c:pt idx="5">
                  <c:v>0.99199999999999999</c:v>
                </c:pt>
                <c:pt idx="6">
                  <c:v>-0.63100000000000001</c:v>
                </c:pt>
                <c:pt idx="7">
                  <c:v>2.6509999999999998</c:v>
                </c:pt>
                <c:pt idx="8">
                  <c:v>2.8370000000000002</c:v>
                </c:pt>
                <c:pt idx="9">
                  <c:v>1.962</c:v>
                </c:pt>
                <c:pt idx="10">
                  <c:v>2.649</c:v>
                </c:pt>
                <c:pt idx="11">
                  <c:v>2.9780000000000002</c:v>
                </c:pt>
                <c:pt idx="12">
                  <c:v>2.88</c:v>
                </c:pt>
                <c:pt idx="13">
                  <c:v>3.919</c:v>
                </c:pt>
                <c:pt idx="14">
                  <c:v>2.266</c:v>
                </c:pt>
                <c:pt idx="15">
                  <c:v>1.2749999999999999</c:v>
                </c:pt>
                <c:pt idx="16">
                  <c:v>1.1439999999999999</c:v>
                </c:pt>
                <c:pt idx="17">
                  <c:v>2.7679999999999998</c:v>
                </c:pt>
                <c:pt idx="18">
                  <c:v>2.1309999999999998</c:v>
                </c:pt>
                <c:pt idx="19">
                  <c:v>3.73</c:v>
                </c:pt>
                <c:pt idx="20">
                  <c:v>3.3740000000000001</c:v>
                </c:pt>
                <c:pt idx="21">
                  <c:v>0.91700000000000004</c:v>
                </c:pt>
                <c:pt idx="22">
                  <c:v>-4.1879999999999997</c:v>
                </c:pt>
                <c:pt idx="23">
                  <c:v>2.1269999999999998</c:v>
                </c:pt>
                <c:pt idx="24">
                  <c:v>1.875</c:v>
                </c:pt>
                <c:pt idx="25">
                  <c:v>-0.66100000000000003</c:v>
                </c:pt>
                <c:pt idx="26">
                  <c:v>3.3000000000000002E-2</c:v>
                </c:pt>
                <c:pt idx="27">
                  <c:v>1.667</c:v>
                </c:pt>
                <c:pt idx="28">
                  <c:v>2.4820000000000002</c:v>
                </c:pt>
                <c:pt idx="29">
                  <c:v>2.0779999999999998</c:v>
                </c:pt>
                <c:pt idx="30">
                  <c:v>3.0059999999999998</c:v>
                </c:pt>
                <c:pt idx="31">
                  <c:v>2.2130000000000001</c:v>
                </c:pt>
                <c:pt idx="32">
                  <c:v>2.0089999999999999</c:v>
                </c:pt>
                <c:pt idx="33">
                  <c:v>-5.593</c:v>
                </c:pt>
                <c:pt idx="34">
                  <c:v>5.3559999999999999</c:v>
                </c:pt>
                <c:pt idx="35">
                  <c:v>3.2280000000000002</c:v>
                </c:pt>
                <c:pt idx="36">
                  <c:v>0.66200000000000003</c:v>
                </c:pt>
                <c:pt idx="37">
                  <c:v>2.0680000000000001</c:v>
                </c:pt>
                <c:pt idx="38">
                  <c:v>2.1760000000000002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C32-4C8C-8DDE-3B29198B67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60966784"/>
        <c:axId val="1860970528"/>
      </c:lineChart>
      <c:dateAx>
        <c:axId val="1860966784"/>
        <c:scaling>
          <c:orientation val="minMax"/>
          <c:min val="32509"/>
        </c:scaling>
        <c:delete val="0"/>
        <c:axPos val="b"/>
        <c:numFmt formatCode="yy" sourceLinked="0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pPr>
            <a:endParaRPr lang="cs-CZ"/>
          </a:p>
        </c:txPr>
        <c:crossAx val="1860970528"/>
        <c:crosses val="autoZero"/>
        <c:auto val="1"/>
        <c:lblOffset val="100"/>
        <c:baseTimeUnit val="years"/>
        <c:majorUnit val="3"/>
        <c:majorTimeUnit val="years"/>
      </c:dateAx>
      <c:valAx>
        <c:axId val="1860970528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pPr>
            <a:endParaRPr lang="cs-CZ"/>
          </a:p>
        </c:txPr>
        <c:crossAx val="186096678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 w="2540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000000"/>
              </a:solidFill>
              <a:latin typeface="+mj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5400" cap="flat" cmpd="sng" algn="ctr">
      <a:noFill/>
      <a:round/>
    </a:ln>
    <a:effectLst/>
  </c:spPr>
  <c:txPr>
    <a:bodyPr/>
    <a:lstStyle/>
    <a:p>
      <a:pPr>
        <a:defRPr sz="1400" b="0" i="0">
          <a:solidFill>
            <a:srgbClr val="000000"/>
          </a:solidFill>
          <a:latin typeface="+mj-lt"/>
        </a:defRPr>
      </a:pPr>
      <a:endParaRPr lang="cs-CZ"/>
    </a:p>
  </c:txPr>
  <c:externalData r:id="rId4">
    <c:autoUpdate val="0"/>
  </c:externalData>
  <c:userShapes r:id="rId5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NewCredit_Corporates!$S$161</c:f>
              <c:strCache>
                <c:ptCount val="1"/>
                <c:pt idx="0">
                  <c:v>CZK</c:v>
                </c:pt>
              </c:strCache>
            </c:strRef>
          </c:tx>
          <c:spPr>
            <a:solidFill>
              <a:schemeClr val="accent1"/>
            </a:solidFill>
            <a:ln w="25400"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rgbClr val="000000"/>
                    </a:solidFill>
                    <a:latin typeface="+mj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NewCredit_Corporates!$R$175:$R$182</c:f>
              <c:numCache>
                <c:formatCode>m/d/yyyy</c:formatCode>
                <c:ptCount val="8"/>
                <c:pt idx="0">
                  <c:v>44620</c:v>
                </c:pt>
                <c:pt idx="1">
                  <c:v>44651</c:v>
                </c:pt>
                <c:pt idx="2">
                  <c:v>44681</c:v>
                </c:pt>
                <c:pt idx="3">
                  <c:v>44712</c:v>
                </c:pt>
                <c:pt idx="4">
                  <c:v>44742</c:v>
                </c:pt>
                <c:pt idx="5">
                  <c:v>44773</c:v>
                </c:pt>
                <c:pt idx="6">
                  <c:v>44804</c:v>
                </c:pt>
                <c:pt idx="7">
                  <c:v>44834</c:v>
                </c:pt>
              </c:numCache>
            </c:numRef>
          </c:cat>
          <c:val>
            <c:numRef>
              <c:f>NewCredit_Corporates!$S$175:$S$182</c:f>
              <c:numCache>
                <c:formatCode>0.0</c:formatCode>
                <c:ptCount val="8"/>
                <c:pt idx="0">
                  <c:v>53.61</c:v>
                </c:pt>
                <c:pt idx="1">
                  <c:v>55.143999999999998</c:v>
                </c:pt>
                <c:pt idx="2">
                  <c:v>32.58</c:v>
                </c:pt>
                <c:pt idx="3">
                  <c:v>31.454999999999998</c:v>
                </c:pt>
                <c:pt idx="4">
                  <c:v>35.704999999999998</c:v>
                </c:pt>
                <c:pt idx="5">
                  <c:v>18.911000000000001</c:v>
                </c:pt>
                <c:pt idx="6">
                  <c:v>23.553000000000001</c:v>
                </c:pt>
                <c:pt idx="7">
                  <c:v>24.428999999999998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05-4D6C-BE87-C31A712DBAFE}"/>
            </c:ext>
          </c:extLst>
        </c:ser>
        <c:ser>
          <c:idx val="1"/>
          <c:order val="1"/>
          <c:tx>
            <c:strRef>
              <c:f>NewCredit_Corporates!$T$161</c:f>
              <c:strCache>
                <c:ptCount val="1"/>
                <c:pt idx="0">
                  <c:v>EUR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rgbClr val="000000"/>
                    </a:solidFill>
                    <a:latin typeface="+mj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NewCredit_Corporates!$R$175:$R$182</c:f>
              <c:numCache>
                <c:formatCode>m/d/yyyy</c:formatCode>
                <c:ptCount val="8"/>
                <c:pt idx="0">
                  <c:v>44620</c:v>
                </c:pt>
                <c:pt idx="1">
                  <c:v>44651</c:v>
                </c:pt>
                <c:pt idx="2">
                  <c:v>44681</c:v>
                </c:pt>
                <c:pt idx="3">
                  <c:v>44712</c:v>
                </c:pt>
                <c:pt idx="4">
                  <c:v>44742</c:v>
                </c:pt>
                <c:pt idx="5">
                  <c:v>44773</c:v>
                </c:pt>
                <c:pt idx="6">
                  <c:v>44804</c:v>
                </c:pt>
                <c:pt idx="7">
                  <c:v>44834</c:v>
                </c:pt>
              </c:numCache>
            </c:numRef>
          </c:cat>
          <c:val>
            <c:numRef>
              <c:f>NewCredit_Corporates!$T$175:$T$182</c:f>
              <c:numCache>
                <c:formatCode>0.0</c:formatCode>
                <c:ptCount val="8"/>
                <c:pt idx="0">
                  <c:v>25.425000000000001</c:v>
                </c:pt>
                <c:pt idx="1">
                  <c:v>27.060200000000002</c:v>
                </c:pt>
                <c:pt idx="2">
                  <c:v>27.008700000000001</c:v>
                </c:pt>
                <c:pt idx="3">
                  <c:v>26.2379</c:v>
                </c:pt>
                <c:pt idx="4">
                  <c:v>35.964199999999998</c:v>
                </c:pt>
                <c:pt idx="5">
                  <c:v>23.952500000000001</c:v>
                </c:pt>
                <c:pt idx="6">
                  <c:v>44.8279</c:v>
                </c:pt>
                <c:pt idx="7">
                  <c:v>37.646000000000001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C05-4D6C-BE87-C31A712DBAF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100"/>
        <c:axId val="12213600"/>
        <c:axId val="12198208"/>
      </c:barChart>
      <c:dateAx>
        <c:axId val="12213600"/>
        <c:scaling>
          <c:orientation val="minMax"/>
        </c:scaling>
        <c:delete val="0"/>
        <c:axPos val="b"/>
        <c:numFmt formatCode="m/yy" sourceLinked="0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pPr>
            <a:endParaRPr lang="cs-CZ"/>
          </a:p>
        </c:txPr>
        <c:crossAx val="12198208"/>
        <c:crosses val="autoZero"/>
        <c:auto val="1"/>
        <c:lblOffset val="100"/>
        <c:baseTimeUnit val="months"/>
        <c:majorUnit val="1"/>
        <c:majorTimeUnit val="months"/>
      </c:dateAx>
      <c:valAx>
        <c:axId val="12198208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" sourceLinked="0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pPr>
            <a:endParaRPr lang="cs-CZ"/>
          </a:p>
        </c:txPr>
        <c:crossAx val="12213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 w="2540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rgbClr val="000000"/>
              </a:solidFill>
              <a:latin typeface="+mj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5400" cap="flat" cmpd="sng" algn="ctr">
      <a:noFill/>
      <a:round/>
    </a:ln>
    <a:effectLst/>
  </c:spPr>
  <c:txPr>
    <a:bodyPr/>
    <a:lstStyle/>
    <a:p>
      <a:pPr>
        <a:defRPr sz="1300" b="0" i="0">
          <a:solidFill>
            <a:srgbClr val="000000"/>
          </a:solidFill>
          <a:latin typeface="+mj-lt"/>
        </a:defRPr>
      </a:pPr>
      <a:endParaRPr lang="cs-CZ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Grafy!$CL$3</c:f>
              <c:strCache>
                <c:ptCount val="1"/>
                <c:pt idx="0">
                  <c:v>Úvěry celkem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Grafy!$CK$4:$CK$88</c:f>
              <c:numCache>
                <c:formatCode>mm/yy</c:formatCode>
                <c:ptCount val="83"/>
                <c:pt idx="0">
                  <c:v>44834</c:v>
                </c:pt>
                <c:pt idx="1">
                  <c:v>44804</c:v>
                </c:pt>
                <c:pt idx="2">
                  <c:v>44773</c:v>
                </c:pt>
                <c:pt idx="3">
                  <c:v>44742</c:v>
                </c:pt>
                <c:pt idx="4">
                  <c:v>44712</c:v>
                </c:pt>
                <c:pt idx="5">
                  <c:v>44681</c:v>
                </c:pt>
                <c:pt idx="6">
                  <c:v>44651</c:v>
                </c:pt>
                <c:pt idx="7">
                  <c:v>44620</c:v>
                </c:pt>
                <c:pt idx="8">
                  <c:v>44592</c:v>
                </c:pt>
                <c:pt idx="9">
                  <c:v>44561</c:v>
                </c:pt>
                <c:pt idx="10">
                  <c:v>44530</c:v>
                </c:pt>
                <c:pt idx="11">
                  <c:v>44500</c:v>
                </c:pt>
                <c:pt idx="12">
                  <c:v>44469</c:v>
                </c:pt>
                <c:pt idx="13">
                  <c:v>44439</c:v>
                </c:pt>
                <c:pt idx="14">
                  <c:v>44408</c:v>
                </c:pt>
                <c:pt idx="15">
                  <c:v>44377</c:v>
                </c:pt>
                <c:pt idx="16">
                  <c:v>44347</c:v>
                </c:pt>
                <c:pt idx="17">
                  <c:v>44316</c:v>
                </c:pt>
                <c:pt idx="18">
                  <c:v>44286</c:v>
                </c:pt>
                <c:pt idx="19">
                  <c:v>44255</c:v>
                </c:pt>
                <c:pt idx="20">
                  <c:v>44227</c:v>
                </c:pt>
                <c:pt idx="21">
                  <c:v>44196</c:v>
                </c:pt>
                <c:pt idx="22">
                  <c:v>44165</c:v>
                </c:pt>
                <c:pt idx="23">
                  <c:v>44135</c:v>
                </c:pt>
                <c:pt idx="24">
                  <c:v>44104</c:v>
                </c:pt>
                <c:pt idx="25">
                  <c:v>44074</c:v>
                </c:pt>
                <c:pt idx="26">
                  <c:v>44043</c:v>
                </c:pt>
                <c:pt idx="27">
                  <c:v>44012</c:v>
                </c:pt>
                <c:pt idx="28">
                  <c:v>43982</c:v>
                </c:pt>
                <c:pt idx="29">
                  <c:v>43951</c:v>
                </c:pt>
                <c:pt idx="30">
                  <c:v>43921</c:v>
                </c:pt>
                <c:pt idx="31">
                  <c:v>43890</c:v>
                </c:pt>
                <c:pt idx="32">
                  <c:v>43861</c:v>
                </c:pt>
                <c:pt idx="33">
                  <c:v>43830</c:v>
                </c:pt>
                <c:pt idx="34">
                  <c:v>43799</c:v>
                </c:pt>
                <c:pt idx="35">
                  <c:v>43769</c:v>
                </c:pt>
                <c:pt idx="36">
                  <c:v>43738</c:v>
                </c:pt>
                <c:pt idx="37">
                  <c:v>43708</c:v>
                </c:pt>
                <c:pt idx="38">
                  <c:v>43677</c:v>
                </c:pt>
                <c:pt idx="39">
                  <c:v>43646</c:v>
                </c:pt>
                <c:pt idx="40">
                  <c:v>43616</c:v>
                </c:pt>
                <c:pt idx="41">
                  <c:v>43585</c:v>
                </c:pt>
                <c:pt idx="42">
                  <c:v>43555</c:v>
                </c:pt>
                <c:pt idx="43">
                  <c:v>43524</c:v>
                </c:pt>
                <c:pt idx="44">
                  <c:v>43496</c:v>
                </c:pt>
                <c:pt idx="45">
                  <c:v>43465</c:v>
                </c:pt>
                <c:pt idx="46">
                  <c:v>43434</c:v>
                </c:pt>
                <c:pt idx="47">
                  <c:v>43404</c:v>
                </c:pt>
                <c:pt idx="48">
                  <c:v>43373</c:v>
                </c:pt>
                <c:pt idx="49">
                  <c:v>43343</c:v>
                </c:pt>
                <c:pt idx="50">
                  <c:v>43312</c:v>
                </c:pt>
                <c:pt idx="51">
                  <c:v>43281</c:v>
                </c:pt>
                <c:pt idx="52">
                  <c:v>43251</c:v>
                </c:pt>
                <c:pt idx="53">
                  <c:v>43220</c:v>
                </c:pt>
                <c:pt idx="54">
                  <c:v>43190</c:v>
                </c:pt>
                <c:pt idx="55">
                  <c:v>43159</c:v>
                </c:pt>
                <c:pt idx="56">
                  <c:v>43131</c:v>
                </c:pt>
                <c:pt idx="57">
                  <c:v>43100</c:v>
                </c:pt>
                <c:pt idx="58">
                  <c:v>43069</c:v>
                </c:pt>
                <c:pt idx="59">
                  <c:v>43039</c:v>
                </c:pt>
                <c:pt idx="60">
                  <c:v>43008</c:v>
                </c:pt>
                <c:pt idx="61">
                  <c:v>42978</c:v>
                </c:pt>
                <c:pt idx="62">
                  <c:v>42947</c:v>
                </c:pt>
                <c:pt idx="63">
                  <c:v>42916</c:v>
                </c:pt>
                <c:pt idx="64">
                  <c:v>42886</c:v>
                </c:pt>
                <c:pt idx="65">
                  <c:v>42855</c:v>
                </c:pt>
                <c:pt idx="66">
                  <c:v>42825</c:v>
                </c:pt>
                <c:pt idx="67">
                  <c:v>42794</c:v>
                </c:pt>
                <c:pt idx="68">
                  <c:v>42766</c:v>
                </c:pt>
                <c:pt idx="69">
                  <c:v>42735</c:v>
                </c:pt>
                <c:pt idx="70">
                  <c:v>42704</c:v>
                </c:pt>
                <c:pt idx="71">
                  <c:v>42674</c:v>
                </c:pt>
                <c:pt idx="72">
                  <c:v>42643</c:v>
                </c:pt>
                <c:pt idx="73">
                  <c:v>42613</c:v>
                </c:pt>
                <c:pt idx="74">
                  <c:v>42582</c:v>
                </c:pt>
                <c:pt idx="75">
                  <c:v>42490</c:v>
                </c:pt>
                <c:pt idx="76">
                  <c:v>42460</c:v>
                </c:pt>
                <c:pt idx="77">
                  <c:v>42429</c:v>
                </c:pt>
                <c:pt idx="78">
                  <c:v>42400</c:v>
                </c:pt>
                <c:pt idx="79">
                  <c:v>42369</c:v>
                </c:pt>
                <c:pt idx="80">
                  <c:v>42338</c:v>
                </c:pt>
                <c:pt idx="81">
                  <c:v>42308</c:v>
                </c:pt>
                <c:pt idx="82">
                  <c:v>42277</c:v>
                </c:pt>
              </c:numCache>
            </c:numRef>
          </c:cat>
          <c:val>
            <c:numRef>
              <c:f>Grafy!$CL$4:$CL$88</c:f>
              <c:numCache>
                <c:formatCode>0.00</c:formatCode>
                <c:ptCount val="83"/>
                <c:pt idx="0">
                  <c:v>7.6043672585493161</c:v>
                </c:pt>
                <c:pt idx="1">
                  <c:v>6.501694686224968</c:v>
                </c:pt>
                <c:pt idx="2">
                  <c:v>6.4475435951502957</c:v>
                </c:pt>
                <c:pt idx="3">
                  <c:v>6.9290138906996424</c:v>
                </c:pt>
                <c:pt idx="4">
                  <c:v>3.3865831128909063</c:v>
                </c:pt>
                <c:pt idx="5">
                  <c:v>1.6289452461301313</c:v>
                </c:pt>
                <c:pt idx="6">
                  <c:v>4.3843881232357385</c:v>
                </c:pt>
                <c:pt idx="7">
                  <c:v>7.1932127405858859</c:v>
                </c:pt>
                <c:pt idx="8">
                  <c:v>6.1030804610652689</c:v>
                </c:pt>
                <c:pt idx="9">
                  <c:v>7.0127643815250496</c:v>
                </c:pt>
                <c:pt idx="10">
                  <c:v>6.6484615857882678</c:v>
                </c:pt>
                <c:pt idx="11">
                  <c:v>5.7936465970765072</c:v>
                </c:pt>
                <c:pt idx="12">
                  <c:v>4.3667044313242309</c:v>
                </c:pt>
                <c:pt idx="13">
                  <c:v>6.357004907712227</c:v>
                </c:pt>
                <c:pt idx="14">
                  <c:v>5.5448970242378381</c:v>
                </c:pt>
                <c:pt idx="15">
                  <c:v>3.3839256820138885</c:v>
                </c:pt>
                <c:pt idx="16">
                  <c:v>5.6170854406583093</c:v>
                </c:pt>
                <c:pt idx="17">
                  <c:v>7.0964885832198732</c:v>
                </c:pt>
                <c:pt idx="18">
                  <c:v>4.838476126286273</c:v>
                </c:pt>
                <c:pt idx="19">
                  <c:v>3.9286058214516695</c:v>
                </c:pt>
                <c:pt idx="20">
                  <c:v>3.7731036452543831</c:v>
                </c:pt>
                <c:pt idx="21">
                  <c:v>4.2048987094309265</c:v>
                </c:pt>
                <c:pt idx="22">
                  <c:v>4.175140770493635</c:v>
                </c:pt>
                <c:pt idx="23">
                  <c:v>4.5290727817991483</c:v>
                </c:pt>
                <c:pt idx="24">
                  <c:v>4.4757652493082833</c:v>
                </c:pt>
                <c:pt idx="25">
                  <c:v>4.3880994018660191</c:v>
                </c:pt>
                <c:pt idx="26">
                  <c:v>4.4338419342041302</c:v>
                </c:pt>
                <c:pt idx="27">
                  <c:v>5.3843760724614498</c:v>
                </c:pt>
                <c:pt idx="28">
                  <c:v>5.4952465083896174</c:v>
                </c:pt>
                <c:pt idx="29">
                  <c:v>6.0886387448698454</c:v>
                </c:pt>
                <c:pt idx="30">
                  <c:v>6.8709355161736152</c:v>
                </c:pt>
                <c:pt idx="31">
                  <c:v>4.6829364952462926</c:v>
                </c:pt>
                <c:pt idx="32">
                  <c:v>4.3813717265624108</c:v>
                </c:pt>
                <c:pt idx="33">
                  <c:v>4.3581333355109164</c:v>
                </c:pt>
                <c:pt idx="34">
                  <c:v>4.231966310462254</c:v>
                </c:pt>
                <c:pt idx="35">
                  <c:v>4.2507870878275344</c:v>
                </c:pt>
                <c:pt idx="36">
                  <c:v>4.0973320053580675</c:v>
                </c:pt>
                <c:pt idx="37">
                  <c:v>4.272824342032755</c:v>
                </c:pt>
                <c:pt idx="38">
                  <c:v>4.1982551977677973</c:v>
                </c:pt>
                <c:pt idx="39">
                  <c:v>5.0967642410953751</c:v>
                </c:pt>
                <c:pt idx="40">
                  <c:v>6.3558152152754621</c:v>
                </c:pt>
                <c:pt idx="41">
                  <c:v>6.2372361952755417</c:v>
                </c:pt>
                <c:pt idx="42">
                  <c:v>6.051485491641273</c:v>
                </c:pt>
                <c:pt idx="43">
                  <c:v>6.3968005026800334</c:v>
                </c:pt>
                <c:pt idx="44">
                  <c:v>7.0089927378168104</c:v>
                </c:pt>
                <c:pt idx="45">
                  <c:v>7.1599382361002606</c:v>
                </c:pt>
                <c:pt idx="46">
                  <c:v>7.4256464498221764</c:v>
                </c:pt>
                <c:pt idx="47">
                  <c:v>6.9194701206661158</c:v>
                </c:pt>
                <c:pt idx="48">
                  <c:v>5.6847174705049408</c:v>
                </c:pt>
                <c:pt idx="49">
                  <c:v>5.1444020086536479</c:v>
                </c:pt>
                <c:pt idx="50">
                  <c:v>5.3232707516896127</c:v>
                </c:pt>
                <c:pt idx="51">
                  <c:v>4.9265445447591594</c:v>
                </c:pt>
                <c:pt idx="52">
                  <c:v>3.0533154677890195</c:v>
                </c:pt>
                <c:pt idx="53">
                  <c:v>2.8292732671726606</c:v>
                </c:pt>
                <c:pt idx="54">
                  <c:v>4.0681989036810196</c:v>
                </c:pt>
                <c:pt idx="55">
                  <c:v>4.2060108136537488</c:v>
                </c:pt>
                <c:pt idx="56">
                  <c:v>4.2174336158300463</c:v>
                </c:pt>
                <c:pt idx="57">
                  <c:v>4.5793117669684191</c:v>
                </c:pt>
                <c:pt idx="58">
                  <c:v>4.0978407414357543</c:v>
                </c:pt>
                <c:pt idx="59">
                  <c:v>5.2479891505198939</c:v>
                </c:pt>
                <c:pt idx="60">
                  <c:v>6.7673634203599065</c:v>
                </c:pt>
                <c:pt idx="61">
                  <c:v>7.2054138534492607</c:v>
                </c:pt>
                <c:pt idx="62">
                  <c:v>7.1096987488910468</c:v>
                </c:pt>
                <c:pt idx="63">
                  <c:v>6.7254303669791904</c:v>
                </c:pt>
                <c:pt idx="64">
                  <c:v>8.3104765919431713</c:v>
                </c:pt>
                <c:pt idx="65">
                  <c:v>8.4108096095563809</c:v>
                </c:pt>
                <c:pt idx="66">
                  <c:v>7.2538155660472725</c:v>
                </c:pt>
                <c:pt idx="67">
                  <c:v>7.2365606345269784</c:v>
                </c:pt>
                <c:pt idx="68">
                  <c:v>6.9718096511841354</c:v>
                </c:pt>
                <c:pt idx="69">
                  <c:v>6.0382420402521175</c:v>
                </c:pt>
                <c:pt idx="70">
                  <c:v>6.3008783096329068</c:v>
                </c:pt>
                <c:pt idx="71">
                  <c:v>6.3573120605293409</c:v>
                </c:pt>
                <c:pt idx="72">
                  <c:v>6.3168668603389877</c:v>
                </c:pt>
                <c:pt idx="73">
                  <c:v>6.2811786470916342</c:v>
                </c:pt>
                <c:pt idx="74">
                  <c:v>6.1472623813956684</c:v>
                </c:pt>
                <c:pt idx="75">
                  <c:v>6.6142597687922633</c:v>
                </c:pt>
                <c:pt idx="76">
                  <c:v>6.8578699474793892</c:v>
                </c:pt>
                <c:pt idx="77">
                  <c:v>6.4583665602095275</c:v>
                </c:pt>
                <c:pt idx="78">
                  <c:v>5.9369911361496053</c:v>
                </c:pt>
                <c:pt idx="79">
                  <c:v>5.5978946137165586</c:v>
                </c:pt>
                <c:pt idx="80">
                  <c:v>7.3518165836284011</c:v>
                </c:pt>
                <c:pt idx="81">
                  <c:v>6.9059754528871808</c:v>
                </c:pt>
                <c:pt idx="82">
                  <c:v>7.6220906884299389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AE1-4E69-9486-FE67F21ACDBA}"/>
            </c:ext>
          </c:extLst>
        </c:ser>
        <c:ser>
          <c:idx val="1"/>
          <c:order val="1"/>
          <c:tx>
            <c:strRef>
              <c:f>Grafy!$CM$3</c:f>
              <c:strCache>
                <c:ptCount val="1"/>
                <c:pt idx="0">
                  <c:v>Nefinanční podniky</c:v>
                </c:pt>
              </c:strCache>
            </c:strRef>
          </c:tx>
          <c:spPr>
            <a:ln w="28575" cap="rnd">
              <a:solidFill>
                <a:schemeClr val="accent6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Grafy!$CK$4:$CK$88</c:f>
              <c:numCache>
                <c:formatCode>mm/yy</c:formatCode>
                <c:ptCount val="83"/>
                <c:pt idx="0">
                  <c:v>44834</c:v>
                </c:pt>
                <c:pt idx="1">
                  <c:v>44804</c:v>
                </c:pt>
                <c:pt idx="2">
                  <c:v>44773</c:v>
                </c:pt>
                <c:pt idx="3">
                  <c:v>44742</c:v>
                </c:pt>
                <c:pt idx="4">
                  <c:v>44712</c:v>
                </c:pt>
                <c:pt idx="5">
                  <c:v>44681</c:v>
                </c:pt>
                <c:pt idx="6">
                  <c:v>44651</c:v>
                </c:pt>
                <c:pt idx="7">
                  <c:v>44620</c:v>
                </c:pt>
                <c:pt idx="8">
                  <c:v>44592</c:v>
                </c:pt>
                <c:pt idx="9">
                  <c:v>44561</c:v>
                </c:pt>
                <c:pt idx="10">
                  <c:v>44530</c:v>
                </c:pt>
                <c:pt idx="11">
                  <c:v>44500</c:v>
                </c:pt>
                <c:pt idx="12">
                  <c:v>44469</c:v>
                </c:pt>
                <c:pt idx="13">
                  <c:v>44439</c:v>
                </c:pt>
                <c:pt idx="14">
                  <c:v>44408</c:v>
                </c:pt>
                <c:pt idx="15">
                  <c:v>44377</c:v>
                </c:pt>
                <c:pt idx="16">
                  <c:v>44347</c:v>
                </c:pt>
                <c:pt idx="17">
                  <c:v>44316</c:v>
                </c:pt>
                <c:pt idx="18">
                  <c:v>44286</c:v>
                </c:pt>
                <c:pt idx="19">
                  <c:v>44255</c:v>
                </c:pt>
                <c:pt idx="20">
                  <c:v>44227</c:v>
                </c:pt>
                <c:pt idx="21">
                  <c:v>44196</c:v>
                </c:pt>
                <c:pt idx="22">
                  <c:v>44165</c:v>
                </c:pt>
                <c:pt idx="23">
                  <c:v>44135</c:v>
                </c:pt>
                <c:pt idx="24">
                  <c:v>44104</c:v>
                </c:pt>
                <c:pt idx="25">
                  <c:v>44074</c:v>
                </c:pt>
                <c:pt idx="26">
                  <c:v>44043</c:v>
                </c:pt>
                <c:pt idx="27">
                  <c:v>44012</c:v>
                </c:pt>
                <c:pt idx="28">
                  <c:v>43982</c:v>
                </c:pt>
                <c:pt idx="29">
                  <c:v>43951</c:v>
                </c:pt>
                <c:pt idx="30">
                  <c:v>43921</c:v>
                </c:pt>
                <c:pt idx="31">
                  <c:v>43890</c:v>
                </c:pt>
                <c:pt idx="32">
                  <c:v>43861</c:v>
                </c:pt>
                <c:pt idx="33">
                  <c:v>43830</c:v>
                </c:pt>
                <c:pt idx="34">
                  <c:v>43799</c:v>
                </c:pt>
                <c:pt idx="35">
                  <c:v>43769</c:v>
                </c:pt>
                <c:pt idx="36">
                  <c:v>43738</c:v>
                </c:pt>
                <c:pt idx="37">
                  <c:v>43708</c:v>
                </c:pt>
                <c:pt idx="38">
                  <c:v>43677</c:v>
                </c:pt>
                <c:pt idx="39">
                  <c:v>43646</c:v>
                </c:pt>
                <c:pt idx="40">
                  <c:v>43616</c:v>
                </c:pt>
                <c:pt idx="41">
                  <c:v>43585</c:v>
                </c:pt>
                <c:pt idx="42">
                  <c:v>43555</c:v>
                </c:pt>
                <c:pt idx="43">
                  <c:v>43524</c:v>
                </c:pt>
                <c:pt idx="44">
                  <c:v>43496</c:v>
                </c:pt>
                <c:pt idx="45">
                  <c:v>43465</c:v>
                </c:pt>
                <c:pt idx="46">
                  <c:v>43434</c:v>
                </c:pt>
                <c:pt idx="47">
                  <c:v>43404</c:v>
                </c:pt>
                <c:pt idx="48">
                  <c:v>43373</c:v>
                </c:pt>
                <c:pt idx="49">
                  <c:v>43343</c:v>
                </c:pt>
                <c:pt idx="50">
                  <c:v>43312</c:v>
                </c:pt>
                <c:pt idx="51">
                  <c:v>43281</c:v>
                </c:pt>
                <c:pt idx="52">
                  <c:v>43251</c:v>
                </c:pt>
                <c:pt idx="53">
                  <c:v>43220</c:v>
                </c:pt>
                <c:pt idx="54">
                  <c:v>43190</c:v>
                </c:pt>
                <c:pt idx="55">
                  <c:v>43159</c:v>
                </c:pt>
                <c:pt idx="56">
                  <c:v>43131</c:v>
                </c:pt>
                <c:pt idx="57">
                  <c:v>43100</c:v>
                </c:pt>
                <c:pt idx="58">
                  <c:v>43069</c:v>
                </c:pt>
                <c:pt idx="59">
                  <c:v>43039</c:v>
                </c:pt>
                <c:pt idx="60">
                  <c:v>43008</c:v>
                </c:pt>
                <c:pt idx="61">
                  <c:v>42978</c:v>
                </c:pt>
                <c:pt idx="62">
                  <c:v>42947</c:v>
                </c:pt>
                <c:pt idx="63">
                  <c:v>42916</c:v>
                </c:pt>
                <c:pt idx="64">
                  <c:v>42886</c:v>
                </c:pt>
                <c:pt idx="65">
                  <c:v>42855</c:v>
                </c:pt>
                <c:pt idx="66">
                  <c:v>42825</c:v>
                </c:pt>
                <c:pt idx="67">
                  <c:v>42794</c:v>
                </c:pt>
                <c:pt idx="68">
                  <c:v>42766</c:v>
                </c:pt>
                <c:pt idx="69">
                  <c:v>42735</c:v>
                </c:pt>
                <c:pt idx="70">
                  <c:v>42704</c:v>
                </c:pt>
                <c:pt idx="71">
                  <c:v>42674</c:v>
                </c:pt>
                <c:pt idx="72">
                  <c:v>42643</c:v>
                </c:pt>
                <c:pt idx="73">
                  <c:v>42613</c:v>
                </c:pt>
                <c:pt idx="74">
                  <c:v>42582</c:v>
                </c:pt>
                <c:pt idx="75">
                  <c:v>42490</c:v>
                </c:pt>
                <c:pt idx="76">
                  <c:v>42460</c:v>
                </c:pt>
                <c:pt idx="77">
                  <c:v>42429</c:v>
                </c:pt>
                <c:pt idx="78">
                  <c:v>42400</c:v>
                </c:pt>
                <c:pt idx="79">
                  <c:v>42369</c:v>
                </c:pt>
                <c:pt idx="80">
                  <c:v>42338</c:v>
                </c:pt>
                <c:pt idx="81">
                  <c:v>42308</c:v>
                </c:pt>
                <c:pt idx="82">
                  <c:v>42277</c:v>
                </c:pt>
              </c:numCache>
            </c:numRef>
          </c:cat>
          <c:val>
            <c:numRef>
              <c:f>Grafy!$CM$4:$CM$88</c:f>
              <c:numCache>
                <c:formatCode>0.00</c:formatCode>
                <c:ptCount val="83"/>
                <c:pt idx="0">
                  <c:v>7.9046547719854088</c:v>
                </c:pt>
                <c:pt idx="1">
                  <c:v>11.89136256590244</c:v>
                </c:pt>
                <c:pt idx="2">
                  <c:v>9.6675958014585071</c:v>
                </c:pt>
                <c:pt idx="3">
                  <c:v>7.7095795904639219</c:v>
                </c:pt>
                <c:pt idx="4">
                  <c:v>6.4544378899163313</c:v>
                </c:pt>
                <c:pt idx="5">
                  <c:v>6.582649330249013</c:v>
                </c:pt>
                <c:pt idx="6">
                  <c:v>7.5796195832484869</c:v>
                </c:pt>
                <c:pt idx="7">
                  <c:v>9.14870781327053</c:v>
                </c:pt>
                <c:pt idx="8">
                  <c:v>5.3226233152815938</c:v>
                </c:pt>
                <c:pt idx="9">
                  <c:v>5.8131905011950202</c:v>
                </c:pt>
                <c:pt idx="10">
                  <c:v>4.7912495252563581</c:v>
                </c:pt>
                <c:pt idx="11">
                  <c:v>3.5261642409364358</c:v>
                </c:pt>
                <c:pt idx="12">
                  <c:v>1.9498133209655322</c:v>
                </c:pt>
                <c:pt idx="13">
                  <c:v>0.67790266084497564</c:v>
                </c:pt>
                <c:pt idx="14">
                  <c:v>3.8415299815497406E-2</c:v>
                </c:pt>
                <c:pt idx="15">
                  <c:v>-1.9141009642576257</c:v>
                </c:pt>
                <c:pt idx="16">
                  <c:v>-1.9222256243357827</c:v>
                </c:pt>
                <c:pt idx="17">
                  <c:v>-2.3713899291234575</c:v>
                </c:pt>
                <c:pt idx="18">
                  <c:v>-2.3772559515591762</c:v>
                </c:pt>
                <c:pt idx="19">
                  <c:v>0.91060163647371795</c:v>
                </c:pt>
                <c:pt idx="20">
                  <c:v>0.34517950989796375</c:v>
                </c:pt>
                <c:pt idx="21">
                  <c:v>0.27950617539704847</c:v>
                </c:pt>
                <c:pt idx="22">
                  <c:v>0.86720733372405157</c:v>
                </c:pt>
                <c:pt idx="23">
                  <c:v>2.0024932547037411</c:v>
                </c:pt>
                <c:pt idx="24">
                  <c:v>2.3399159610935971</c:v>
                </c:pt>
                <c:pt idx="25">
                  <c:v>1.8492857389828865</c:v>
                </c:pt>
                <c:pt idx="26">
                  <c:v>2.6227122830174698</c:v>
                </c:pt>
                <c:pt idx="27">
                  <c:v>4.8522467416501236</c:v>
                </c:pt>
                <c:pt idx="28">
                  <c:v>5.4148816812926714</c:v>
                </c:pt>
                <c:pt idx="29">
                  <c:v>6.2119222606799473</c:v>
                </c:pt>
                <c:pt idx="30">
                  <c:v>6.4234900303290487</c:v>
                </c:pt>
                <c:pt idx="31">
                  <c:v>3.1338413035577606</c:v>
                </c:pt>
                <c:pt idx="32">
                  <c:v>2.6763673232781393</c:v>
                </c:pt>
                <c:pt idx="33">
                  <c:v>3.6692920703945253</c:v>
                </c:pt>
                <c:pt idx="34">
                  <c:v>3.4073902773119613</c:v>
                </c:pt>
                <c:pt idx="35">
                  <c:v>2.4853525345936545</c:v>
                </c:pt>
                <c:pt idx="36">
                  <c:v>3.2978067734055871</c:v>
                </c:pt>
                <c:pt idx="37">
                  <c:v>3.9077912995030495</c:v>
                </c:pt>
                <c:pt idx="38">
                  <c:v>3.5427379571183693</c:v>
                </c:pt>
                <c:pt idx="39">
                  <c:v>3.5050708666858998</c:v>
                </c:pt>
                <c:pt idx="40">
                  <c:v>5.4314627007665095</c:v>
                </c:pt>
                <c:pt idx="41">
                  <c:v>5.9628349818497517</c:v>
                </c:pt>
                <c:pt idx="42">
                  <c:v>6.2057511317902714</c:v>
                </c:pt>
                <c:pt idx="43">
                  <c:v>5.7216579280336965</c:v>
                </c:pt>
                <c:pt idx="44">
                  <c:v>7.4056233980719144</c:v>
                </c:pt>
                <c:pt idx="45">
                  <c:v>5.7043930414685029</c:v>
                </c:pt>
                <c:pt idx="46">
                  <c:v>7.6585896579936641</c:v>
                </c:pt>
                <c:pt idx="47">
                  <c:v>8.1326393219983473</c:v>
                </c:pt>
                <c:pt idx="48">
                  <c:v>5.3392161206367694</c:v>
                </c:pt>
                <c:pt idx="49">
                  <c:v>4.3974642139218867</c:v>
                </c:pt>
                <c:pt idx="50">
                  <c:v>4.2463317094381781</c:v>
                </c:pt>
                <c:pt idx="51">
                  <c:v>4.1609079902472867</c:v>
                </c:pt>
                <c:pt idx="52">
                  <c:v>1.634990647971013</c:v>
                </c:pt>
                <c:pt idx="53">
                  <c:v>1.6129002292870398</c:v>
                </c:pt>
                <c:pt idx="54">
                  <c:v>2.5146448625193996</c:v>
                </c:pt>
                <c:pt idx="55">
                  <c:v>4.0241430401496192</c:v>
                </c:pt>
                <c:pt idx="56">
                  <c:v>3.6618185676755344</c:v>
                </c:pt>
                <c:pt idx="57">
                  <c:v>4.7514122145346338</c:v>
                </c:pt>
                <c:pt idx="58">
                  <c:v>1.6285228622089365</c:v>
                </c:pt>
                <c:pt idx="59">
                  <c:v>2.4799911355999349</c:v>
                </c:pt>
                <c:pt idx="60">
                  <c:v>4.3644366857660266</c:v>
                </c:pt>
                <c:pt idx="61">
                  <c:v>5.4692899664564809</c:v>
                </c:pt>
                <c:pt idx="62">
                  <c:v>5.0313029238100659</c:v>
                </c:pt>
                <c:pt idx="63">
                  <c:v>5.7703903896137332</c:v>
                </c:pt>
                <c:pt idx="64">
                  <c:v>7.1295425377704058</c:v>
                </c:pt>
                <c:pt idx="65">
                  <c:v>6.0288676168249955</c:v>
                </c:pt>
                <c:pt idx="66">
                  <c:v>4.7197124127546175</c:v>
                </c:pt>
                <c:pt idx="67">
                  <c:v>5.9484185310608728</c:v>
                </c:pt>
                <c:pt idx="68">
                  <c:v>5.2220562132695436</c:v>
                </c:pt>
                <c:pt idx="69">
                  <c:v>5.9414365426808669</c:v>
                </c:pt>
                <c:pt idx="70">
                  <c:v>6.784625628367702</c:v>
                </c:pt>
                <c:pt idx="71">
                  <c:v>6.0978180846423147</c:v>
                </c:pt>
                <c:pt idx="72">
                  <c:v>5.913160527181005</c:v>
                </c:pt>
                <c:pt idx="73">
                  <c:v>5.1308896280441552</c:v>
                </c:pt>
                <c:pt idx="74">
                  <c:v>7.3388628730700622</c:v>
                </c:pt>
                <c:pt idx="75">
                  <c:v>8.2931999364527229</c:v>
                </c:pt>
                <c:pt idx="76">
                  <c:v>8.5297220548762773</c:v>
                </c:pt>
                <c:pt idx="77">
                  <c:v>5.8154933748081339</c:v>
                </c:pt>
                <c:pt idx="78">
                  <c:v>6.28572475325615</c:v>
                </c:pt>
                <c:pt idx="79">
                  <c:v>5.2864541650469832</c:v>
                </c:pt>
                <c:pt idx="80">
                  <c:v>8.7581413286795584</c:v>
                </c:pt>
                <c:pt idx="81">
                  <c:v>9.5289720979861325</c:v>
                </c:pt>
                <c:pt idx="82">
                  <c:v>10.791995325977698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AE1-4E69-9486-FE67F21ACDBA}"/>
            </c:ext>
          </c:extLst>
        </c:ser>
        <c:ser>
          <c:idx val="2"/>
          <c:order val="2"/>
          <c:tx>
            <c:strRef>
              <c:f>Grafy!$CN$3</c:f>
              <c:strCache>
                <c:ptCount val="1"/>
                <c:pt idx="0">
                  <c:v>Domácnosti</c:v>
                </c:pt>
              </c:strCache>
            </c:strRef>
          </c:tx>
          <c:spPr>
            <a:ln w="28575" cap="rnd">
              <a:solidFill>
                <a:schemeClr val="tx2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Grafy!$CK$4:$CK$88</c:f>
              <c:numCache>
                <c:formatCode>mm/yy</c:formatCode>
                <c:ptCount val="83"/>
                <c:pt idx="0">
                  <c:v>44834</c:v>
                </c:pt>
                <c:pt idx="1">
                  <c:v>44804</c:v>
                </c:pt>
                <c:pt idx="2">
                  <c:v>44773</c:v>
                </c:pt>
                <c:pt idx="3">
                  <c:v>44742</c:v>
                </c:pt>
                <c:pt idx="4">
                  <c:v>44712</c:v>
                </c:pt>
                <c:pt idx="5">
                  <c:v>44681</c:v>
                </c:pt>
                <c:pt idx="6">
                  <c:v>44651</c:v>
                </c:pt>
                <c:pt idx="7">
                  <c:v>44620</c:v>
                </c:pt>
                <c:pt idx="8">
                  <c:v>44592</c:v>
                </c:pt>
                <c:pt idx="9">
                  <c:v>44561</c:v>
                </c:pt>
                <c:pt idx="10">
                  <c:v>44530</c:v>
                </c:pt>
                <c:pt idx="11">
                  <c:v>44500</c:v>
                </c:pt>
                <c:pt idx="12">
                  <c:v>44469</c:v>
                </c:pt>
                <c:pt idx="13">
                  <c:v>44439</c:v>
                </c:pt>
                <c:pt idx="14">
                  <c:v>44408</c:v>
                </c:pt>
                <c:pt idx="15">
                  <c:v>44377</c:v>
                </c:pt>
                <c:pt idx="16">
                  <c:v>44347</c:v>
                </c:pt>
                <c:pt idx="17">
                  <c:v>44316</c:v>
                </c:pt>
                <c:pt idx="18">
                  <c:v>44286</c:v>
                </c:pt>
                <c:pt idx="19">
                  <c:v>44255</c:v>
                </c:pt>
                <c:pt idx="20">
                  <c:v>44227</c:v>
                </c:pt>
                <c:pt idx="21">
                  <c:v>44196</c:v>
                </c:pt>
                <c:pt idx="22">
                  <c:v>44165</c:v>
                </c:pt>
                <c:pt idx="23">
                  <c:v>44135</c:v>
                </c:pt>
                <c:pt idx="24">
                  <c:v>44104</c:v>
                </c:pt>
                <c:pt idx="25">
                  <c:v>44074</c:v>
                </c:pt>
                <c:pt idx="26">
                  <c:v>44043</c:v>
                </c:pt>
                <c:pt idx="27">
                  <c:v>44012</c:v>
                </c:pt>
                <c:pt idx="28">
                  <c:v>43982</c:v>
                </c:pt>
                <c:pt idx="29">
                  <c:v>43951</c:v>
                </c:pt>
                <c:pt idx="30">
                  <c:v>43921</c:v>
                </c:pt>
                <c:pt idx="31">
                  <c:v>43890</c:v>
                </c:pt>
                <c:pt idx="32">
                  <c:v>43861</c:v>
                </c:pt>
                <c:pt idx="33">
                  <c:v>43830</c:v>
                </c:pt>
                <c:pt idx="34">
                  <c:v>43799</c:v>
                </c:pt>
                <c:pt idx="35">
                  <c:v>43769</c:v>
                </c:pt>
                <c:pt idx="36">
                  <c:v>43738</c:v>
                </c:pt>
                <c:pt idx="37">
                  <c:v>43708</c:v>
                </c:pt>
                <c:pt idx="38">
                  <c:v>43677</c:v>
                </c:pt>
                <c:pt idx="39">
                  <c:v>43646</c:v>
                </c:pt>
                <c:pt idx="40">
                  <c:v>43616</c:v>
                </c:pt>
                <c:pt idx="41">
                  <c:v>43585</c:v>
                </c:pt>
                <c:pt idx="42">
                  <c:v>43555</c:v>
                </c:pt>
                <c:pt idx="43">
                  <c:v>43524</c:v>
                </c:pt>
                <c:pt idx="44">
                  <c:v>43496</c:v>
                </c:pt>
                <c:pt idx="45">
                  <c:v>43465</c:v>
                </c:pt>
                <c:pt idx="46">
                  <c:v>43434</c:v>
                </c:pt>
                <c:pt idx="47">
                  <c:v>43404</c:v>
                </c:pt>
                <c:pt idx="48">
                  <c:v>43373</c:v>
                </c:pt>
                <c:pt idx="49">
                  <c:v>43343</c:v>
                </c:pt>
                <c:pt idx="50">
                  <c:v>43312</c:v>
                </c:pt>
                <c:pt idx="51">
                  <c:v>43281</c:v>
                </c:pt>
                <c:pt idx="52">
                  <c:v>43251</c:v>
                </c:pt>
                <c:pt idx="53">
                  <c:v>43220</c:v>
                </c:pt>
                <c:pt idx="54">
                  <c:v>43190</c:v>
                </c:pt>
                <c:pt idx="55">
                  <c:v>43159</c:v>
                </c:pt>
                <c:pt idx="56">
                  <c:v>43131</c:v>
                </c:pt>
                <c:pt idx="57">
                  <c:v>43100</c:v>
                </c:pt>
                <c:pt idx="58">
                  <c:v>43069</c:v>
                </c:pt>
                <c:pt idx="59">
                  <c:v>43039</c:v>
                </c:pt>
                <c:pt idx="60">
                  <c:v>43008</c:v>
                </c:pt>
                <c:pt idx="61">
                  <c:v>42978</c:v>
                </c:pt>
                <c:pt idx="62">
                  <c:v>42947</c:v>
                </c:pt>
                <c:pt idx="63">
                  <c:v>42916</c:v>
                </c:pt>
                <c:pt idx="64">
                  <c:v>42886</c:v>
                </c:pt>
                <c:pt idx="65">
                  <c:v>42855</c:v>
                </c:pt>
                <c:pt idx="66">
                  <c:v>42825</c:v>
                </c:pt>
                <c:pt idx="67">
                  <c:v>42794</c:v>
                </c:pt>
                <c:pt idx="68">
                  <c:v>42766</c:v>
                </c:pt>
                <c:pt idx="69">
                  <c:v>42735</c:v>
                </c:pt>
                <c:pt idx="70">
                  <c:v>42704</c:v>
                </c:pt>
                <c:pt idx="71">
                  <c:v>42674</c:v>
                </c:pt>
                <c:pt idx="72">
                  <c:v>42643</c:v>
                </c:pt>
                <c:pt idx="73">
                  <c:v>42613</c:v>
                </c:pt>
                <c:pt idx="74">
                  <c:v>42582</c:v>
                </c:pt>
                <c:pt idx="75">
                  <c:v>42490</c:v>
                </c:pt>
                <c:pt idx="76">
                  <c:v>42460</c:v>
                </c:pt>
                <c:pt idx="77">
                  <c:v>42429</c:v>
                </c:pt>
                <c:pt idx="78">
                  <c:v>42400</c:v>
                </c:pt>
                <c:pt idx="79">
                  <c:v>42369</c:v>
                </c:pt>
                <c:pt idx="80">
                  <c:v>42338</c:v>
                </c:pt>
                <c:pt idx="81">
                  <c:v>42308</c:v>
                </c:pt>
                <c:pt idx="82">
                  <c:v>42277</c:v>
                </c:pt>
              </c:numCache>
            </c:numRef>
          </c:cat>
          <c:val>
            <c:numRef>
              <c:f>Grafy!$CN$4:$CN$88</c:f>
              <c:numCache>
                <c:formatCode>0.00</c:formatCode>
                <c:ptCount val="83"/>
                <c:pt idx="0">
                  <c:v>6.9428326848495203</c:v>
                </c:pt>
                <c:pt idx="1">
                  <c:v>7.6651314957570715</c:v>
                </c:pt>
                <c:pt idx="2">
                  <c:v>8.2766420137738486</c:v>
                </c:pt>
                <c:pt idx="3">
                  <c:v>8.7798605739561673</c:v>
                </c:pt>
                <c:pt idx="4">
                  <c:v>8.9313399432193741</c:v>
                </c:pt>
                <c:pt idx="5">
                  <c:v>9.0155853125357908</c:v>
                </c:pt>
                <c:pt idx="6">
                  <c:v>10.891712413013854</c:v>
                </c:pt>
                <c:pt idx="7">
                  <c:v>10.910555411319889</c:v>
                </c:pt>
                <c:pt idx="8">
                  <c:v>10.785998095744986</c:v>
                </c:pt>
                <c:pt idx="9">
                  <c:v>10.490752548343728</c:v>
                </c:pt>
                <c:pt idx="10">
                  <c:v>10.260116572187394</c:v>
                </c:pt>
                <c:pt idx="11">
                  <c:v>9.9008270607269466</c:v>
                </c:pt>
                <c:pt idx="12">
                  <c:v>9.588807515727261</c:v>
                </c:pt>
                <c:pt idx="13">
                  <c:v>9.1727601080114685</c:v>
                </c:pt>
                <c:pt idx="14">
                  <c:v>8.7056168773116624</c:v>
                </c:pt>
                <c:pt idx="15">
                  <c:v>8.5263494786983252</c:v>
                </c:pt>
                <c:pt idx="16">
                  <c:v>8.1689891087622932</c:v>
                </c:pt>
                <c:pt idx="17">
                  <c:v>7.734991838269023</c:v>
                </c:pt>
                <c:pt idx="18">
                  <c:v>7.238282141275465</c:v>
                </c:pt>
                <c:pt idx="19">
                  <c:v>6.8553619689007972</c:v>
                </c:pt>
                <c:pt idx="20">
                  <c:v>6.805916562960368</c:v>
                </c:pt>
                <c:pt idx="21">
                  <c:v>6.8514760136979325</c:v>
                </c:pt>
                <c:pt idx="22">
                  <c:v>6.6937304633940764</c:v>
                </c:pt>
                <c:pt idx="23">
                  <c:v>6.6998242865618618</c:v>
                </c:pt>
                <c:pt idx="24">
                  <c:v>6.6816134262096982</c:v>
                </c:pt>
                <c:pt idx="25">
                  <c:v>6.541856289956316</c:v>
                </c:pt>
                <c:pt idx="26">
                  <c:v>6.5301947178534547</c:v>
                </c:pt>
                <c:pt idx="27">
                  <c:v>6.4371479269676346</c:v>
                </c:pt>
                <c:pt idx="28">
                  <c:v>6.2691621763880656</c:v>
                </c:pt>
                <c:pt idx="29">
                  <c:v>6.4009364836716598</c:v>
                </c:pt>
                <c:pt idx="30">
                  <c:v>6.6238971049867201</c:v>
                </c:pt>
                <c:pt idx="31">
                  <c:v>6.7128333130988871</c:v>
                </c:pt>
                <c:pt idx="32">
                  <c:v>6.5089772166667226</c:v>
                </c:pt>
                <c:pt idx="33">
                  <c:v>6.4250879700653352</c:v>
                </c:pt>
                <c:pt idx="34">
                  <c:v>6.1971743340528906</c:v>
                </c:pt>
                <c:pt idx="35">
                  <c:v>6.3038723544329267</c:v>
                </c:pt>
                <c:pt idx="36">
                  <c:v>6.6333813159294985</c:v>
                </c:pt>
                <c:pt idx="37">
                  <c:v>6.7148789711886314</c:v>
                </c:pt>
                <c:pt idx="38">
                  <c:v>6.9630479237687171</c:v>
                </c:pt>
                <c:pt idx="39">
                  <c:v>6.9775737259991866</c:v>
                </c:pt>
                <c:pt idx="40">
                  <c:v>7.2054697141501922</c:v>
                </c:pt>
                <c:pt idx="41">
                  <c:v>7.3457074760618024</c:v>
                </c:pt>
                <c:pt idx="42">
                  <c:v>7.4615199652301012</c:v>
                </c:pt>
                <c:pt idx="43">
                  <c:v>7.5861131042503693</c:v>
                </c:pt>
                <c:pt idx="44">
                  <c:v>7.75952047836308</c:v>
                </c:pt>
                <c:pt idx="45">
                  <c:v>7.8953323754207938</c:v>
                </c:pt>
                <c:pt idx="46">
                  <c:v>8.1724624410671964</c:v>
                </c:pt>
                <c:pt idx="47">
                  <c:v>8.1673320113146097</c:v>
                </c:pt>
                <c:pt idx="48">
                  <c:v>7.9308182983224951</c:v>
                </c:pt>
                <c:pt idx="49">
                  <c:v>7.7606924014301581</c:v>
                </c:pt>
                <c:pt idx="50">
                  <c:v>7.7493653354634873</c:v>
                </c:pt>
                <c:pt idx="51">
                  <c:v>7.7176478921492819</c:v>
                </c:pt>
                <c:pt idx="52">
                  <c:v>7.7723459061758149</c:v>
                </c:pt>
                <c:pt idx="53">
                  <c:v>7.883213674952283</c:v>
                </c:pt>
                <c:pt idx="54">
                  <c:v>7.8600964711668109</c:v>
                </c:pt>
                <c:pt idx="55">
                  <c:v>7.9868542015097965</c:v>
                </c:pt>
                <c:pt idx="56">
                  <c:v>8.0420068351881202</c:v>
                </c:pt>
                <c:pt idx="57">
                  <c:v>8.0224922199359163</c:v>
                </c:pt>
                <c:pt idx="58">
                  <c:v>7.9973484442589005</c:v>
                </c:pt>
                <c:pt idx="59">
                  <c:v>8.0867404511276497</c:v>
                </c:pt>
                <c:pt idx="60">
                  <c:v>8.2641724306407927</c:v>
                </c:pt>
                <c:pt idx="61">
                  <c:v>8.6074621243612981</c:v>
                </c:pt>
                <c:pt idx="62">
                  <c:v>8.6355861585018179</c:v>
                </c:pt>
                <c:pt idx="63">
                  <c:v>8.6973464353852226</c:v>
                </c:pt>
                <c:pt idx="64">
                  <c:v>8.7270785525644037</c:v>
                </c:pt>
                <c:pt idx="65">
                  <c:v>8.6176658888926116</c:v>
                </c:pt>
                <c:pt idx="66">
                  <c:v>8.664390331710603</c:v>
                </c:pt>
                <c:pt idx="67">
                  <c:v>8.2314112449212384</c:v>
                </c:pt>
                <c:pt idx="68">
                  <c:v>8.3474945754669072</c:v>
                </c:pt>
                <c:pt idx="69">
                  <c:v>7.7265116289615854</c:v>
                </c:pt>
                <c:pt idx="70">
                  <c:v>8.0115199350150768</c:v>
                </c:pt>
                <c:pt idx="71">
                  <c:v>7.6925664792380166</c:v>
                </c:pt>
                <c:pt idx="72">
                  <c:v>7.4147055330555212</c:v>
                </c:pt>
                <c:pt idx="73">
                  <c:v>7.2640157245075887</c:v>
                </c:pt>
                <c:pt idx="74">
                  <c:v>6.9371578976357151</c:v>
                </c:pt>
                <c:pt idx="75">
                  <c:v>6.8121787149993063</c:v>
                </c:pt>
                <c:pt idx="76">
                  <c:v>6.6127852792053021</c:v>
                </c:pt>
                <c:pt idx="77">
                  <c:v>6.7995566914344607</c:v>
                </c:pt>
                <c:pt idx="78">
                  <c:v>6.2795968982183759</c:v>
                </c:pt>
                <c:pt idx="79">
                  <c:v>6.5990548963914542</c:v>
                </c:pt>
                <c:pt idx="80">
                  <c:v>6.3641426076597618</c:v>
                </c:pt>
                <c:pt idx="81">
                  <c:v>6.1719043874050028</c:v>
                </c:pt>
                <c:pt idx="82">
                  <c:v>6.0390629962214337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AE1-4E69-9486-FE67F21ACD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04027312"/>
        <c:axId val="804031472"/>
      </c:lineChart>
      <c:dateAx>
        <c:axId val="804027312"/>
        <c:scaling>
          <c:orientation val="minMax"/>
        </c:scaling>
        <c:delete val="0"/>
        <c:axPos val="b"/>
        <c:numFmt formatCode="mm/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804031472"/>
        <c:crosses val="autoZero"/>
        <c:auto val="1"/>
        <c:lblOffset val="100"/>
        <c:baseTimeUnit val="months"/>
      </c:dateAx>
      <c:valAx>
        <c:axId val="804031472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" sourceLinked="0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80402731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 w="2540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+mn-lt"/>
        </a:defRPr>
      </a:pPr>
      <a:endParaRPr lang="cs-CZ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5692542407552544E-2"/>
          <c:y val="6.005165755554441E-2"/>
          <c:w val="0.87466097143625765"/>
          <c:h val="0.66168007662835249"/>
        </c:manualLayout>
      </c:layout>
      <c:lineChart>
        <c:grouping val="standard"/>
        <c:varyColors val="0"/>
        <c:ser>
          <c:idx val="1"/>
          <c:order val="0"/>
          <c:tx>
            <c:strRef>
              <c:f>PMI_Manufacturing!$AR$4</c:f>
              <c:strCache>
                <c:ptCount val="1"/>
                <c:pt idx="0">
                  <c:v>eurozóna</c:v>
                </c:pt>
              </c:strCache>
            </c:strRef>
          </c:tx>
          <c:spPr>
            <a:ln w="15875">
              <a:solidFill>
                <a:srgbClr val="60A6DA"/>
              </a:solidFill>
              <a:prstDash val="solid"/>
            </a:ln>
          </c:spPr>
          <c:marker>
            <c:symbol val="none"/>
          </c:marker>
          <c:cat>
            <c:numRef>
              <c:f>PMI_Manufacturing!$AP$104:$AP$140</c:f>
              <c:numCache>
                <c:formatCode>mmm\-yy</c:formatCode>
                <c:ptCount val="37"/>
                <c:pt idx="0">
                  <c:v>43769</c:v>
                </c:pt>
                <c:pt idx="1">
                  <c:v>43799</c:v>
                </c:pt>
                <c:pt idx="2">
                  <c:v>43830</c:v>
                </c:pt>
                <c:pt idx="3">
                  <c:v>43861</c:v>
                </c:pt>
                <c:pt idx="4">
                  <c:v>43890</c:v>
                </c:pt>
                <c:pt idx="5">
                  <c:v>43921</c:v>
                </c:pt>
                <c:pt idx="6">
                  <c:v>43951</c:v>
                </c:pt>
                <c:pt idx="7">
                  <c:v>43982</c:v>
                </c:pt>
                <c:pt idx="8">
                  <c:v>44012</c:v>
                </c:pt>
                <c:pt idx="9">
                  <c:v>44043</c:v>
                </c:pt>
                <c:pt idx="10">
                  <c:v>44074</c:v>
                </c:pt>
                <c:pt idx="11">
                  <c:v>44104</c:v>
                </c:pt>
                <c:pt idx="12">
                  <c:v>44135</c:v>
                </c:pt>
                <c:pt idx="13">
                  <c:v>44165</c:v>
                </c:pt>
                <c:pt idx="14">
                  <c:v>44196</c:v>
                </c:pt>
                <c:pt idx="15">
                  <c:v>44227</c:v>
                </c:pt>
                <c:pt idx="16">
                  <c:v>44255</c:v>
                </c:pt>
                <c:pt idx="17">
                  <c:v>44286</c:v>
                </c:pt>
                <c:pt idx="18">
                  <c:v>44316</c:v>
                </c:pt>
                <c:pt idx="19">
                  <c:v>44347</c:v>
                </c:pt>
                <c:pt idx="20">
                  <c:v>44377</c:v>
                </c:pt>
                <c:pt idx="21">
                  <c:v>44408</c:v>
                </c:pt>
                <c:pt idx="22">
                  <c:v>44439</c:v>
                </c:pt>
                <c:pt idx="23">
                  <c:v>44469</c:v>
                </c:pt>
                <c:pt idx="24">
                  <c:v>44500</c:v>
                </c:pt>
                <c:pt idx="25">
                  <c:v>44530</c:v>
                </c:pt>
                <c:pt idx="26">
                  <c:v>44561</c:v>
                </c:pt>
                <c:pt idx="27">
                  <c:v>44592</c:v>
                </c:pt>
                <c:pt idx="28">
                  <c:v>44620</c:v>
                </c:pt>
                <c:pt idx="29">
                  <c:v>44651</c:v>
                </c:pt>
                <c:pt idx="30">
                  <c:v>44681</c:v>
                </c:pt>
                <c:pt idx="31">
                  <c:v>44712</c:v>
                </c:pt>
                <c:pt idx="32">
                  <c:v>44742</c:v>
                </c:pt>
                <c:pt idx="33">
                  <c:v>44773</c:v>
                </c:pt>
                <c:pt idx="34">
                  <c:v>44804</c:v>
                </c:pt>
                <c:pt idx="35">
                  <c:v>44834</c:v>
                </c:pt>
                <c:pt idx="36">
                  <c:v>44865</c:v>
                </c:pt>
              </c:numCache>
            </c:numRef>
          </c:cat>
          <c:val>
            <c:numRef>
              <c:f>PMI_Manufacturing!$AS$104:$AS$140</c:f>
              <c:numCache>
                <c:formatCode>0.0</c:formatCode>
                <c:ptCount val="37"/>
                <c:pt idx="0">
                  <c:v>42.1</c:v>
                </c:pt>
                <c:pt idx="1">
                  <c:v>44.1</c:v>
                </c:pt>
                <c:pt idx="2">
                  <c:v>43.7</c:v>
                </c:pt>
                <c:pt idx="3">
                  <c:v>45.3</c:v>
                </c:pt>
                <c:pt idx="4">
                  <c:v>48</c:v>
                </c:pt>
                <c:pt idx="5">
                  <c:v>45.4</c:v>
                </c:pt>
                <c:pt idx="6">
                  <c:v>34.5</c:v>
                </c:pt>
                <c:pt idx="7">
                  <c:v>36.6</c:v>
                </c:pt>
                <c:pt idx="8">
                  <c:v>45.2</c:v>
                </c:pt>
                <c:pt idx="9">
                  <c:v>51</c:v>
                </c:pt>
                <c:pt idx="10">
                  <c:v>52.2</c:v>
                </c:pt>
                <c:pt idx="11">
                  <c:v>56.4</c:v>
                </c:pt>
                <c:pt idx="12">
                  <c:v>58.2</c:v>
                </c:pt>
                <c:pt idx="13">
                  <c:v>57.8</c:v>
                </c:pt>
                <c:pt idx="14">
                  <c:v>58.3</c:v>
                </c:pt>
                <c:pt idx="15">
                  <c:v>57.1</c:v>
                </c:pt>
                <c:pt idx="16">
                  <c:v>60.7</c:v>
                </c:pt>
                <c:pt idx="17">
                  <c:v>66.599999999999994</c:v>
                </c:pt>
                <c:pt idx="18">
                  <c:v>66.2</c:v>
                </c:pt>
                <c:pt idx="19">
                  <c:v>64.400000000000006</c:v>
                </c:pt>
                <c:pt idx="20">
                  <c:v>65.099999999999994</c:v>
                </c:pt>
                <c:pt idx="21">
                  <c:v>65.900000000000006</c:v>
                </c:pt>
                <c:pt idx="22">
                  <c:v>62.6</c:v>
                </c:pt>
                <c:pt idx="23">
                  <c:v>58.4</c:v>
                </c:pt>
                <c:pt idx="24">
                  <c:v>57.8</c:v>
                </c:pt>
                <c:pt idx="25">
                  <c:v>57.4</c:v>
                </c:pt>
                <c:pt idx="26">
                  <c:v>57.4</c:v>
                </c:pt>
                <c:pt idx="27">
                  <c:v>59.8</c:v>
                </c:pt>
                <c:pt idx="28">
                  <c:v>58.4</c:v>
                </c:pt>
                <c:pt idx="29">
                  <c:v>56.9</c:v>
                </c:pt>
                <c:pt idx="30">
                  <c:v>54.6</c:v>
                </c:pt>
                <c:pt idx="31">
                  <c:v>54.8</c:v>
                </c:pt>
                <c:pt idx="32">
                  <c:v>52</c:v>
                </c:pt>
                <c:pt idx="33">
                  <c:v>49.3</c:v>
                </c:pt>
                <c:pt idx="34">
                  <c:v>49.1</c:v>
                </c:pt>
                <c:pt idx="35">
                  <c:v>47.8</c:v>
                </c:pt>
                <c:pt idx="36">
                  <c:v>45.1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D98-4222-A287-A4442D849B80}"/>
            </c:ext>
          </c:extLst>
        </c:ser>
        <c:ser>
          <c:idx val="0"/>
          <c:order val="1"/>
          <c:tx>
            <c:strRef>
              <c:f>PMI_Manufacturing!$AQ$4</c:f>
              <c:strCache>
                <c:ptCount val="1"/>
                <c:pt idx="0">
                  <c:v>ČR</c:v>
                </c:pt>
              </c:strCache>
            </c:strRef>
          </c:tx>
          <c:spPr>
            <a:ln w="15875">
              <a:solidFill>
                <a:schemeClr val="accent4"/>
              </a:solidFill>
              <a:prstDash val="solid"/>
            </a:ln>
          </c:spPr>
          <c:marker>
            <c:symbol val="none"/>
          </c:marker>
          <c:cat>
            <c:numRef>
              <c:f>PMI_Manufacturing!$AP$104:$AP$140</c:f>
              <c:numCache>
                <c:formatCode>mmm\-yy</c:formatCode>
                <c:ptCount val="37"/>
                <c:pt idx="0">
                  <c:v>43769</c:v>
                </c:pt>
                <c:pt idx="1">
                  <c:v>43799</c:v>
                </c:pt>
                <c:pt idx="2">
                  <c:v>43830</c:v>
                </c:pt>
                <c:pt idx="3">
                  <c:v>43861</c:v>
                </c:pt>
                <c:pt idx="4">
                  <c:v>43890</c:v>
                </c:pt>
                <c:pt idx="5">
                  <c:v>43921</c:v>
                </c:pt>
                <c:pt idx="6">
                  <c:v>43951</c:v>
                </c:pt>
                <c:pt idx="7">
                  <c:v>43982</c:v>
                </c:pt>
                <c:pt idx="8">
                  <c:v>44012</c:v>
                </c:pt>
                <c:pt idx="9">
                  <c:v>44043</c:v>
                </c:pt>
                <c:pt idx="10">
                  <c:v>44074</c:v>
                </c:pt>
                <c:pt idx="11">
                  <c:v>44104</c:v>
                </c:pt>
                <c:pt idx="12">
                  <c:v>44135</c:v>
                </c:pt>
                <c:pt idx="13">
                  <c:v>44165</c:v>
                </c:pt>
                <c:pt idx="14">
                  <c:v>44196</c:v>
                </c:pt>
                <c:pt idx="15">
                  <c:v>44227</c:v>
                </c:pt>
                <c:pt idx="16">
                  <c:v>44255</c:v>
                </c:pt>
                <c:pt idx="17">
                  <c:v>44286</c:v>
                </c:pt>
                <c:pt idx="18">
                  <c:v>44316</c:v>
                </c:pt>
                <c:pt idx="19">
                  <c:v>44347</c:v>
                </c:pt>
                <c:pt idx="20">
                  <c:v>44377</c:v>
                </c:pt>
                <c:pt idx="21">
                  <c:v>44408</c:v>
                </c:pt>
                <c:pt idx="22">
                  <c:v>44439</c:v>
                </c:pt>
                <c:pt idx="23">
                  <c:v>44469</c:v>
                </c:pt>
                <c:pt idx="24">
                  <c:v>44500</c:v>
                </c:pt>
                <c:pt idx="25">
                  <c:v>44530</c:v>
                </c:pt>
                <c:pt idx="26">
                  <c:v>44561</c:v>
                </c:pt>
                <c:pt idx="27">
                  <c:v>44592</c:v>
                </c:pt>
                <c:pt idx="28">
                  <c:v>44620</c:v>
                </c:pt>
                <c:pt idx="29">
                  <c:v>44651</c:v>
                </c:pt>
                <c:pt idx="30">
                  <c:v>44681</c:v>
                </c:pt>
                <c:pt idx="31">
                  <c:v>44712</c:v>
                </c:pt>
                <c:pt idx="32">
                  <c:v>44742</c:v>
                </c:pt>
                <c:pt idx="33">
                  <c:v>44773</c:v>
                </c:pt>
                <c:pt idx="34">
                  <c:v>44804</c:v>
                </c:pt>
                <c:pt idx="35">
                  <c:v>44834</c:v>
                </c:pt>
                <c:pt idx="36">
                  <c:v>44865</c:v>
                </c:pt>
              </c:numCache>
            </c:numRef>
          </c:cat>
          <c:val>
            <c:numRef>
              <c:f>PMI_Manufacturing!$AQ$104:$AQ$140</c:f>
              <c:numCache>
                <c:formatCode>0.0</c:formatCode>
                <c:ptCount val="37"/>
                <c:pt idx="0">
                  <c:v>45</c:v>
                </c:pt>
                <c:pt idx="1">
                  <c:v>43.5</c:v>
                </c:pt>
                <c:pt idx="2">
                  <c:v>43.6</c:v>
                </c:pt>
                <c:pt idx="3">
                  <c:v>45.2</c:v>
                </c:pt>
                <c:pt idx="4">
                  <c:v>46.5</c:v>
                </c:pt>
                <c:pt idx="5">
                  <c:v>41.3</c:v>
                </c:pt>
                <c:pt idx="6">
                  <c:v>35.1</c:v>
                </c:pt>
                <c:pt idx="7">
                  <c:v>39.6</c:v>
                </c:pt>
                <c:pt idx="8">
                  <c:v>44.9</c:v>
                </c:pt>
                <c:pt idx="9">
                  <c:v>47</c:v>
                </c:pt>
                <c:pt idx="10">
                  <c:v>49.1</c:v>
                </c:pt>
                <c:pt idx="11">
                  <c:v>50.7</c:v>
                </c:pt>
                <c:pt idx="12">
                  <c:v>51.9</c:v>
                </c:pt>
                <c:pt idx="13">
                  <c:v>53.9</c:v>
                </c:pt>
                <c:pt idx="14">
                  <c:v>57</c:v>
                </c:pt>
                <c:pt idx="15">
                  <c:v>57</c:v>
                </c:pt>
                <c:pt idx="16">
                  <c:v>56.5</c:v>
                </c:pt>
                <c:pt idx="17">
                  <c:v>58</c:v>
                </c:pt>
                <c:pt idx="18">
                  <c:v>58.9</c:v>
                </c:pt>
                <c:pt idx="19">
                  <c:v>61.8</c:v>
                </c:pt>
                <c:pt idx="20">
                  <c:v>62.7</c:v>
                </c:pt>
                <c:pt idx="21">
                  <c:v>62</c:v>
                </c:pt>
                <c:pt idx="22">
                  <c:v>61</c:v>
                </c:pt>
                <c:pt idx="23">
                  <c:v>58</c:v>
                </c:pt>
                <c:pt idx="24">
                  <c:v>55.1</c:v>
                </c:pt>
                <c:pt idx="25">
                  <c:v>57.1</c:v>
                </c:pt>
                <c:pt idx="26">
                  <c:v>59.1</c:v>
                </c:pt>
                <c:pt idx="27">
                  <c:v>59</c:v>
                </c:pt>
                <c:pt idx="28">
                  <c:v>56.5</c:v>
                </c:pt>
                <c:pt idx="29">
                  <c:v>54.7</c:v>
                </c:pt>
                <c:pt idx="30">
                  <c:v>54.4</c:v>
                </c:pt>
                <c:pt idx="31">
                  <c:v>52.3</c:v>
                </c:pt>
                <c:pt idx="32">
                  <c:v>49</c:v>
                </c:pt>
                <c:pt idx="33">
                  <c:v>46.8</c:v>
                </c:pt>
                <c:pt idx="34">
                  <c:v>46.8</c:v>
                </c:pt>
                <c:pt idx="35">
                  <c:v>44.7</c:v>
                </c:pt>
                <c:pt idx="36">
                  <c:v>41.7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D98-4222-A287-A4442D849B80}"/>
            </c:ext>
          </c:extLst>
        </c:ser>
        <c:ser>
          <c:idx val="2"/>
          <c:order val="2"/>
          <c:tx>
            <c:strRef>
              <c:f>PMI_Manufacturing!$AS$4</c:f>
              <c:strCache>
                <c:ptCount val="1"/>
                <c:pt idx="0">
                  <c:v>Německo</c:v>
                </c:pt>
              </c:strCache>
            </c:strRef>
          </c:tx>
          <c:spPr>
            <a:ln w="15875">
              <a:solidFill>
                <a:schemeClr val="tx2"/>
              </a:solidFill>
              <a:prstDash val="solid"/>
            </a:ln>
          </c:spPr>
          <c:marker>
            <c:symbol val="none"/>
          </c:marker>
          <c:cat>
            <c:numRef>
              <c:f>PMI_Manufacturing!$AP$104:$AP$140</c:f>
              <c:numCache>
                <c:formatCode>mmm\-yy</c:formatCode>
                <c:ptCount val="37"/>
                <c:pt idx="0">
                  <c:v>43769</c:v>
                </c:pt>
                <c:pt idx="1">
                  <c:v>43799</c:v>
                </c:pt>
                <c:pt idx="2">
                  <c:v>43830</c:v>
                </c:pt>
                <c:pt idx="3">
                  <c:v>43861</c:v>
                </c:pt>
                <c:pt idx="4">
                  <c:v>43890</c:v>
                </c:pt>
                <c:pt idx="5">
                  <c:v>43921</c:v>
                </c:pt>
                <c:pt idx="6">
                  <c:v>43951</c:v>
                </c:pt>
                <c:pt idx="7">
                  <c:v>43982</c:v>
                </c:pt>
                <c:pt idx="8">
                  <c:v>44012</c:v>
                </c:pt>
                <c:pt idx="9">
                  <c:v>44043</c:v>
                </c:pt>
                <c:pt idx="10">
                  <c:v>44074</c:v>
                </c:pt>
                <c:pt idx="11">
                  <c:v>44104</c:v>
                </c:pt>
                <c:pt idx="12">
                  <c:v>44135</c:v>
                </c:pt>
                <c:pt idx="13">
                  <c:v>44165</c:v>
                </c:pt>
                <c:pt idx="14">
                  <c:v>44196</c:v>
                </c:pt>
                <c:pt idx="15">
                  <c:v>44227</c:v>
                </c:pt>
                <c:pt idx="16">
                  <c:v>44255</c:v>
                </c:pt>
                <c:pt idx="17">
                  <c:v>44286</c:v>
                </c:pt>
                <c:pt idx="18">
                  <c:v>44316</c:v>
                </c:pt>
                <c:pt idx="19">
                  <c:v>44347</c:v>
                </c:pt>
                <c:pt idx="20">
                  <c:v>44377</c:v>
                </c:pt>
                <c:pt idx="21">
                  <c:v>44408</c:v>
                </c:pt>
                <c:pt idx="22">
                  <c:v>44439</c:v>
                </c:pt>
                <c:pt idx="23">
                  <c:v>44469</c:v>
                </c:pt>
                <c:pt idx="24">
                  <c:v>44500</c:v>
                </c:pt>
                <c:pt idx="25">
                  <c:v>44530</c:v>
                </c:pt>
                <c:pt idx="26">
                  <c:v>44561</c:v>
                </c:pt>
                <c:pt idx="27">
                  <c:v>44592</c:v>
                </c:pt>
                <c:pt idx="28">
                  <c:v>44620</c:v>
                </c:pt>
                <c:pt idx="29">
                  <c:v>44651</c:v>
                </c:pt>
                <c:pt idx="30">
                  <c:v>44681</c:v>
                </c:pt>
                <c:pt idx="31">
                  <c:v>44712</c:v>
                </c:pt>
                <c:pt idx="32">
                  <c:v>44742</c:v>
                </c:pt>
                <c:pt idx="33">
                  <c:v>44773</c:v>
                </c:pt>
                <c:pt idx="34">
                  <c:v>44804</c:v>
                </c:pt>
                <c:pt idx="35">
                  <c:v>44834</c:v>
                </c:pt>
                <c:pt idx="36">
                  <c:v>44865</c:v>
                </c:pt>
              </c:numCache>
            </c:numRef>
          </c:cat>
          <c:val>
            <c:numRef>
              <c:f>PMI_Manufacturing!$AS$104:$AS$140</c:f>
              <c:numCache>
                <c:formatCode>0.0</c:formatCode>
                <c:ptCount val="37"/>
                <c:pt idx="0">
                  <c:v>42.1</c:v>
                </c:pt>
                <c:pt idx="1">
                  <c:v>44.1</c:v>
                </c:pt>
                <c:pt idx="2">
                  <c:v>43.7</c:v>
                </c:pt>
                <c:pt idx="3">
                  <c:v>45.3</c:v>
                </c:pt>
                <c:pt idx="4">
                  <c:v>48</c:v>
                </c:pt>
                <c:pt idx="5">
                  <c:v>45.4</c:v>
                </c:pt>
                <c:pt idx="6">
                  <c:v>34.5</c:v>
                </c:pt>
                <c:pt idx="7">
                  <c:v>36.6</c:v>
                </c:pt>
                <c:pt idx="8">
                  <c:v>45.2</c:v>
                </c:pt>
                <c:pt idx="9">
                  <c:v>51</c:v>
                </c:pt>
                <c:pt idx="10">
                  <c:v>52.2</c:v>
                </c:pt>
                <c:pt idx="11">
                  <c:v>56.4</c:v>
                </c:pt>
                <c:pt idx="12">
                  <c:v>58.2</c:v>
                </c:pt>
                <c:pt idx="13">
                  <c:v>57.8</c:v>
                </c:pt>
                <c:pt idx="14">
                  <c:v>58.3</c:v>
                </c:pt>
                <c:pt idx="15">
                  <c:v>57.1</c:v>
                </c:pt>
                <c:pt idx="16">
                  <c:v>60.7</c:v>
                </c:pt>
                <c:pt idx="17">
                  <c:v>66.599999999999994</c:v>
                </c:pt>
                <c:pt idx="18">
                  <c:v>66.2</c:v>
                </c:pt>
                <c:pt idx="19">
                  <c:v>64.400000000000006</c:v>
                </c:pt>
                <c:pt idx="20">
                  <c:v>65.099999999999994</c:v>
                </c:pt>
                <c:pt idx="21">
                  <c:v>65.900000000000006</c:v>
                </c:pt>
                <c:pt idx="22">
                  <c:v>62.6</c:v>
                </c:pt>
                <c:pt idx="23">
                  <c:v>58.4</c:v>
                </c:pt>
                <c:pt idx="24">
                  <c:v>57.8</c:v>
                </c:pt>
                <c:pt idx="25">
                  <c:v>57.4</c:v>
                </c:pt>
                <c:pt idx="26">
                  <c:v>57.4</c:v>
                </c:pt>
                <c:pt idx="27">
                  <c:v>59.8</c:v>
                </c:pt>
                <c:pt idx="28">
                  <c:v>58.4</c:v>
                </c:pt>
                <c:pt idx="29">
                  <c:v>56.9</c:v>
                </c:pt>
                <c:pt idx="30">
                  <c:v>54.6</c:v>
                </c:pt>
                <c:pt idx="31">
                  <c:v>54.8</c:v>
                </c:pt>
                <c:pt idx="32">
                  <c:v>52</c:v>
                </c:pt>
                <c:pt idx="33">
                  <c:v>49.3</c:v>
                </c:pt>
                <c:pt idx="34">
                  <c:v>49.1</c:v>
                </c:pt>
                <c:pt idx="35">
                  <c:v>47.8</c:v>
                </c:pt>
                <c:pt idx="36">
                  <c:v>45.1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D98-4222-A287-A4442D849B80}"/>
            </c:ext>
          </c:extLst>
        </c:ser>
        <c:ser>
          <c:idx val="3"/>
          <c:order val="3"/>
          <c:tx>
            <c:strRef>
              <c:f>PMI_Manufacturing!$AT$4</c:f>
              <c:strCache>
                <c:ptCount val="1"/>
                <c:pt idx="0">
                  <c:v>Čína (oficialní)</c:v>
                </c:pt>
              </c:strCache>
            </c:strRef>
          </c:tx>
          <c:spPr>
            <a:ln w="15875">
              <a:solidFill>
                <a:schemeClr val="accent2"/>
              </a:solidFill>
              <a:prstDash val="solid"/>
            </a:ln>
          </c:spPr>
          <c:marker>
            <c:symbol val="none"/>
          </c:marker>
          <c:cat>
            <c:numRef>
              <c:f>PMI_Manufacturing!$AP$104:$AP$140</c:f>
              <c:numCache>
                <c:formatCode>mmm\-yy</c:formatCode>
                <c:ptCount val="37"/>
                <c:pt idx="0">
                  <c:v>43769</c:v>
                </c:pt>
                <c:pt idx="1">
                  <c:v>43799</c:v>
                </c:pt>
                <c:pt idx="2">
                  <c:v>43830</c:v>
                </c:pt>
                <c:pt idx="3">
                  <c:v>43861</c:v>
                </c:pt>
                <c:pt idx="4">
                  <c:v>43890</c:v>
                </c:pt>
                <c:pt idx="5">
                  <c:v>43921</c:v>
                </c:pt>
                <c:pt idx="6">
                  <c:v>43951</c:v>
                </c:pt>
                <c:pt idx="7">
                  <c:v>43982</c:v>
                </c:pt>
                <c:pt idx="8">
                  <c:v>44012</c:v>
                </c:pt>
                <c:pt idx="9">
                  <c:v>44043</c:v>
                </c:pt>
                <c:pt idx="10">
                  <c:v>44074</c:v>
                </c:pt>
                <c:pt idx="11">
                  <c:v>44104</c:v>
                </c:pt>
                <c:pt idx="12">
                  <c:v>44135</c:v>
                </c:pt>
                <c:pt idx="13">
                  <c:v>44165</c:v>
                </c:pt>
                <c:pt idx="14">
                  <c:v>44196</c:v>
                </c:pt>
                <c:pt idx="15">
                  <c:v>44227</c:v>
                </c:pt>
                <c:pt idx="16">
                  <c:v>44255</c:v>
                </c:pt>
                <c:pt idx="17">
                  <c:v>44286</c:v>
                </c:pt>
                <c:pt idx="18">
                  <c:v>44316</c:v>
                </c:pt>
                <c:pt idx="19">
                  <c:v>44347</c:v>
                </c:pt>
                <c:pt idx="20">
                  <c:v>44377</c:v>
                </c:pt>
                <c:pt idx="21">
                  <c:v>44408</c:v>
                </c:pt>
                <c:pt idx="22">
                  <c:v>44439</c:v>
                </c:pt>
                <c:pt idx="23">
                  <c:v>44469</c:v>
                </c:pt>
                <c:pt idx="24">
                  <c:v>44500</c:v>
                </c:pt>
                <c:pt idx="25">
                  <c:v>44530</c:v>
                </c:pt>
                <c:pt idx="26">
                  <c:v>44561</c:v>
                </c:pt>
                <c:pt idx="27">
                  <c:v>44592</c:v>
                </c:pt>
                <c:pt idx="28">
                  <c:v>44620</c:v>
                </c:pt>
                <c:pt idx="29">
                  <c:v>44651</c:v>
                </c:pt>
                <c:pt idx="30">
                  <c:v>44681</c:v>
                </c:pt>
                <c:pt idx="31">
                  <c:v>44712</c:v>
                </c:pt>
                <c:pt idx="32">
                  <c:v>44742</c:v>
                </c:pt>
                <c:pt idx="33">
                  <c:v>44773</c:v>
                </c:pt>
                <c:pt idx="34">
                  <c:v>44804</c:v>
                </c:pt>
                <c:pt idx="35">
                  <c:v>44834</c:v>
                </c:pt>
                <c:pt idx="36">
                  <c:v>44865</c:v>
                </c:pt>
              </c:numCache>
            </c:numRef>
          </c:cat>
          <c:val>
            <c:numRef>
              <c:f>PMI_Manufacturing!$AT$104:$AT$140</c:f>
              <c:numCache>
                <c:formatCode>0.00</c:formatCode>
                <c:ptCount val="37"/>
                <c:pt idx="0">
                  <c:v>49.3</c:v>
                </c:pt>
                <c:pt idx="1">
                  <c:v>50.2</c:v>
                </c:pt>
                <c:pt idx="2">
                  <c:v>50.2</c:v>
                </c:pt>
                <c:pt idx="3">
                  <c:v>50</c:v>
                </c:pt>
                <c:pt idx="4">
                  <c:v>35.700000000000003</c:v>
                </c:pt>
                <c:pt idx="5">
                  <c:v>52</c:v>
                </c:pt>
                <c:pt idx="6">
                  <c:v>50.8</c:v>
                </c:pt>
                <c:pt idx="7">
                  <c:v>50.6</c:v>
                </c:pt>
                <c:pt idx="8">
                  <c:v>50.9</c:v>
                </c:pt>
                <c:pt idx="9">
                  <c:v>51.1</c:v>
                </c:pt>
                <c:pt idx="10">
                  <c:v>51</c:v>
                </c:pt>
                <c:pt idx="11">
                  <c:v>51.5</c:v>
                </c:pt>
                <c:pt idx="12">
                  <c:v>51.4</c:v>
                </c:pt>
                <c:pt idx="13">
                  <c:v>52.1</c:v>
                </c:pt>
                <c:pt idx="14">
                  <c:v>51.9</c:v>
                </c:pt>
                <c:pt idx="15">
                  <c:v>51.3</c:v>
                </c:pt>
                <c:pt idx="16">
                  <c:v>50.6</c:v>
                </c:pt>
                <c:pt idx="17">
                  <c:v>51.9</c:v>
                </c:pt>
                <c:pt idx="18">
                  <c:v>51.1</c:v>
                </c:pt>
                <c:pt idx="19">
                  <c:v>51</c:v>
                </c:pt>
                <c:pt idx="20">
                  <c:v>50.9</c:v>
                </c:pt>
                <c:pt idx="21">
                  <c:v>50.4</c:v>
                </c:pt>
                <c:pt idx="22">
                  <c:v>50.1</c:v>
                </c:pt>
                <c:pt idx="23">
                  <c:v>49.6</c:v>
                </c:pt>
                <c:pt idx="24">
                  <c:v>49.2</c:v>
                </c:pt>
                <c:pt idx="25">
                  <c:v>50.1</c:v>
                </c:pt>
                <c:pt idx="26">
                  <c:v>50.3</c:v>
                </c:pt>
                <c:pt idx="27">
                  <c:v>50.1</c:v>
                </c:pt>
                <c:pt idx="28">
                  <c:v>50.2</c:v>
                </c:pt>
                <c:pt idx="29">
                  <c:v>49.5</c:v>
                </c:pt>
                <c:pt idx="30">
                  <c:v>47.4</c:v>
                </c:pt>
                <c:pt idx="31">
                  <c:v>49.6</c:v>
                </c:pt>
                <c:pt idx="32">
                  <c:v>50.2</c:v>
                </c:pt>
                <c:pt idx="33">
                  <c:v>49</c:v>
                </c:pt>
                <c:pt idx="34">
                  <c:v>49.4</c:v>
                </c:pt>
                <c:pt idx="35">
                  <c:v>50.1</c:v>
                </c:pt>
                <c:pt idx="36">
                  <c:v>49.2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D98-4222-A287-A4442D849B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35538592"/>
        <c:axId val="2066541808"/>
      </c:lineChart>
      <c:dateAx>
        <c:axId val="2035538592"/>
        <c:scaling>
          <c:orientation val="minMax"/>
        </c:scaling>
        <c:delete val="0"/>
        <c:axPos val="b"/>
        <c:numFmt formatCode="mm/yy" sourceLinked="0"/>
        <c:majorTickMark val="out"/>
        <c:minorTickMark val="none"/>
        <c:tickLblPos val="low"/>
        <c:spPr>
          <a:ln w="3175">
            <a:solidFill>
              <a:srgbClr val="767676"/>
            </a:solidFill>
            <a:prstDash val="solid"/>
          </a:ln>
        </c:spPr>
        <c:crossAx val="2066541808"/>
        <c:crosses val="autoZero"/>
        <c:auto val="1"/>
        <c:lblOffset val="100"/>
        <c:baseTimeUnit val="months"/>
        <c:majorUnit val="3"/>
        <c:majorTimeUnit val="months"/>
      </c:dateAx>
      <c:valAx>
        <c:axId val="2066541808"/>
        <c:scaling>
          <c:orientation val="minMax"/>
          <c:min val="25"/>
        </c:scaling>
        <c:delete val="0"/>
        <c:axPos val="l"/>
        <c:majorGridlines>
          <c:spPr>
            <a:ln w="3175" cmpd="sng">
              <a:solidFill>
                <a:srgbClr val="A8A8A8"/>
              </a:solidFill>
              <a:prstDash val="solid"/>
            </a:ln>
          </c:spPr>
        </c:majorGridlines>
        <c:numFmt formatCode="0" sourceLinked="0"/>
        <c:majorTickMark val="out"/>
        <c:minorTickMark val="none"/>
        <c:tickLblPos val="nextTo"/>
        <c:spPr>
          <a:ln w="25400">
            <a:noFill/>
          </a:ln>
        </c:spPr>
        <c:crossAx val="2035538592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legend>
      <c:legendPos val="b"/>
      <c:layout>
        <c:manualLayout>
          <c:xMode val="edge"/>
          <c:yMode val="edge"/>
          <c:x val="0.05"/>
          <c:y val="0.87666583078389082"/>
          <c:w val="0.93281026930551225"/>
          <c:h val="0.12333416921610911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300"/>
          </a:pPr>
          <a:endParaRPr lang="cs-CZ"/>
        </a:p>
      </c:txPr>
    </c:legend>
    <c:plotVisOnly val="1"/>
    <c:dispBlanksAs val="gap"/>
    <c:showDLblsOverMax val="0"/>
  </c:chart>
  <c:spPr>
    <a:solidFill>
      <a:srgbClr val="FFFFFF"/>
    </a:solidFill>
    <a:ln w="25400">
      <a:noFill/>
    </a:ln>
    <a:effectLst/>
  </c:spPr>
  <c:txPr>
    <a:bodyPr/>
    <a:lstStyle/>
    <a:p>
      <a:pPr>
        <a:defRPr sz="1200" b="0" i="0">
          <a:solidFill>
            <a:srgbClr val="000000"/>
          </a:solidFill>
          <a:latin typeface="+mj-lt"/>
        </a:defRPr>
      </a:pPr>
      <a:endParaRPr lang="cs-CZ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/>
            </a:solidFill>
            <a:ln w="25400">
              <a:noFill/>
            </a:ln>
            <a:effectLst/>
          </c:spPr>
          <c:invertIfNegative val="0"/>
          <c:dPt>
            <c:idx val="1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7867-48D8-A61E-DE6F3B2093D9}"/>
              </c:ext>
            </c:extLst>
          </c:dPt>
          <c:dPt>
            <c:idx val="15"/>
            <c:invertIfNegative val="0"/>
            <c:bubble3D val="0"/>
            <c:spPr>
              <a:solidFill>
                <a:srgbClr val="FFB288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7867-48D8-A61E-DE6F3B2093D9}"/>
              </c:ext>
            </c:extLst>
          </c:dPt>
          <c:dPt>
            <c:idx val="16"/>
            <c:invertIfNegative val="0"/>
            <c:bubble3D val="0"/>
            <c:spPr>
              <a:solidFill>
                <a:srgbClr val="00B0F0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7867-48D8-A61E-DE6F3B2093D9}"/>
              </c:ext>
            </c:extLst>
          </c:dPt>
          <c:dLbls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867-48D8-A61E-DE6F3B2093D9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867-48D8-A61E-DE6F3B2093D9}"/>
                </c:ext>
              </c:extLst>
            </c:dLbl>
            <c:dLbl>
              <c:idx val="16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867-48D8-A61E-DE6F3B2093D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ING Me" panose="02000506040000020004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[1]Grafy!$A$5:$A$21</c:f>
              <c:numCache>
                <c:formatCode>yyyy</c:formatCode>
                <c:ptCount val="17"/>
                <c:pt idx="0">
                  <c:v>39447</c:v>
                </c:pt>
                <c:pt idx="1">
                  <c:v>39813</c:v>
                </c:pt>
                <c:pt idx="2">
                  <c:v>40178</c:v>
                </c:pt>
                <c:pt idx="3">
                  <c:v>40543</c:v>
                </c:pt>
                <c:pt idx="4">
                  <c:v>40908</c:v>
                </c:pt>
                <c:pt idx="5">
                  <c:v>41274</c:v>
                </c:pt>
                <c:pt idx="6">
                  <c:v>41639</c:v>
                </c:pt>
                <c:pt idx="7">
                  <c:v>42004</c:v>
                </c:pt>
                <c:pt idx="8">
                  <c:v>42369</c:v>
                </c:pt>
                <c:pt idx="9">
                  <c:v>42735</c:v>
                </c:pt>
                <c:pt idx="10">
                  <c:v>43100</c:v>
                </c:pt>
                <c:pt idx="11">
                  <c:v>43465</c:v>
                </c:pt>
                <c:pt idx="12">
                  <c:v>43830</c:v>
                </c:pt>
                <c:pt idx="13">
                  <c:v>44196</c:v>
                </c:pt>
                <c:pt idx="14">
                  <c:v>44561</c:v>
                </c:pt>
                <c:pt idx="15">
                  <c:v>44926</c:v>
                </c:pt>
                <c:pt idx="16">
                  <c:v>44927</c:v>
                </c:pt>
              </c:numCache>
            </c:numRef>
          </c:cat>
          <c:val>
            <c:numRef>
              <c:f>[1]Grafy!$B$5:$B$21</c:f>
              <c:numCache>
                <c:formatCode>0.0</c:formatCode>
                <c:ptCount val="17"/>
                <c:pt idx="0">
                  <c:v>5.5561401269987654</c:v>
                </c:pt>
                <c:pt idx="1">
                  <c:v>2.5086263414367371</c:v>
                </c:pt>
                <c:pt idx="2">
                  <c:v>-4.5075127895244149</c:v>
                </c:pt>
                <c:pt idx="3">
                  <c:v>2.2709200465407475</c:v>
                </c:pt>
                <c:pt idx="4">
                  <c:v>1.7611604978027939</c:v>
                </c:pt>
                <c:pt idx="5">
                  <c:v>-0.70475446711530942</c:v>
                </c:pt>
                <c:pt idx="6">
                  <c:v>-4.3704562747026721E-2</c:v>
                </c:pt>
                <c:pt idx="7">
                  <c:v>2.2617677508552481</c:v>
                </c:pt>
                <c:pt idx="8">
                  <c:v>5.469906840260963</c:v>
                </c:pt>
                <c:pt idx="9">
                  <c:v>2.4389189787242804</c:v>
                </c:pt>
                <c:pt idx="10">
                  <c:v>5.373687265952376</c:v>
                </c:pt>
                <c:pt idx="11">
                  <c:v>3.1794951460664356</c:v>
                </c:pt>
                <c:pt idx="12">
                  <c:v>2.9563353091258238</c:v>
                </c:pt>
                <c:pt idx="13">
                  <c:v>-5.8059094821161006</c:v>
                </c:pt>
                <c:pt idx="14">
                  <c:v>3.4876822101762799</c:v>
                </c:pt>
                <c:pt idx="15">
                  <c:v>2.5</c:v>
                </c:pt>
                <c:pt idx="16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867-48D8-A61E-DE6F3B2093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4"/>
        <c:axId val="544881135"/>
        <c:axId val="544881967"/>
      </c:barChart>
      <c:dateAx>
        <c:axId val="544881135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ING Me" panose="02000506040000020004"/>
                <a:ea typeface="+mn-ea"/>
                <a:cs typeface="+mn-cs"/>
              </a:defRPr>
            </a:pPr>
            <a:endParaRPr lang="cs-CZ"/>
          </a:p>
        </c:txPr>
        <c:crossAx val="544881967"/>
        <c:crosses val="autoZero"/>
        <c:auto val="1"/>
        <c:lblOffset val="100"/>
        <c:baseTimeUnit val="years"/>
      </c:dateAx>
      <c:valAx>
        <c:axId val="544881967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.0" sourceLinked="1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ING Me" panose="02000506040000020004"/>
                <a:ea typeface="+mn-ea"/>
                <a:cs typeface="+mn-cs"/>
              </a:defRPr>
            </a:pPr>
            <a:endParaRPr lang="cs-CZ"/>
          </a:p>
        </c:txPr>
        <c:crossAx val="5448811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ING Me" panose="02000506040000020004"/>
        </a:defRPr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/>
            </a:solidFill>
            <a:ln w="25400">
              <a:noFill/>
            </a:ln>
            <a:effectLst/>
          </c:spPr>
          <c:invertIfNegative val="0"/>
          <c:dPt>
            <c:idx val="10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FD2-4204-B8D6-2F1FA17F6AA4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FD2-4204-B8D6-2F1FA17F6AA4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FD2-4204-B8D6-2F1FA17F6AA4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FD2-4204-B8D6-2F1FA17F6AA4}"/>
              </c:ext>
            </c:extLst>
          </c:dPt>
          <c:dLbls>
            <c:dLbl>
              <c:idx val="1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FD2-4204-B8D6-2F1FA17F6AA4}"/>
                </c:ext>
              </c:extLst>
            </c:dLbl>
            <c:dLbl>
              <c:idx val="11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FD2-4204-B8D6-2F1FA17F6AA4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FD2-4204-B8D6-2F1FA17F6AA4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FD2-4204-B8D6-2F1FA17F6A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[1]Grafy!$AI$4:$AI$15</c:f>
              <c:numCache>
                <c:formatCode>yyyy</c:formatCode>
                <c:ptCount val="12"/>
                <c:pt idx="0">
                  <c:v>41274</c:v>
                </c:pt>
                <c:pt idx="1">
                  <c:v>41639</c:v>
                </c:pt>
                <c:pt idx="2">
                  <c:v>42004</c:v>
                </c:pt>
                <c:pt idx="3">
                  <c:v>42369</c:v>
                </c:pt>
                <c:pt idx="4">
                  <c:v>42735</c:v>
                </c:pt>
                <c:pt idx="5">
                  <c:v>43100</c:v>
                </c:pt>
                <c:pt idx="6">
                  <c:v>43465</c:v>
                </c:pt>
                <c:pt idx="7">
                  <c:v>43830</c:v>
                </c:pt>
                <c:pt idx="8">
                  <c:v>44196</c:v>
                </c:pt>
                <c:pt idx="9">
                  <c:v>44561</c:v>
                </c:pt>
                <c:pt idx="10">
                  <c:v>44926</c:v>
                </c:pt>
                <c:pt idx="11">
                  <c:v>44927</c:v>
                </c:pt>
              </c:numCache>
            </c:numRef>
          </c:cat>
          <c:val>
            <c:numRef>
              <c:f>[1]Grafy!$AJ$4:$AJ$15</c:f>
              <c:numCache>
                <c:formatCode>0.0</c:formatCode>
                <c:ptCount val="12"/>
                <c:pt idx="0">
                  <c:v>2.5012790734448842</c:v>
                </c:pt>
                <c:pt idx="1">
                  <c:v>-0.12739258462560743</c:v>
                </c:pt>
                <c:pt idx="2">
                  <c:v>2.9259616869052651</c:v>
                </c:pt>
                <c:pt idx="3">
                  <c:v>3.1973143601764731</c:v>
                </c:pt>
                <c:pt idx="4">
                  <c:v>4.4096248682670369</c:v>
                </c:pt>
                <c:pt idx="5">
                  <c:v>6.7513456862777987</c:v>
                </c:pt>
                <c:pt idx="6">
                  <c:v>8.1389138169073227</c:v>
                </c:pt>
                <c:pt idx="7">
                  <c:v>7.8841196027212623</c:v>
                </c:pt>
                <c:pt idx="8">
                  <c:v>3.1369269121074961</c:v>
                </c:pt>
                <c:pt idx="9">
                  <c:v>4.7</c:v>
                </c:pt>
                <c:pt idx="10">
                  <c:v>7.2</c:v>
                </c:pt>
                <c:pt idx="11">
                  <c:v>7.4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FD2-4204-B8D6-2F1FA17F6A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4"/>
        <c:axId val="544881135"/>
        <c:axId val="544881967"/>
      </c:barChart>
      <c:dateAx>
        <c:axId val="544881135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44881967"/>
        <c:crosses val="autoZero"/>
        <c:auto val="1"/>
        <c:lblOffset val="100"/>
        <c:baseTimeUnit val="years"/>
      </c:dateAx>
      <c:valAx>
        <c:axId val="544881967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.0" sourceLinked="1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448811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+mn-lt"/>
        </a:defRPr>
      </a:pPr>
      <a:endParaRPr lang="cs-CZ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/>
            </a:solidFill>
            <a:ln w="25400">
              <a:noFill/>
            </a:ln>
            <a:effectLst/>
          </c:spPr>
          <c:invertIfNegative val="0"/>
          <c:dPt>
            <c:idx val="10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0E0-48D4-9393-50498DA21424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0E0-48D4-9393-50498DA21424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0E0-48D4-9393-50498DA21424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0E0-48D4-9393-50498DA21424}"/>
              </c:ext>
            </c:extLst>
          </c:dPt>
          <c:dLbls>
            <c:dLbl>
              <c:idx val="1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0E0-48D4-9393-50498DA21424}"/>
                </c:ext>
              </c:extLst>
            </c:dLbl>
            <c:dLbl>
              <c:idx val="11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0E0-48D4-9393-50498DA21424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0E0-48D4-9393-50498DA21424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0E0-48D4-9393-50498DA214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[1]Grafy!$X$4:$X$15</c:f>
              <c:numCache>
                <c:formatCode>yyyy</c:formatCode>
                <c:ptCount val="12"/>
                <c:pt idx="0">
                  <c:v>41274</c:v>
                </c:pt>
                <c:pt idx="1">
                  <c:v>41639</c:v>
                </c:pt>
                <c:pt idx="2">
                  <c:v>42004</c:v>
                </c:pt>
                <c:pt idx="3">
                  <c:v>42369</c:v>
                </c:pt>
                <c:pt idx="4">
                  <c:v>42735</c:v>
                </c:pt>
                <c:pt idx="5">
                  <c:v>43100</c:v>
                </c:pt>
                <c:pt idx="6">
                  <c:v>43465</c:v>
                </c:pt>
                <c:pt idx="7">
                  <c:v>43830</c:v>
                </c:pt>
                <c:pt idx="8">
                  <c:v>44196</c:v>
                </c:pt>
                <c:pt idx="9">
                  <c:v>44561</c:v>
                </c:pt>
                <c:pt idx="10">
                  <c:v>44926</c:v>
                </c:pt>
                <c:pt idx="11">
                  <c:v>44927</c:v>
                </c:pt>
              </c:numCache>
            </c:numRef>
          </c:cat>
          <c:val>
            <c:numRef>
              <c:f>[1]Grafy!$Y$4:$Y$15</c:f>
              <c:numCache>
                <c:formatCode>0.0</c:formatCode>
                <c:ptCount val="12"/>
                <c:pt idx="0">
                  <c:v>6.7666666666666666</c:v>
                </c:pt>
                <c:pt idx="1">
                  <c:v>7.7249999999999988</c:v>
                </c:pt>
                <c:pt idx="2">
                  <c:v>7.674999999999998</c:v>
                </c:pt>
                <c:pt idx="3">
                  <c:v>6.5169652991469889</c:v>
                </c:pt>
                <c:pt idx="4">
                  <c:v>5.5089288826072105</c:v>
                </c:pt>
                <c:pt idx="5">
                  <c:v>4.2015751076431593</c:v>
                </c:pt>
                <c:pt idx="6">
                  <c:v>3.1730509199679098</c:v>
                </c:pt>
                <c:pt idx="7">
                  <c:v>2.7952243551147364</c:v>
                </c:pt>
                <c:pt idx="8">
                  <c:v>3.5615068377416144</c:v>
                </c:pt>
                <c:pt idx="9">
                  <c:v>3.8</c:v>
                </c:pt>
                <c:pt idx="10">
                  <c:v>3.5</c:v>
                </c:pt>
                <c:pt idx="11">
                  <c:v>3.9265557500000003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0E0-48D4-9393-50498DA214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4"/>
        <c:axId val="544881135"/>
        <c:axId val="544881967"/>
      </c:barChart>
      <c:dateAx>
        <c:axId val="544881135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44881967"/>
        <c:crosses val="autoZero"/>
        <c:auto val="1"/>
        <c:lblOffset val="100"/>
        <c:baseTimeUnit val="years"/>
      </c:dateAx>
      <c:valAx>
        <c:axId val="544881967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.0" sourceLinked="1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448811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+mn-lt"/>
        </a:defRPr>
      </a:pPr>
      <a:endParaRPr lang="cs-CZ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/>
            </a:solidFill>
            <a:ln w="25400">
              <a:noFill/>
            </a:ln>
            <a:effectLst/>
          </c:spPr>
          <c:invertIfNegative val="0"/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057E-400F-AC0E-2143662B4DD3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57E-400F-AC0E-2143662B4DD3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57E-400F-AC0E-2143662B4DD3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57E-400F-AC0E-2143662B4DD3}"/>
              </c:ext>
            </c:extLst>
          </c:dPt>
          <c:dLbls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57E-400F-AC0E-2143662B4DD3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57E-400F-AC0E-2143662B4DD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[1]Grafy!$AS$4:$AS$19</c:f>
              <c:numCache>
                <c:formatCode>yyyy</c:formatCode>
                <c:ptCount val="16"/>
                <c:pt idx="0">
                  <c:v>39813</c:v>
                </c:pt>
                <c:pt idx="1">
                  <c:v>40178</c:v>
                </c:pt>
                <c:pt idx="2">
                  <c:v>40543</c:v>
                </c:pt>
                <c:pt idx="3">
                  <c:v>40908</c:v>
                </c:pt>
                <c:pt idx="4">
                  <c:v>41274</c:v>
                </c:pt>
                <c:pt idx="5">
                  <c:v>41639</c:v>
                </c:pt>
                <c:pt idx="6">
                  <c:v>42004</c:v>
                </c:pt>
                <c:pt idx="7">
                  <c:v>42369</c:v>
                </c:pt>
                <c:pt idx="8">
                  <c:v>42735</c:v>
                </c:pt>
                <c:pt idx="9">
                  <c:v>43100</c:v>
                </c:pt>
                <c:pt idx="10">
                  <c:v>43465</c:v>
                </c:pt>
                <c:pt idx="11">
                  <c:v>43830</c:v>
                </c:pt>
                <c:pt idx="12">
                  <c:v>44196</c:v>
                </c:pt>
                <c:pt idx="13">
                  <c:v>44561</c:v>
                </c:pt>
                <c:pt idx="14">
                  <c:v>44926</c:v>
                </c:pt>
                <c:pt idx="15">
                  <c:v>44927</c:v>
                </c:pt>
              </c:numCache>
            </c:numRef>
          </c:cat>
          <c:val>
            <c:numRef>
              <c:f>[1]Grafy!$AT$4:$AT$19</c:f>
              <c:numCache>
                <c:formatCode>0.0</c:formatCode>
                <c:ptCount val="16"/>
                <c:pt idx="0">
                  <c:v>6.3666666666666663</c:v>
                </c:pt>
                <c:pt idx="1">
                  <c:v>1.0499999999999996</c:v>
                </c:pt>
                <c:pt idx="2">
                  <c:v>1.4666666666666675</c:v>
                </c:pt>
                <c:pt idx="3">
                  <c:v>1.9166666666666667</c:v>
                </c:pt>
                <c:pt idx="4">
                  <c:v>3.2916666666666679</c:v>
                </c:pt>
                <c:pt idx="5">
                  <c:v>1.4166666666666679</c:v>
                </c:pt>
                <c:pt idx="6">
                  <c:v>0.35833333333333311</c:v>
                </c:pt>
                <c:pt idx="7">
                  <c:v>0.33333333333333215</c:v>
                </c:pt>
                <c:pt idx="8">
                  <c:v>0.67499999999999716</c:v>
                </c:pt>
                <c:pt idx="9">
                  <c:v>2.4666666666666672</c:v>
                </c:pt>
                <c:pt idx="10">
                  <c:v>2.1416666666666671</c:v>
                </c:pt>
                <c:pt idx="11">
                  <c:v>2.8416666666666686</c:v>
                </c:pt>
                <c:pt idx="12">
                  <c:v>3.158333333333335</c:v>
                </c:pt>
                <c:pt idx="13">
                  <c:v>3.8</c:v>
                </c:pt>
                <c:pt idx="14">
                  <c:v>15.7</c:v>
                </c:pt>
                <c:pt idx="15">
                  <c:v>9.6999999999999993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57E-400F-AC0E-2143662B4D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4"/>
        <c:axId val="544881135"/>
        <c:axId val="544881967"/>
      </c:barChart>
      <c:dateAx>
        <c:axId val="544881135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44881967"/>
        <c:crosses val="autoZero"/>
        <c:auto val="1"/>
        <c:lblOffset val="100"/>
        <c:baseTimeUnit val="years"/>
      </c:dateAx>
      <c:valAx>
        <c:axId val="544881967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.0" sourceLinked="1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448811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+mn-lt"/>
        </a:defRPr>
      </a:pPr>
      <a:endParaRPr lang="cs-CZ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tx2"/>
              </a:solidFill>
              <a:prstDash val="solid"/>
              <a:round/>
            </a:ln>
            <a:effectLst/>
          </c:spPr>
          <c:marker>
            <c:symbol val="none"/>
          </c:marker>
          <c:dPt>
            <c:idx val="224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0-CF6C-4702-AA69-6BBECCFFA918}"/>
              </c:ext>
            </c:extLst>
          </c:dPt>
          <c:dPt>
            <c:idx val="233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1-CF6C-4702-AA69-6BBECCFFA918}"/>
              </c:ext>
            </c:extLst>
          </c:dPt>
          <c:dPt>
            <c:idx val="234"/>
            <c:marker>
              <c:symbol val="none"/>
            </c:marker>
            <c:bubble3D val="0"/>
            <c:spPr>
              <a:ln w="28575" cap="rnd" cmpd="thickThin">
                <a:solidFill>
                  <a:schemeClr val="tx2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CF6C-4702-AA69-6BBECCFFA918}"/>
              </c:ext>
            </c:extLst>
          </c:dPt>
          <c:dPt>
            <c:idx val="251"/>
            <c:marker>
              <c:symbol val="diamond"/>
              <c:size val="5"/>
              <c:spPr>
                <a:solidFill>
                  <a:schemeClr val="accent2"/>
                </a:solidFill>
                <a:ln w="28575">
                  <a:solidFill>
                    <a:schemeClr val="accent2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CF6C-4702-AA69-6BBECCFFA918}"/>
              </c:ext>
            </c:extLst>
          </c:dPt>
          <c:dPt>
            <c:idx val="262"/>
            <c:marker>
              <c:symbol val="diamond"/>
              <c:size val="5"/>
              <c:spPr>
                <a:solidFill>
                  <a:schemeClr val="accent6"/>
                </a:solidFill>
                <a:ln w="28575">
                  <a:solidFill>
                    <a:schemeClr val="accent6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CF6C-4702-AA69-6BBECCFFA918}"/>
              </c:ext>
            </c:extLst>
          </c:dPt>
          <c:dLbls>
            <c:dLbl>
              <c:idx val="251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F6C-4702-AA69-6BBECCFFA918}"/>
                </c:ext>
              </c:extLst>
            </c:dLbl>
            <c:dLbl>
              <c:idx val="26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F6C-4702-AA69-6BBECCFFA9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Grafy!$BM$3:$BM$267</c:f>
              <c:numCache>
                <c:formatCode>mm/yy</c:formatCode>
                <c:ptCount val="263"/>
                <c:pt idx="0">
                  <c:v>37256</c:v>
                </c:pt>
                <c:pt idx="1">
                  <c:v>37287</c:v>
                </c:pt>
                <c:pt idx="2">
                  <c:v>37315</c:v>
                </c:pt>
                <c:pt idx="3">
                  <c:v>37346</c:v>
                </c:pt>
                <c:pt idx="4">
                  <c:v>37376</c:v>
                </c:pt>
                <c:pt idx="5">
                  <c:v>37407</c:v>
                </c:pt>
                <c:pt idx="6">
                  <c:v>37437</c:v>
                </c:pt>
                <c:pt idx="7">
                  <c:v>37468</c:v>
                </c:pt>
                <c:pt idx="8">
                  <c:v>37499</c:v>
                </c:pt>
                <c:pt idx="9">
                  <c:v>37529</c:v>
                </c:pt>
                <c:pt idx="10">
                  <c:v>37560</c:v>
                </c:pt>
                <c:pt idx="11">
                  <c:v>37590</c:v>
                </c:pt>
                <c:pt idx="12">
                  <c:v>37621</c:v>
                </c:pt>
                <c:pt idx="13">
                  <c:v>37652</c:v>
                </c:pt>
                <c:pt idx="14">
                  <c:v>37680</c:v>
                </c:pt>
                <c:pt idx="15">
                  <c:v>37711</c:v>
                </c:pt>
                <c:pt idx="16">
                  <c:v>37741</c:v>
                </c:pt>
                <c:pt idx="17">
                  <c:v>37772</c:v>
                </c:pt>
                <c:pt idx="18">
                  <c:v>37802</c:v>
                </c:pt>
                <c:pt idx="19">
                  <c:v>37833</c:v>
                </c:pt>
                <c:pt idx="20">
                  <c:v>37864</c:v>
                </c:pt>
                <c:pt idx="21">
                  <c:v>37894</c:v>
                </c:pt>
                <c:pt idx="22">
                  <c:v>37925</c:v>
                </c:pt>
                <c:pt idx="23">
                  <c:v>37955</c:v>
                </c:pt>
                <c:pt idx="24">
                  <c:v>37986</c:v>
                </c:pt>
                <c:pt idx="25">
                  <c:v>38017</c:v>
                </c:pt>
                <c:pt idx="26">
                  <c:v>38046</c:v>
                </c:pt>
                <c:pt idx="27">
                  <c:v>38077</c:v>
                </c:pt>
                <c:pt idx="28">
                  <c:v>38107</c:v>
                </c:pt>
                <c:pt idx="29">
                  <c:v>38138</c:v>
                </c:pt>
                <c:pt idx="30">
                  <c:v>38168</c:v>
                </c:pt>
                <c:pt idx="31">
                  <c:v>38199</c:v>
                </c:pt>
                <c:pt idx="32">
                  <c:v>38230</c:v>
                </c:pt>
                <c:pt idx="33">
                  <c:v>38260</c:v>
                </c:pt>
                <c:pt idx="34">
                  <c:v>38291</c:v>
                </c:pt>
                <c:pt idx="35">
                  <c:v>38321</c:v>
                </c:pt>
                <c:pt idx="36">
                  <c:v>38352</c:v>
                </c:pt>
                <c:pt idx="37">
                  <c:v>38383</c:v>
                </c:pt>
                <c:pt idx="38">
                  <c:v>38411</c:v>
                </c:pt>
                <c:pt idx="39">
                  <c:v>38442</c:v>
                </c:pt>
                <c:pt idx="40">
                  <c:v>38472</c:v>
                </c:pt>
                <c:pt idx="41">
                  <c:v>38503</c:v>
                </c:pt>
                <c:pt idx="42">
                  <c:v>38533</c:v>
                </c:pt>
                <c:pt idx="43">
                  <c:v>38564</c:v>
                </c:pt>
                <c:pt idx="44">
                  <c:v>38595</c:v>
                </c:pt>
                <c:pt idx="45">
                  <c:v>38625</c:v>
                </c:pt>
                <c:pt idx="46">
                  <c:v>38656</c:v>
                </c:pt>
                <c:pt idx="47">
                  <c:v>38686</c:v>
                </c:pt>
                <c:pt idx="48">
                  <c:v>38717</c:v>
                </c:pt>
                <c:pt idx="49">
                  <c:v>38748</c:v>
                </c:pt>
                <c:pt idx="50">
                  <c:v>38776</c:v>
                </c:pt>
                <c:pt idx="51">
                  <c:v>38807</c:v>
                </c:pt>
                <c:pt idx="52">
                  <c:v>38837</c:v>
                </c:pt>
                <c:pt idx="53">
                  <c:v>38868</c:v>
                </c:pt>
                <c:pt idx="54">
                  <c:v>38898</c:v>
                </c:pt>
                <c:pt idx="55">
                  <c:v>38929</c:v>
                </c:pt>
                <c:pt idx="56">
                  <c:v>38960</c:v>
                </c:pt>
                <c:pt idx="57">
                  <c:v>38990</c:v>
                </c:pt>
                <c:pt idx="58">
                  <c:v>39021</c:v>
                </c:pt>
                <c:pt idx="59">
                  <c:v>39051</c:v>
                </c:pt>
                <c:pt idx="60">
                  <c:v>39082</c:v>
                </c:pt>
                <c:pt idx="61">
                  <c:v>39113</c:v>
                </c:pt>
                <c:pt idx="62">
                  <c:v>39141</c:v>
                </c:pt>
                <c:pt idx="63">
                  <c:v>39172</c:v>
                </c:pt>
                <c:pt idx="64">
                  <c:v>39202</c:v>
                </c:pt>
                <c:pt idx="65">
                  <c:v>39233</c:v>
                </c:pt>
                <c:pt idx="66">
                  <c:v>39263</c:v>
                </c:pt>
                <c:pt idx="67">
                  <c:v>39294</c:v>
                </c:pt>
                <c:pt idx="68">
                  <c:v>39325</c:v>
                </c:pt>
                <c:pt idx="69">
                  <c:v>39355</c:v>
                </c:pt>
                <c:pt idx="70">
                  <c:v>39386</c:v>
                </c:pt>
                <c:pt idx="71">
                  <c:v>39416</c:v>
                </c:pt>
                <c:pt idx="72">
                  <c:v>39447</c:v>
                </c:pt>
                <c:pt idx="73">
                  <c:v>39478</c:v>
                </c:pt>
                <c:pt idx="74">
                  <c:v>39507</c:v>
                </c:pt>
                <c:pt idx="75">
                  <c:v>39538</c:v>
                </c:pt>
                <c:pt idx="76">
                  <c:v>39629</c:v>
                </c:pt>
                <c:pt idx="77">
                  <c:v>39660</c:v>
                </c:pt>
                <c:pt idx="78">
                  <c:v>39691</c:v>
                </c:pt>
                <c:pt idx="79">
                  <c:v>39721</c:v>
                </c:pt>
                <c:pt idx="80">
                  <c:v>39752</c:v>
                </c:pt>
                <c:pt idx="81">
                  <c:v>39782</c:v>
                </c:pt>
                <c:pt idx="82">
                  <c:v>39813</c:v>
                </c:pt>
                <c:pt idx="83">
                  <c:v>39844</c:v>
                </c:pt>
                <c:pt idx="84">
                  <c:v>39872</c:v>
                </c:pt>
                <c:pt idx="85">
                  <c:v>39903</c:v>
                </c:pt>
                <c:pt idx="86">
                  <c:v>39933</c:v>
                </c:pt>
                <c:pt idx="87">
                  <c:v>39964</c:v>
                </c:pt>
                <c:pt idx="88">
                  <c:v>39994</c:v>
                </c:pt>
                <c:pt idx="89">
                  <c:v>40025</c:v>
                </c:pt>
                <c:pt idx="90">
                  <c:v>40056</c:v>
                </c:pt>
                <c:pt idx="91">
                  <c:v>40086</c:v>
                </c:pt>
                <c:pt idx="92">
                  <c:v>40117</c:v>
                </c:pt>
                <c:pt idx="93">
                  <c:v>40147</c:v>
                </c:pt>
                <c:pt idx="94">
                  <c:v>40178</c:v>
                </c:pt>
                <c:pt idx="95">
                  <c:v>40209</c:v>
                </c:pt>
                <c:pt idx="96">
                  <c:v>40237</c:v>
                </c:pt>
                <c:pt idx="97">
                  <c:v>40268</c:v>
                </c:pt>
                <c:pt idx="98">
                  <c:v>40298</c:v>
                </c:pt>
                <c:pt idx="99">
                  <c:v>40329</c:v>
                </c:pt>
                <c:pt idx="100">
                  <c:v>40359</c:v>
                </c:pt>
                <c:pt idx="101">
                  <c:v>40390</c:v>
                </c:pt>
                <c:pt idx="102">
                  <c:v>40421</c:v>
                </c:pt>
                <c:pt idx="103">
                  <c:v>40451</c:v>
                </c:pt>
                <c:pt idx="104">
                  <c:v>40482</c:v>
                </c:pt>
                <c:pt idx="105">
                  <c:v>40512</c:v>
                </c:pt>
                <c:pt idx="106">
                  <c:v>40543</c:v>
                </c:pt>
                <c:pt idx="107">
                  <c:v>40574</c:v>
                </c:pt>
                <c:pt idx="108">
                  <c:v>40602</c:v>
                </c:pt>
                <c:pt idx="109">
                  <c:v>40633</c:v>
                </c:pt>
                <c:pt idx="110">
                  <c:v>40663</c:v>
                </c:pt>
                <c:pt idx="111">
                  <c:v>40694</c:v>
                </c:pt>
                <c:pt idx="112">
                  <c:v>40724</c:v>
                </c:pt>
                <c:pt idx="113">
                  <c:v>40755</c:v>
                </c:pt>
                <c:pt idx="114">
                  <c:v>40786</c:v>
                </c:pt>
                <c:pt idx="115">
                  <c:v>40816</c:v>
                </c:pt>
                <c:pt idx="116">
                  <c:v>40847</c:v>
                </c:pt>
                <c:pt idx="117">
                  <c:v>40877</c:v>
                </c:pt>
                <c:pt idx="118">
                  <c:v>40908</c:v>
                </c:pt>
                <c:pt idx="119">
                  <c:v>40939</c:v>
                </c:pt>
                <c:pt idx="120">
                  <c:v>40968</c:v>
                </c:pt>
                <c:pt idx="121">
                  <c:v>40999</c:v>
                </c:pt>
                <c:pt idx="122">
                  <c:v>41029</c:v>
                </c:pt>
                <c:pt idx="123">
                  <c:v>41060</c:v>
                </c:pt>
                <c:pt idx="124">
                  <c:v>41090</c:v>
                </c:pt>
                <c:pt idx="125">
                  <c:v>41121</c:v>
                </c:pt>
                <c:pt idx="126">
                  <c:v>41152</c:v>
                </c:pt>
                <c:pt idx="127">
                  <c:v>41182</c:v>
                </c:pt>
                <c:pt idx="128">
                  <c:v>41213</c:v>
                </c:pt>
                <c:pt idx="129">
                  <c:v>41243</c:v>
                </c:pt>
                <c:pt idx="130">
                  <c:v>41274</c:v>
                </c:pt>
                <c:pt idx="131">
                  <c:v>41305</c:v>
                </c:pt>
                <c:pt idx="132">
                  <c:v>41333</c:v>
                </c:pt>
                <c:pt idx="133">
                  <c:v>41364</c:v>
                </c:pt>
                <c:pt idx="134">
                  <c:v>41394</c:v>
                </c:pt>
                <c:pt idx="135">
                  <c:v>41425</c:v>
                </c:pt>
                <c:pt idx="136">
                  <c:v>41455</c:v>
                </c:pt>
                <c:pt idx="137">
                  <c:v>41486</c:v>
                </c:pt>
                <c:pt idx="138">
                  <c:v>41517</c:v>
                </c:pt>
                <c:pt idx="139">
                  <c:v>41547</c:v>
                </c:pt>
                <c:pt idx="140">
                  <c:v>41578</c:v>
                </c:pt>
                <c:pt idx="141">
                  <c:v>41608</c:v>
                </c:pt>
                <c:pt idx="142">
                  <c:v>41639</c:v>
                </c:pt>
                <c:pt idx="143">
                  <c:v>41670</c:v>
                </c:pt>
                <c:pt idx="144">
                  <c:v>41698</c:v>
                </c:pt>
                <c:pt idx="145">
                  <c:v>41729</c:v>
                </c:pt>
                <c:pt idx="146">
                  <c:v>41759</c:v>
                </c:pt>
                <c:pt idx="147">
                  <c:v>41790</c:v>
                </c:pt>
                <c:pt idx="148">
                  <c:v>41820</c:v>
                </c:pt>
                <c:pt idx="149">
                  <c:v>41851</c:v>
                </c:pt>
                <c:pt idx="150">
                  <c:v>41882</c:v>
                </c:pt>
                <c:pt idx="151">
                  <c:v>41912</c:v>
                </c:pt>
                <c:pt idx="152">
                  <c:v>41943</c:v>
                </c:pt>
                <c:pt idx="153">
                  <c:v>41973</c:v>
                </c:pt>
                <c:pt idx="154">
                  <c:v>42004</c:v>
                </c:pt>
                <c:pt idx="155">
                  <c:v>42035</c:v>
                </c:pt>
                <c:pt idx="156">
                  <c:v>42063</c:v>
                </c:pt>
                <c:pt idx="157">
                  <c:v>42094</c:v>
                </c:pt>
                <c:pt idx="158">
                  <c:v>42124</c:v>
                </c:pt>
                <c:pt idx="159">
                  <c:v>42155</c:v>
                </c:pt>
                <c:pt idx="160">
                  <c:v>42185</c:v>
                </c:pt>
                <c:pt idx="161">
                  <c:v>42216</c:v>
                </c:pt>
                <c:pt idx="162">
                  <c:v>42247</c:v>
                </c:pt>
                <c:pt idx="163">
                  <c:v>42277</c:v>
                </c:pt>
                <c:pt idx="164">
                  <c:v>42308</c:v>
                </c:pt>
                <c:pt idx="165">
                  <c:v>42338</c:v>
                </c:pt>
                <c:pt idx="166">
                  <c:v>42369</c:v>
                </c:pt>
                <c:pt idx="167">
                  <c:v>42400</c:v>
                </c:pt>
                <c:pt idx="168">
                  <c:v>42429</c:v>
                </c:pt>
                <c:pt idx="169">
                  <c:v>42460</c:v>
                </c:pt>
                <c:pt idx="170">
                  <c:v>42490</c:v>
                </c:pt>
                <c:pt idx="171">
                  <c:v>42521</c:v>
                </c:pt>
                <c:pt idx="172">
                  <c:v>42551</c:v>
                </c:pt>
                <c:pt idx="173">
                  <c:v>42582</c:v>
                </c:pt>
                <c:pt idx="174">
                  <c:v>42613</c:v>
                </c:pt>
                <c:pt idx="175">
                  <c:v>42643</c:v>
                </c:pt>
                <c:pt idx="176">
                  <c:v>42674</c:v>
                </c:pt>
                <c:pt idx="177">
                  <c:v>42704</c:v>
                </c:pt>
                <c:pt idx="178">
                  <c:v>42735</c:v>
                </c:pt>
                <c:pt idx="179">
                  <c:v>42766</c:v>
                </c:pt>
                <c:pt idx="180">
                  <c:v>42794</c:v>
                </c:pt>
                <c:pt idx="181">
                  <c:v>42825</c:v>
                </c:pt>
                <c:pt idx="182">
                  <c:v>42855</c:v>
                </c:pt>
                <c:pt idx="183">
                  <c:v>42886</c:v>
                </c:pt>
                <c:pt idx="184">
                  <c:v>42916</c:v>
                </c:pt>
                <c:pt idx="185">
                  <c:v>42947</c:v>
                </c:pt>
                <c:pt idx="186">
                  <c:v>42978</c:v>
                </c:pt>
                <c:pt idx="187">
                  <c:v>43008</c:v>
                </c:pt>
                <c:pt idx="188">
                  <c:v>43039</c:v>
                </c:pt>
                <c:pt idx="189">
                  <c:v>43069</c:v>
                </c:pt>
                <c:pt idx="190">
                  <c:v>43100</c:v>
                </c:pt>
                <c:pt idx="191">
                  <c:v>43131</c:v>
                </c:pt>
                <c:pt idx="192">
                  <c:v>43159</c:v>
                </c:pt>
                <c:pt idx="193">
                  <c:v>43190</c:v>
                </c:pt>
                <c:pt idx="194">
                  <c:v>43220</c:v>
                </c:pt>
                <c:pt idx="195">
                  <c:v>43251</c:v>
                </c:pt>
                <c:pt idx="196">
                  <c:v>43281</c:v>
                </c:pt>
                <c:pt idx="197">
                  <c:v>43312</c:v>
                </c:pt>
                <c:pt idx="198">
                  <c:v>43343</c:v>
                </c:pt>
                <c:pt idx="199">
                  <c:v>43373</c:v>
                </c:pt>
                <c:pt idx="200">
                  <c:v>43404</c:v>
                </c:pt>
                <c:pt idx="201">
                  <c:v>43434</c:v>
                </c:pt>
                <c:pt idx="202">
                  <c:v>43465</c:v>
                </c:pt>
                <c:pt idx="203">
                  <c:v>43496</c:v>
                </c:pt>
                <c:pt idx="204">
                  <c:v>43524</c:v>
                </c:pt>
                <c:pt idx="205">
                  <c:v>43555</c:v>
                </c:pt>
                <c:pt idx="206">
                  <c:v>43585</c:v>
                </c:pt>
                <c:pt idx="207">
                  <c:v>43616</c:v>
                </c:pt>
                <c:pt idx="208">
                  <c:v>43646</c:v>
                </c:pt>
                <c:pt idx="209">
                  <c:v>43677</c:v>
                </c:pt>
                <c:pt idx="210">
                  <c:v>43708</c:v>
                </c:pt>
                <c:pt idx="211">
                  <c:v>43738</c:v>
                </c:pt>
                <c:pt idx="212">
                  <c:v>43769</c:v>
                </c:pt>
                <c:pt idx="213">
                  <c:v>43799</c:v>
                </c:pt>
                <c:pt idx="214">
                  <c:v>43830</c:v>
                </c:pt>
                <c:pt idx="215">
                  <c:v>43861</c:v>
                </c:pt>
                <c:pt idx="216">
                  <c:v>43890</c:v>
                </c:pt>
                <c:pt idx="217">
                  <c:v>43921</c:v>
                </c:pt>
                <c:pt idx="218">
                  <c:v>43951</c:v>
                </c:pt>
                <c:pt idx="219">
                  <c:v>43982</c:v>
                </c:pt>
                <c:pt idx="220">
                  <c:v>44012</c:v>
                </c:pt>
                <c:pt idx="221">
                  <c:v>44043</c:v>
                </c:pt>
                <c:pt idx="222">
                  <c:v>44074</c:v>
                </c:pt>
                <c:pt idx="223">
                  <c:v>44104</c:v>
                </c:pt>
                <c:pt idx="224">
                  <c:v>44135</c:v>
                </c:pt>
                <c:pt idx="225">
                  <c:v>44165</c:v>
                </c:pt>
                <c:pt idx="226">
                  <c:v>44196</c:v>
                </c:pt>
                <c:pt idx="227">
                  <c:v>44227</c:v>
                </c:pt>
                <c:pt idx="228">
                  <c:v>44255</c:v>
                </c:pt>
                <c:pt idx="229">
                  <c:v>44286</c:v>
                </c:pt>
                <c:pt idx="230">
                  <c:v>44316</c:v>
                </c:pt>
                <c:pt idx="231">
                  <c:v>44347</c:v>
                </c:pt>
                <c:pt idx="232">
                  <c:v>44377</c:v>
                </c:pt>
                <c:pt idx="233">
                  <c:v>44408</c:v>
                </c:pt>
                <c:pt idx="234">
                  <c:v>44439</c:v>
                </c:pt>
                <c:pt idx="235">
                  <c:v>44469</c:v>
                </c:pt>
                <c:pt idx="236">
                  <c:v>44500</c:v>
                </c:pt>
                <c:pt idx="237">
                  <c:v>44530</c:v>
                </c:pt>
                <c:pt idx="238">
                  <c:v>44561</c:v>
                </c:pt>
                <c:pt idx="239">
                  <c:v>44592</c:v>
                </c:pt>
                <c:pt idx="240">
                  <c:v>44620</c:v>
                </c:pt>
                <c:pt idx="241">
                  <c:v>44651</c:v>
                </c:pt>
                <c:pt idx="242">
                  <c:v>44681</c:v>
                </c:pt>
                <c:pt idx="243">
                  <c:v>44712</c:v>
                </c:pt>
                <c:pt idx="244">
                  <c:v>44742</c:v>
                </c:pt>
                <c:pt idx="245">
                  <c:v>44773</c:v>
                </c:pt>
                <c:pt idx="246">
                  <c:v>44804</c:v>
                </c:pt>
                <c:pt idx="247">
                  <c:v>44834</c:v>
                </c:pt>
                <c:pt idx="248">
                  <c:v>44865</c:v>
                </c:pt>
                <c:pt idx="249">
                  <c:v>44895</c:v>
                </c:pt>
                <c:pt idx="250">
                  <c:v>44926</c:v>
                </c:pt>
                <c:pt idx="251">
                  <c:v>44957</c:v>
                </c:pt>
                <c:pt idx="252">
                  <c:v>44985</c:v>
                </c:pt>
                <c:pt idx="253">
                  <c:v>45016</c:v>
                </c:pt>
                <c:pt idx="254">
                  <c:v>45046</c:v>
                </c:pt>
                <c:pt idx="255">
                  <c:v>45077</c:v>
                </c:pt>
                <c:pt idx="256">
                  <c:v>45107</c:v>
                </c:pt>
                <c:pt idx="257">
                  <c:v>45138</c:v>
                </c:pt>
                <c:pt idx="258">
                  <c:v>45169</c:v>
                </c:pt>
                <c:pt idx="259">
                  <c:v>45199</c:v>
                </c:pt>
                <c:pt idx="260">
                  <c:v>45230</c:v>
                </c:pt>
                <c:pt idx="261">
                  <c:v>45260</c:v>
                </c:pt>
                <c:pt idx="262">
                  <c:v>45291</c:v>
                </c:pt>
              </c:numCache>
            </c:numRef>
          </c:cat>
          <c:val>
            <c:numRef>
              <c:f>Grafy!$BN$3:$BN$267</c:f>
              <c:numCache>
                <c:formatCode>General</c:formatCode>
                <c:ptCount val="263"/>
                <c:pt idx="0">
                  <c:v>4.75</c:v>
                </c:pt>
                <c:pt idx="1">
                  <c:v>4.5</c:v>
                </c:pt>
                <c:pt idx="2">
                  <c:v>4.25</c:v>
                </c:pt>
                <c:pt idx="3">
                  <c:v>4.25</c:v>
                </c:pt>
                <c:pt idx="4">
                  <c:v>3.75</c:v>
                </c:pt>
                <c:pt idx="5">
                  <c:v>3.75</c:v>
                </c:pt>
                <c:pt idx="6">
                  <c:v>3.75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  <c:pt idx="10">
                  <c:v>3</c:v>
                </c:pt>
                <c:pt idx="11">
                  <c:v>2.75</c:v>
                </c:pt>
                <c:pt idx="12">
                  <c:v>2.75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2.25</c:v>
                </c:pt>
                <c:pt idx="19">
                  <c:v>2.25</c:v>
                </c:pt>
                <c:pt idx="20">
                  <c:v>2</c:v>
                </c:pt>
                <c:pt idx="21">
                  <c:v>2</c:v>
                </c:pt>
                <c:pt idx="22">
                  <c:v>2</c:v>
                </c:pt>
                <c:pt idx="23">
                  <c:v>2</c:v>
                </c:pt>
                <c:pt idx="24">
                  <c:v>2</c:v>
                </c:pt>
                <c:pt idx="25">
                  <c:v>2</c:v>
                </c:pt>
                <c:pt idx="26">
                  <c:v>2</c:v>
                </c:pt>
                <c:pt idx="27">
                  <c:v>2</c:v>
                </c:pt>
                <c:pt idx="28">
                  <c:v>2</c:v>
                </c:pt>
                <c:pt idx="29">
                  <c:v>2</c:v>
                </c:pt>
                <c:pt idx="30">
                  <c:v>2.25</c:v>
                </c:pt>
                <c:pt idx="31">
                  <c:v>2.25</c:v>
                </c:pt>
                <c:pt idx="32">
                  <c:v>2.5</c:v>
                </c:pt>
                <c:pt idx="33">
                  <c:v>2.5</c:v>
                </c:pt>
                <c:pt idx="34">
                  <c:v>2.5</c:v>
                </c:pt>
                <c:pt idx="35">
                  <c:v>2.5</c:v>
                </c:pt>
                <c:pt idx="36">
                  <c:v>2.5</c:v>
                </c:pt>
                <c:pt idx="37">
                  <c:v>2.25</c:v>
                </c:pt>
                <c:pt idx="38">
                  <c:v>2.25</c:v>
                </c:pt>
                <c:pt idx="39">
                  <c:v>2.25</c:v>
                </c:pt>
                <c:pt idx="40">
                  <c:v>1.75</c:v>
                </c:pt>
                <c:pt idx="41">
                  <c:v>1.75</c:v>
                </c:pt>
                <c:pt idx="42">
                  <c:v>1.75</c:v>
                </c:pt>
                <c:pt idx="43">
                  <c:v>1.75</c:v>
                </c:pt>
                <c:pt idx="44">
                  <c:v>1.75</c:v>
                </c:pt>
                <c:pt idx="45">
                  <c:v>1.75</c:v>
                </c:pt>
                <c:pt idx="46">
                  <c:v>2</c:v>
                </c:pt>
                <c:pt idx="47">
                  <c:v>2</c:v>
                </c:pt>
                <c:pt idx="48">
                  <c:v>2</c:v>
                </c:pt>
                <c:pt idx="49">
                  <c:v>2</c:v>
                </c:pt>
                <c:pt idx="50">
                  <c:v>2</c:v>
                </c:pt>
                <c:pt idx="51">
                  <c:v>2</c:v>
                </c:pt>
                <c:pt idx="52">
                  <c:v>2</c:v>
                </c:pt>
                <c:pt idx="53">
                  <c:v>2</c:v>
                </c:pt>
                <c:pt idx="54">
                  <c:v>2</c:v>
                </c:pt>
                <c:pt idx="55">
                  <c:v>2.25</c:v>
                </c:pt>
                <c:pt idx="56">
                  <c:v>2.25</c:v>
                </c:pt>
                <c:pt idx="57">
                  <c:v>2.5</c:v>
                </c:pt>
                <c:pt idx="58">
                  <c:v>2.5</c:v>
                </c:pt>
                <c:pt idx="59">
                  <c:v>2.5</c:v>
                </c:pt>
                <c:pt idx="60">
                  <c:v>2.5</c:v>
                </c:pt>
                <c:pt idx="61">
                  <c:v>2.5</c:v>
                </c:pt>
                <c:pt idx="62">
                  <c:v>2.5</c:v>
                </c:pt>
                <c:pt idx="63">
                  <c:v>2.5</c:v>
                </c:pt>
                <c:pt idx="64">
                  <c:v>2.5</c:v>
                </c:pt>
                <c:pt idx="65">
                  <c:v>2.5</c:v>
                </c:pt>
                <c:pt idx="66">
                  <c:v>2.75</c:v>
                </c:pt>
                <c:pt idx="67">
                  <c:v>3</c:v>
                </c:pt>
                <c:pt idx="68">
                  <c:v>3.25</c:v>
                </c:pt>
                <c:pt idx="69">
                  <c:v>3.25</c:v>
                </c:pt>
                <c:pt idx="70">
                  <c:v>3.25</c:v>
                </c:pt>
                <c:pt idx="71">
                  <c:v>3.5</c:v>
                </c:pt>
                <c:pt idx="72">
                  <c:v>3.5</c:v>
                </c:pt>
                <c:pt idx="73">
                  <c:v>3.5</c:v>
                </c:pt>
                <c:pt idx="74">
                  <c:v>3.75</c:v>
                </c:pt>
                <c:pt idx="75">
                  <c:v>3.75</c:v>
                </c:pt>
                <c:pt idx="76">
                  <c:v>3.75</c:v>
                </c:pt>
                <c:pt idx="77">
                  <c:v>3.75</c:v>
                </c:pt>
                <c:pt idx="78">
                  <c:v>3.5</c:v>
                </c:pt>
                <c:pt idx="79">
                  <c:v>3.5</c:v>
                </c:pt>
                <c:pt idx="80">
                  <c:v>3.5</c:v>
                </c:pt>
                <c:pt idx="81">
                  <c:v>2.75</c:v>
                </c:pt>
                <c:pt idx="82">
                  <c:v>2.25</c:v>
                </c:pt>
                <c:pt idx="83">
                  <c:v>2.25</c:v>
                </c:pt>
                <c:pt idx="84">
                  <c:v>1.75</c:v>
                </c:pt>
                <c:pt idx="85">
                  <c:v>1.75</c:v>
                </c:pt>
                <c:pt idx="86">
                  <c:v>1.75</c:v>
                </c:pt>
                <c:pt idx="87">
                  <c:v>1.5</c:v>
                </c:pt>
                <c:pt idx="88">
                  <c:v>1.5</c:v>
                </c:pt>
                <c:pt idx="89">
                  <c:v>1.5</c:v>
                </c:pt>
                <c:pt idx="90">
                  <c:v>1.25</c:v>
                </c:pt>
                <c:pt idx="91">
                  <c:v>1.25</c:v>
                </c:pt>
                <c:pt idx="92">
                  <c:v>1.25</c:v>
                </c:pt>
                <c:pt idx="93">
                  <c:v>1.25</c:v>
                </c:pt>
                <c:pt idx="94">
                  <c:v>1</c:v>
                </c:pt>
                <c:pt idx="95">
                  <c:v>1</c:v>
                </c:pt>
                <c:pt idx="96">
                  <c:v>1</c:v>
                </c:pt>
                <c:pt idx="97">
                  <c:v>1</c:v>
                </c:pt>
                <c:pt idx="98">
                  <c:v>1</c:v>
                </c:pt>
                <c:pt idx="99">
                  <c:v>0.75</c:v>
                </c:pt>
                <c:pt idx="100">
                  <c:v>0.75</c:v>
                </c:pt>
                <c:pt idx="101">
                  <c:v>0.75</c:v>
                </c:pt>
                <c:pt idx="102">
                  <c:v>0.75</c:v>
                </c:pt>
                <c:pt idx="103">
                  <c:v>0.75</c:v>
                </c:pt>
                <c:pt idx="104">
                  <c:v>0.75</c:v>
                </c:pt>
                <c:pt idx="105">
                  <c:v>0.75</c:v>
                </c:pt>
                <c:pt idx="106">
                  <c:v>0.75</c:v>
                </c:pt>
                <c:pt idx="107">
                  <c:v>0.75</c:v>
                </c:pt>
                <c:pt idx="108">
                  <c:v>0.75</c:v>
                </c:pt>
                <c:pt idx="109">
                  <c:v>0.75</c:v>
                </c:pt>
                <c:pt idx="110">
                  <c:v>0.75</c:v>
                </c:pt>
                <c:pt idx="111">
                  <c:v>0.75</c:v>
                </c:pt>
                <c:pt idx="112">
                  <c:v>0.75</c:v>
                </c:pt>
                <c:pt idx="113">
                  <c:v>0.75</c:v>
                </c:pt>
                <c:pt idx="114">
                  <c:v>0.75</c:v>
                </c:pt>
                <c:pt idx="115">
                  <c:v>0.75</c:v>
                </c:pt>
                <c:pt idx="116">
                  <c:v>0.75</c:v>
                </c:pt>
                <c:pt idx="117">
                  <c:v>0.75</c:v>
                </c:pt>
                <c:pt idx="118">
                  <c:v>0.75</c:v>
                </c:pt>
                <c:pt idx="119">
                  <c:v>0.75</c:v>
                </c:pt>
                <c:pt idx="120">
                  <c:v>0.75</c:v>
                </c:pt>
                <c:pt idx="121">
                  <c:v>0.75</c:v>
                </c:pt>
                <c:pt idx="122">
                  <c:v>0.75</c:v>
                </c:pt>
                <c:pt idx="123">
                  <c:v>0.75</c:v>
                </c:pt>
                <c:pt idx="124">
                  <c:v>0.5</c:v>
                </c:pt>
                <c:pt idx="125">
                  <c:v>0.5</c:v>
                </c:pt>
                <c:pt idx="126">
                  <c:v>0.5</c:v>
                </c:pt>
                <c:pt idx="127">
                  <c:v>0.5</c:v>
                </c:pt>
                <c:pt idx="128">
                  <c:v>0.25</c:v>
                </c:pt>
                <c:pt idx="129">
                  <c:v>0.05</c:v>
                </c:pt>
                <c:pt idx="130">
                  <c:v>0.05</c:v>
                </c:pt>
                <c:pt idx="131">
                  <c:v>0.05</c:v>
                </c:pt>
                <c:pt idx="132">
                  <c:v>0.05</c:v>
                </c:pt>
                <c:pt idx="133">
                  <c:v>0.05</c:v>
                </c:pt>
                <c:pt idx="134">
                  <c:v>0.05</c:v>
                </c:pt>
                <c:pt idx="135">
                  <c:v>0.05</c:v>
                </c:pt>
                <c:pt idx="136">
                  <c:v>0.05</c:v>
                </c:pt>
                <c:pt idx="137">
                  <c:v>0.05</c:v>
                </c:pt>
                <c:pt idx="138">
                  <c:v>0.05</c:v>
                </c:pt>
                <c:pt idx="139">
                  <c:v>0.05</c:v>
                </c:pt>
                <c:pt idx="140">
                  <c:v>0.05</c:v>
                </c:pt>
                <c:pt idx="141">
                  <c:v>0.05</c:v>
                </c:pt>
                <c:pt idx="142">
                  <c:v>0.05</c:v>
                </c:pt>
                <c:pt idx="143">
                  <c:v>0.05</c:v>
                </c:pt>
                <c:pt idx="144">
                  <c:v>0.05</c:v>
                </c:pt>
                <c:pt idx="145">
                  <c:v>0.05</c:v>
                </c:pt>
                <c:pt idx="146">
                  <c:v>0.05</c:v>
                </c:pt>
                <c:pt idx="147">
                  <c:v>0.05</c:v>
                </c:pt>
                <c:pt idx="148">
                  <c:v>0.05</c:v>
                </c:pt>
                <c:pt idx="149">
                  <c:v>0.05</c:v>
                </c:pt>
                <c:pt idx="150">
                  <c:v>0.05</c:v>
                </c:pt>
                <c:pt idx="151">
                  <c:v>0.05</c:v>
                </c:pt>
                <c:pt idx="152">
                  <c:v>0.05</c:v>
                </c:pt>
                <c:pt idx="153">
                  <c:v>0.05</c:v>
                </c:pt>
                <c:pt idx="154">
                  <c:v>0.05</c:v>
                </c:pt>
                <c:pt idx="155">
                  <c:v>0.05</c:v>
                </c:pt>
                <c:pt idx="156">
                  <c:v>0.05</c:v>
                </c:pt>
                <c:pt idx="157">
                  <c:v>0.05</c:v>
                </c:pt>
                <c:pt idx="158">
                  <c:v>0.05</c:v>
                </c:pt>
                <c:pt idx="159">
                  <c:v>0.05</c:v>
                </c:pt>
                <c:pt idx="160">
                  <c:v>0.05</c:v>
                </c:pt>
                <c:pt idx="161">
                  <c:v>0.05</c:v>
                </c:pt>
                <c:pt idx="162">
                  <c:v>0.05</c:v>
                </c:pt>
                <c:pt idx="163">
                  <c:v>0.05</c:v>
                </c:pt>
                <c:pt idx="164">
                  <c:v>0.05</c:v>
                </c:pt>
                <c:pt idx="165">
                  <c:v>0.05</c:v>
                </c:pt>
                <c:pt idx="166">
                  <c:v>0.05</c:v>
                </c:pt>
                <c:pt idx="167">
                  <c:v>0.05</c:v>
                </c:pt>
                <c:pt idx="168">
                  <c:v>0.05</c:v>
                </c:pt>
                <c:pt idx="169">
                  <c:v>0.05</c:v>
                </c:pt>
                <c:pt idx="170">
                  <c:v>0.05</c:v>
                </c:pt>
                <c:pt idx="171">
                  <c:v>0.05</c:v>
                </c:pt>
                <c:pt idx="172">
                  <c:v>0.05</c:v>
                </c:pt>
                <c:pt idx="173">
                  <c:v>0.05</c:v>
                </c:pt>
                <c:pt idx="174">
                  <c:v>0.05</c:v>
                </c:pt>
                <c:pt idx="175">
                  <c:v>0.05</c:v>
                </c:pt>
                <c:pt idx="176">
                  <c:v>0.05</c:v>
                </c:pt>
                <c:pt idx="177">
                  <c:v>0.05</c:v>
                </c:pt>
                <c:pt idx="178">
                  <c:v>0.05</c:v>
                </c:pt>
                <c:pt idx="179">
                  <c:v>0.05</c:v>
                </c:pt>
                <c:pt idx="180">
                  <c:v>0.05</c:v>
                </c:pt>
                <c:pt idx="181">
                  <c:v>0.05</c:v>
                </c:pt>
                <c:pt idx="182">
                  <c:v>0.05</c:v>
                </c:pt>
                <c:pt idx="183">
                  <c:v>0.05</c:v>
                </c:pt>
                <c:pt idx="184">
                  <c:v>0.05</c:v>
                </c:pt>
                <c:pt idx="185">
                  <c:v>0.05</c:v>
                </c:pt>
                <c:pt idx="186">
                  <c:v>0.25</c:v>
                </c:pt>
                <c:pt idx="187">
                  <c:v>0.25</c:v>
                </c:pt>
                <c:pt idx="188">
                  <c:v>0.25</c:v>
                </c:pt>
                <c:pt idx="189">
                  <c:v>0.5</c:v>
                </c:pt>
                <c:pt idx="190">
                  <c:v>0.5</c:v>
                </c:pt>
                <c:pt idx="191">
                  <c:v>0.5</c:v>
                </c:pt>
                <c:pt idx="192">
                  <c:v>0.75</c:v>
                </c:pt>
                <c:pt idx="193">
                  <c:v>0.75</c:v>
                </c:pt>
                <c:pt idx="194">
                  <c:v>0.75</c:v>
                </c:pt>
                <c:pt idx="195">
                  <c:v>0.75</c:v>
                </c:pt>
                <c:pt idx="196">
                  <c:v>1</c:v>
                </c:pt>
                <c:pt idx="197">
                  <c:v>1</c:v>
                </c:pt>
                <c:pt idx="198">
                  <c:v>1.25</c:v>
                </c:pt>
                <c:pt idx="199">
                  <c:v>1.5</c:v>
                </c:pt>
                <c:pt idx="200">
                  <c:v>1.5</c:v>
                </c:pt>
                <c:pt idx="201">
                  <c:v>1.75</c:v>
                </c:pt>
                <c:pt idx="202">
                  <c:v>1.75</c:v>
                </c:pt>
                <c:pt idx="203">
                  <c:v>1.75</c:v>
                </c:pt>
                <c:pt idx="204">
                  <c:v>1.75</c:v>
                </c:pt>
                <c:pt idx="205">
                  <c:v>1.75</c:v>
                </c:pt>
                <c:pt idx="206">
                  <c:v>1.75</c:v>
                </c:pt>
                <c:pt idx="207">
                  <c:v>2</c:v>
                </c:pt>
                <c:pt idx="208">
                  <c:v>2</c:v>
                </c:pt>
                <c:pt idx="209">
                  <c:v>2</c:v>
                </c:pt>
                <c:pt idx="210">
                  <c:v>2</c:v>
                </c:pt>
                <c:pt idx="211">
                  <c:v>2</c:v>
                </c:pt>
                <c:pt idx="212">
                  <c:v>2</c:v>
                </c:pt>
                <c:pt idx="213">
                  <c:v>2</c:v>
                </c:pt>
                <c:pt idx="214">
                  <c:v>2</c:v>
                </c:pt>
                <c:pt idx="215">
                  <c:v>2</c:v>
                </c:pt>
                <c:pt idx="216">
                  <c:v>2.25</c:v>
                </c:pt>
                <c:pt idx="217">
                  <c:v>1</c:v>
                </c:pt>
                <c:pt idx="218">
                  <c:v>1</c:v>
                </c:pt>
                <c:pt idx="219">
                  <c:v>0.25</c:v>
                </c:pt>
                <c:pt idx="220">
                  <c:v>0.25</c:v>
                </c:pt>
                <c:pt idx="221">
                  <c:v>0.25</c:v>
                </c:pt>
                <c:pt idx="222">
                  <c:v>0.25</c:v>
                </c:pt>
                <c:pt idx="223">
                  <c:v>0.25</c:v>
                </c:pt>
                <c:pt idx="224">
                  <c:v>0.25</c:v>
                </c:pt>
                <c:pt idx="225">
                  <c:v>0.25</c:v>
                </c:pt>
                <c:pt idx="226">
                  <c:v>0.25</c:v>
                </c:pt>
                <c:pt idx="227">
                  <c:v>0.25</c:v>
                </c:pt>
                <c:pt idx="228">
                  <c:v>0.25</c:v>
                </c:pt>
                <c:pt idx="229">
                  <c:v>0.25</c:v>
                </c:pt>
                <c:pt idx="230">
                  <c:v>0.25</c:v>
                </c:pt>
                <c:pt idx="231">
                  <c:v>0.25</c:v>
                </c:pt>
                <c:pt idx="232">
                  <c:v>0.5</c:v>
                </c:pt>
                <c:pt idx="233">
                  <c:v>0.5</c:v>
                </c:pt>
                <c:pt idx="234">
                  <c:v>0.75</c:v>
                </c:pt>
                <c:pt idx="235">
                  <c:v>0.75</c:v>
                </c:pt>
                <c:pt idx="236">
                  <c:v>1.5</c:v>
                </c:pt>
                <c:pt idx="237">
                  <c:v>2.75</c:v>
                </c:pt>
                <c:pt idx="238">
                  <c:v>3.75</c:v>
                </c:pt>
                <c:pt idx="239">
                  <c:v>3.75</c:v>
                </c:pt>
                <c:pt idx="240">
                  <c:v>4.5</c:v>
                </c:pt>
                <c:pt idx="241">
                  <c:v>5</c:v>
                </c:pt>
                <c:pt idx="242">
                  <c:v>5</c:v>
                </c:pt>
                <c:pt idx="243">
                  <c:v>5.75</c:v>
                </c:pt>
                <c:pt idx="250" formatCode="0.00">
                  <c:v>7</c:v>
                </c:pt>
                <c:pt idx="251">
                  <c:v>7</c:v>
                </c:pt>
                <c:pt idx="262" formatCode="0.00">
                  <c:v>5.75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CF6C-4702-AA69-6BBECCFFA9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17640048"/>
        <c:axId val="1217645872"/>
      </c:lineChart>
      <c:dateAx>
        <c:axId val="1217640048"/>
        <c:scaling>
          <c:orientation val="minMax"/>
        </c:scaling>
        <c:delete val="0"/>
        <c:axPos val="b"/>
        <c:numFmt formatCode="mm/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17645872"/>
        <c:crosses val="autoZero"/>
        <c:auto val="1"/>
        <c:lblOffset val="100"/>
        <c:baseTimeUnit val="months"/>
        <c:majorUnit val="24"/>
        <c:majorTimeUnit val="months"/>
      </c:dateAx>
      <c:valAx>
        <c:axId val="1217645872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1764004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+mn-lt"/>
        </a:defRPr>
      </a:pPr>
      <a:endParaRPr lang="cs-CZ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65785693659591"/>
          <c:y val="4.7355396762927451E-2"/>
          <c:w val="0.85729154931694895"/>
          <c:h val="0.78377254194122148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Grafy!$BE$2</c:f>
              <c:strCache>
                <c:ptCount val="1"/>
                <c:pt idx="0">
                  <c:v>celoroční průměr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Pt>
            <c:idx val="1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F89-47C5-BB83-D11BEA1D126E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F89-47C5-BB83-D11BEA1D126E}"/>
              </c:ext>
            </c:extLst>
          </c:dPt>
          <c:dLbls>
            <c:dLbl>
              <c:idx val="10"/>
              <c:layout>
                <c:manualLayout>
                  <c:x val="3.7396276862009768E-3"/>
                  <c:y val="-0.1352749579893175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500" b="0" i="0" u="none" strike="noStrike" kern="1200" baseline="0">
                      <a:solidFill>
                        <a:srgbClr val="000000"/>
                      </a:solidFill>
                      <a:latin typeface="ING Me" panose="02000506040000020004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771364463525379"/>
                      <c:h val="6.162136707455686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F89-47C5-BB83-D11BEA1D126E}"/>
                </c:ext>
              </c:extLst>
            </c:dLbl>
            <c:dLbl>
              <c:idx val="1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F89-47C5-BB83-D11BEA1D12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ING Me" panose="02000506040000020004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Grafy!$BC$4:$BC$15</c:f>
              <c:numCache>
                <c:formatCode>yyyy</c:formatCode>
                <c:ptCount val="12"/>
                <c:pt idx="0">
                  <c:v>41274</c:v>
                </c:pt>
                <c:pt idx="1">
                  <c:v>41639</c:v>
                </c:pt>
                <c:pt idx="2">
                  <c:v>42004</c:v>
                </c:pt>
                <c:pt idx="3">
                  <c:v>42369</c:v>
                </c:pt>
                <c:pt idx="4">
                  <c:v>42735</c:v>
                </c:pt>
                <c:pt idx="5">
                  <c:v>43100</c:v>
                </c:pt>
                <c:pt idx="6">
                  <c:v>43465</c:v>
                </c:pt>
                <c:pt idx="7">
                  <c:v>43830</c:v>
                </c:pt>
                <c:pt idx="8">
                  <c:v>44196</c:v>
                </c:pt>
                <c:pt idx="9">
                  <c:v>44561</c:v>
                </c:pt>
                <c:pt idx="10">
                  <c:v>44926</c:v>
                </c:pt>
                <c:pt idx="11">
                  <c:v>44927</c:v>
                </c:pt>
              </c:numCache>
            </c:numRef>
          </c:cat>
          <c:val>
            <c:numRef>
              <c:f>Grafy!$BE$4:$BE$15</c:f>
              <c:numCache>
                <c:formatCode>0.0</c:formatCode>
                <c:ptCount val="12"/>
                <c:pt idx="0">
                  <c:v>25.147797499999999</c:v>
                </c:pt>
                <c:pt idx="1">
                  <c:v>25.941507500000004</c:v>
                </c:pt>
                <c:pt idx="2">
                  <c:v>27.531810000000004</c:v>
                </c:pt>
                <c:pt idx="3">
                  <c:v>27.298209166666663</c:v>
                </c:pt>
                <c:pt idx="4">
                  <c:v>27.035876666666667</c:v>
                </c:pt>
                <c:pt idx="5">
                  <c:v>26.355931666666663</c:v>
                </c:pt>
                <c:pt idx="6">
                  <c:v>25.648583333333331</c:v>
                </c:pt>
                <c:pt idx="7">
                  <c:v>25.675136666666663</c:v>
                </c:pt>
                <c:pt idx="8">
                  <c:v>26.458079166666668</c:v>
                </c:pt>
                <c:pt idx="9" formatCode="0.00">
                  <c:v>25.67</c:v>
                </c:pt>
                <c:pt idx="10" formatCode="0.00">
                  <c:v>24.6</c:v>
                </c:pt>
                <c:pt idx="11" formatCode="0.00">
                  <c:v>24.786999999999999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F89-47C5-BB83-D11BEA1D12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4"/>
        <c:axId val="544881135"/>
        <c:axId val="544881967"/>
      </c:barChart>
      <c:lineChart>
        <c:grouping val="stacked"/>
        <c:varyColors val="0"/>
        <c:ser>
          <c:idx val="0"/>
          <c:order val="0"/>
          <c:tx>
            <c:strRef>
              <c:f>Grafy!$BD$2</c:f>
              <c:strCache>
                <c:ptCount val="1"/>
                <c:pt idx="0">
                  <c:v>konec roku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chemeClr val="accent5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10"/>
            <c:marker>
              <c:symbol val="circle"/>
              <c:size val="7"/>
              <c:spPr>
                <a:solidFill>
                  <a:schemeClr val="accent4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FF89-47C5-BB83-D11BEA1D126E}"/>
              </c:ext>
            </c:extLst>
          </c:dPt>
          <c:dPt>
            <c:idx val="11"/>
            <c:marker>
              <c:symbol val="circle"/>
              <c:size val="7"/>
              <c:spPr>
                <a:solidFill>
                  <a:schemeClr val="accent4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FF89-47C5-BB83-D11BEA1D126E}"/>
              </c:ext>
            </c:extLst>
          </c:dPt>
          <c:dPt>
            <c:idx val="14"/>
            <c:marker>
              <c:symbol val="circle"/>
              <c:size val="7"/>
              <c:spPr>
                <a:solidFill>
                  <a:schemeClr val="accent5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8-FF89-47C5-BB83-D11BEA1D126E}"/>
              </c:ext>
            </c:extLst>
          </c:dPt>
          <c:dPt>
            <c:idx val="15"/>
            <c:marker>
              <c:symbol val="circle"/>
              <c:size val="7"/>
              <c:spPr>
                <a:solidFill>
                  <a:schemeClr val="accent5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A-FF89-47C5-BB83-D11BEA1D126E}"/>
              </c:ext>
            </c:extLst>
          </c:dPt>
          <c:dLbls>
            <c:dLbl>
              <c:idx val="1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F89-47C5-BB83-D11BEA1D126E}"/>
                </c:ext>
              </c:extLst>
            </c:dLbl>
            <c:dLbl>
              <c:idx val="1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F89-47C5-BB83-D11BEA1D12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ING Me" panose="02000506040000020004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Grafy!$BC$4:$BC$15</c:f>
              <c:numCache>
                <c:formatCode>yyyy</c:formatCode>
                <c:ptCount val="12"/>
                <c:pt idx="0">
                  <c:v>41274</c:v>
                </c:pt>
                <c:pt idx="1">
                  <c:v>41639</c:v>
                </c:pt>
                <c:pt idx="2">
                  <c:v>42004</c:v>
                </c:pt>
                <c:pt idx="3">
                  <c:v>42369</c:v>
                </c:pt>
                <c:pt idx="4">
                  <c:v>42735</c:v>
                </c:pt>
                <c:pt idx="5">
                  <c:v>43100</c:v>
                </c:pt>
                <c:pt idx="6">
                  <c:v>43465</c:v>
                </c:pt>
                <c:pt idx="7">
                  <c:v>43830</c:v>
                </c:pt>
                <c:pt idx="8">
                  <c:v>44196</c:v>
                </c:pt>
                <c:pt idx="9">
                  <c:v>44561</c:v>
                </c:pt>
                <c:pt idx="10">
                  <c:v>44926</c:v>
                </c:pt>
                <c:pt idx="11">
                  <c:v>44927</c:v>
                </c:pt>
              </c:numCache>
            </c:numRef>
          </c:cat>
          <c:val>
            <c:numRef>
              <c:f>Grafy!$BD$4:$BD$15</c:f>
              <c:numCache>
                <c:formatCode>0.0</c:formatCode>
                <c:ptCount val="12"/>
                <c:pt idx="0">
                  <c:v>25.088000000000001</c:v>
                </c:pt>
                <c:pt idx="1">
                  <c:v>27.342500000000001</c:v>
                </c:pt>
                <c:pt idx="2">
                  <c:v>27.659479999999999</c:v>
                </c:pt>
                <c:pt idx="3">
                  <c:v>27.024989999999999</c:v>
                </c:pt>
                <c:pt idx="4">
                  <c:v>26.997990000000001</c:v>
                </c:pt>
                <c:pt idx="5">
                  <c:v>25.54749</c:v>
                </c:pt>
                <c:pt idx="6">
                  <c:v>25.716999999999999</c:v>
                </c:pt>
                <c:pt idx="7">
                  <c:v>25.413989999999998</c:v>
                </c:pt>
                <c:pt idx="8">
                  <c:v>26.225490000000001</c:v>
                </c:pt>
                <c:pt idx="9">
                  <c:v>24.89</c:v>
                </c:pt>
                <c:pt idx="10">
                  <c:v>24.6</c:v>
                </c:pt>
                <c:pt idx="11" formatCode="0.00">
                  <c:v>24.632999999999999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FF89-47C5-BB83-D11BEA1D12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44881135"/>
        <c:axId val="544881967"/>
      </c:lineChart>
      <c:dateAx>
        <c:axId val="544881135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ING Me" panose="02000506040000020004"/>
                <a:ea typeface="+mn-ea"/>
                <a:cs typeface="+mn-cs"/>
              </a:defRPr>
            </a:pPr>
            <a:endParaRPr lang="cs-CZ"/>
          </a:p>
        </c:txPr>
        <c:crossAx val="544881967"/>
        <c:crosses val="autoZero"/>
        <c:auto val="1"/>
        <c:lblOffset val="100"/>
        <c:baseTimeUnit val="years"/>
      </c:dateAx>
      <c:valAx>
        <c:axId val="544881967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.0" sourceLinked="1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ING Me" panose="02000506040000020004"/>
                <a:ea typeface="+mn-ea"/>
                <a:cs typeface="+mn-cs"/>
              </a:defRPr>
            </a:pPr>
            <a:endParaRPr lang="cs-CZ"/>
          </a:p>
        </c:txPr>
        <c:crossAx val="5448811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1561240493818681"/>
          <c:y val="9.4770327590140091E-2"/>
          <c:w val="0.31449515440132086"/>
          <c:h val="0.1578739511406936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rgbClr val="000000"/>
              </a:solidFill>
              <a:latin typeface="ING Me" panose="02000506040000020004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ING Me" panose="02000506040000020004"/>
        </a:defRPr>
      </a:pPr>
      <a:endParaRPr lang="cs-CZ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Grafy!$BZ$2</c:f>
              <c:strCache>
                <c:ptCount val="1"/>
                <c:pt idx="0">
                  <c:v>Dluh sektoru vládních institucí (% HDP)</c:v>
                </c:pt>
              </c:strCache>
            </c:strRef>
          </c:tx>
          <c:spPr>
            <a:solidFill>
              <a:schemeClr val="tx2"/>
            </a:solidFill>
            <a:ln w="25400">
              <a:noFill/>
            </a:ln>
            <a:effectLst/>
          </c:spPr>
          <c:invertIfNegative val="0"/>
          <c:dPt>
            <c:idx val="26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AB0-4810-98D6-B89136730E53}"/>
              </c:ext>
            </c:extLst>
          </c:dPt>
          <c:dPt>
            <c:idx val="27"/>
            <c:invertIfNegative val="0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AB0-4810-98D6-B89136730E53}"/>
              </c:ext>
            </c:extLst>
          </c:dPt>
          <c:dLbls>
            <c:dLbl>
              <c:idx val="26"/>
              <c:layout>
                <c:manualLayout>
                  <c:x val="1.5189978715544181E-3"/>
                  <c:y val="4.153860293576524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AB0-4810-98D6-B89136730E53}"/>
                </c:ext>
              </c:extLst>
            </c:dLbl>
            <c:dLbl>
              <c:idx val="27"/>
              <c:layout>
                <c:manualLayout>
                  <c:x val="4.890986364642482E-3"/>
                  <c:y val="8.307720587153058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AB0-4810-98D6-B89136730E5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Grafy!$BY$4:$BY$31</c:f>
              <c:numCache>
                <c:formatCode>yyyy</c:formatCode>
                <c:ptCount val="28"/>
                <c:pt idx="0">
                  <c:v>35430</c:v>
                </c:pt>
                <c:pt idx="1">
                  <c:v>35795</c:v>
                </c:pt>
                <c:pt idx="2">
                  <c:v>36160</c:v>
                </c:pt>
                <c:pt idx="3">
                  <c:v>36525</c:v>
                </c:pt>
                <c:pt idx="4">
                  <c:v>36891</c:v>
                </c:pt>
                <c:pt idx="5">
                  <c:v>37256</c:v>
                </c:pt>
                <c:pt idx="6">
                  <c:v>37621</c:v>
                </c:pt>
                <c:pt idx="7">
                  <c:v>37986</c:v>
                </c:pt>
                <c:pt idx="8">
                  <c:v>38352</c:v>
                </c:pt>
                <c:pt idx="9">
                  <c:v>38717</c:v>
                </c:pt>
                <c:pt idx="10">
                  <c:v>39082</c:v>
                </c:pt>
                <c:pt idx="11">
                  <c:v>39447</c:v>
                </c:pt>
                <c:pt idx="12">
                  <c:v>39813</c:v>
                </c:pt>
                <c:pt idx="13">
                  <c:v>40178</c:v>
                </c:pt>
                <c:pt idx="14">
                  <c:v>40543</c:v>
                </c:pt>
                <c:pt idx="15">
                  <c:v>40908</c:v>
                </c:pt>
                <c:pt idx="16">
                  <c:v>41274</c:v>
                </c:pt>
                <c:pt idx="17">
                  <c:v>41639</c:v>
                </c:pt>
                <c:pt idx="18">
                  <c:v>42004</c:v>
                </c:pt>
                <c:pt idx="19">
                  <c:v>42369</c:v>
                </c:pt>
                <c:pt idx="20">
                  <c:v>42735</c:v>
                </c:pt>
                <c:pt idx="21">
                  <c:v>43100</c:v>
                </c:pt>
                <c:pt idx="22">
                  <c:v>43465</c:v>
                </c:pt>
                <c:pt idx="23">
                  <c:v>43830</c:v>
                </c:pt>
                <c:pt idx="24">
                  <c:v>44196</c:v>
                </c:pt>
                <c:pt idx="25">
                  <c:v>44561</c:v>
                </c:pt>
                <c:pt idx="26">
                  <c:v>44926</c:v>
                </c:pt>
                <c:pt idx="27">
                  <c:v>45291</c:v>
                </c:pt>
              </c:numCache>
            </c:numRef>
          </c:cat>
          <c:val>
            <c:numRef>
              <c:f>Grafy!$BZ$4:$BZ$31</c:f>
              <c:numCache>
                <c:formatCode>0.0</c:formatCode>
                <c:ptCount val="28"/>
                <c:pt idx="0">
                  <c:v>11.577226794514706</c:v>
                </c:pt>
                <c:pt idx="1">
                  <c:v>12.193712506798498</c:v>
                </c:pt>
                <c:pt idx="2">
                  <c:v>13.955886607957623</c:v>
                </c:pt>
                <c:pt idx="3">
                  <c:v>15.183558863959471</c:v>
                </c:pt>
                <c:pt idx="4">
                  <c:v>16.98947612799623</c:v>
                </c:pt>
                <c:pt idx="5">
                  <c:v>22.705947673746842</c:v>
                </c:pt>
                <c:pt idx="6">
                  <c:v>25.831945364183039</c:v>
                </c:pt>
                <c:pt idx="7">
                  <c:v>28.158438677193733</c:v>
                </c:pt>
                <c:pt idx="8">
                  <c:v>28.367466039145796</c:v>
                </c:pt>
                <c:pt idx="9">
                  <c:v>27.702176862010937</c:v>
                </c:pt>
                <c:pt idx="10">
                  <c:v>27.559892276176967</c:v>
                </c:pt>
                <c:pt idx="11">
                  <c:v>27.325404394780406</c:v>
                </c:pt>
                <c:pt idx="12">
                  <c:v>28.118064934229725</c:v>
                </c:pt>
                <c:pt idx="13">
                  <c:v>33.355975237208924</c:v>
                </c:pt>
                <c:pt idx="14">
                  <c:v>37.068499600537955</c:v>
                </c:pt>
                <c:pt idx="15">
                  <c:v>39.722346056677424</c:v>
                </c:pt>
                <c:pt idx="16">
                  <c:v>44.15</c:v>
                </c:pt>
                <c:pt idx="17">
                  <c:v>44.42</c:v>
                </c:pt>
                <c:pt idx="18">
                  <c:v>41.85</c:v>
                </c:pt>
                <c:pt idx="19">
                  <c:v>39.700000000000003</c:v>
                </c:pt>
                <c:pt idx="20">
                  <c:v>36.58</c:v>
                </c:pt>
                <c:pt idx="21">
                  <c:v>34.24</c:v>
                </c:pt>
                <c:pt idx="22">
                  <c:v>32.06</c:v>
                </c:pt>
                <c:pt idx="23">
                  <c:v>30.05</c:v>
                </c:pt>
                <c:pt idx="24">
                  <c:v>37.74</c:v>
                </c:pt>
                <c:pt idx="25">
                  <c:v>42.017144181776402</c:v>
                </c:pt>
                <c:pt idx="26">
                  <c:v>43.3</c:v>
                </c:pt>
                <c:pt idx="27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AB0-4810-98D6-B89136730E53}"/>
            </c:ext>
          </c:extLst>
        </c:ser>
        <c:ser>
          <c:idx val="1"/>
          <c:order val="1"/>
          <c:tx>
            <c:strRef>
              <c:f>Grafy!$CA$2</c:f>
              <c:strCache>
                <c:ptCount val="1"/>
                <c:pt idx="0">
                  <c:v>Saldo sektoru vládních institucí (% HDP)</c:v>
                </c:pt>
              </c:strCache>
            </c:strRef>
          </c:tx>
          <c:spPr>
            <a:solidFill>
              <a:schemeClr val="accent5"/>
            </a:solidFill>
            <a:ln w="25400">
              <a:noFill/>
            </a:ln>
            <a:effectLst/>
          </c:spPr>
          <c:invertIfNegative val="0"/>
          <c:dPt>
            <c:idx val="26"/>
            <c:invertIfNegative val="0"/>
            <c:bubble3D val="0"/>
            <c:spPr>
              <a:noFill/>
              <a:ln w="2540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DAB0-4810-98D6-B89136730E53}"/>
              </c:ext>
            </c:extLst>
          </c:dPt>
          <c:dPt>
            <c:idx val="27"/>
            <c:invertIfNegative val="0"/>
            <c:bubble3D val="0"/>
            <c:spPr>
              <a:noFill/>
              <a:ln w="25400"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DAB0-4810-98D6-B89136730E53}"/>
              </c:ext>
            </c:extLst>
          </c:dPt>
          <c:dLbls>
            <c:dLbl>
              <c:idx val="26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AB0-4810-98D6-B89136730E53}"/>
                </c:ext>
              </c:extLst>
            </c:dLbl>
            <c:dLbl>
              <c:idx val="27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AB0-4810-98D6-B89136730E5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Grafy!$BY$4:$BY$31</c:f>
              <c:numCache>
                <c:formatCode>yyyy</c:formatCode>
                <c:ptCount val="28"/>
                <c:pt idx="0">
                  <c:v>35430</c:v>
                </c:pt>
                <c:pt idx="1">
                  <c:v>35795</c:v>
                </c:pt>
                <c:pt idx="2">
                  <c:v>36160</c:v>
                </c:pt>
                <c:pt idx="3">
                  <c:v>36525</c:v>
                </c:pt>
                <c:pt idx="4">
                  <c:v>36891</c:v>
                </c:pt>
                <c:pt idx="5">
                  <c:v>37256</c:v>
                </c:pt>
                <c:pt idx="6">
                  <c:v>37621</c:v>
                </c:pt>
                <c:pt idx="7">
                  <c:v>37986</c:v>
                </c:pt>
                <c:pt idx="8">
                  <c:v>38352</c:v>
                </c:pt>
                <c:pt idx="9">
                  <c:v>38717</c:v>
                </c:pt>
                <c:pt idx="10">
                  <c:v>39082</c:v>
                </c:pt>
                <c:pt idx="11">
                  <c:v>39447</c:v>
                </c:pt>
                <c:pt idx="12">
                  <c:v>39813</c:v>
                </c:pt>
                <c:pt idx="13">
                  <c:v>40178</c:v>
                </c:pt>
                <c:pt idx="14">
                  <c:v>40543</c:v>
                </c:pt>
                <c:pt idx="15">
                  <c:v>40908</c:v>
                </c:pt>
                <c:pt idx="16">
                  <c:v>41274</c:v>
                </c:pt>
                <c:pt idx="17">
                  <c:v>41639</c:v>
                </c:pt>
                <c:pt idx="18">
                  <c:v>42004</c:v>
                </c:pt>
                <c:pt idx="19">
                  <c:v>42369</c:v>
                </c:pt>
                <c:pt idx="20">
                  <c:v>42735</c:v>
                </c:pt>
                <c:pt idx="21">
                  <c:v>43100</c:v>
                </c:pt>
                <c:pt idx="22">
                  <c:v>43465</c:v>
                </c:pt>
                <c:pt idx="23">
                  <c:v>43830</c:v>
                </c:pt>
                <c:pt idx="24">
                  <c:v>44196</c:v>
                </c:pt>
                <c:pt idx="25">
                  <c:v>44561</c:v>
                </c:pt>
                <c:pt idx="26">
                  <c:v>44926</c:v>
                </c:pt>
                <c:pt idx="27">
                  <c:v>45291</c:v>
                </c:pt>
              </c:numCache>
            </c:numRef>
          </c:cat>
          <c:val>
            <c:numRef>
              <c:f>Grafy!$CA$4:$CA$31</c:f>
              <c:numCache>
                <c:formatCode>0.0</c:formatCode>
                <c:ptCount val="28"/>
                <c:pt idx="0">
                  <c:v>-3</c:v>
                </c:pt>
                <c:pt idx="1">
                  <c:v>-3.2</c:v>
                </c:pt>
                <c:pt idx="2">
                  <c:v>-4.2</c:v>
                </c:pt>
                <c:pt idx="3">
                  <c:v>-3.1</c:v>
                </c:pt>
                <c:pt idx="4">
                  <c:v>-3.6</c:v>
                </c:pt>
                <c:pt idx="5">
                  <c:v>-5.8</c:v>
                </c:pt>
                <c:pt idx="6">
                  <c:v>-6.4</c:v>
                </c:pt>
                <c:pt idx="7">
                  <c:v>-6.9</c:v>
                </c:pt>
                <c:pt idx="8">
                  <c:v>-2.4</c:v>
                </c:pt>
                <c:pt idx="9">
                  <c:v>-3</c:v>
                </c:pt>
                <c:pt idx="10">
                  <c:v>-2.2000000000000002</c:v>
                </c:pt>
                <c:pt idx="11">
                  <c:v>-0.6</c:v>
                </c:pt>
                <c:pt idx="12">
                  <c:v>-2</c:v>
                </c:pt>
                <c:pt idx="13">
                  <c:v>-5.4</c:v>
                </c:pt>
                <c:pt idx="14">
                  <c:v>-4.2</c:v>
                </c:pt>
                <c:pt idx="15">
                  <c:v>-2.7</c:v>
                </c:pt>
                <c:pt idx="16">
                  <c:v>-3.9</c:v>
                </c:pt>
                <c:pt idx="17">
                  <c:v>-1.28</c:v>
                </c:pt>
                <c:pt idx="18">
                  <c:v>-2.08</c:v>
                </c:pt>
                <c:pt idx="19">
                  <c:v>-0.64</c:v>
                </c:pt>
                <c:pt idx="20">
                  <c:v>0.71</c:v>
                </c:pt>
                <c:pt idx="21">
                  <c:v>1.5</c:v>
                </c:pt>
                <c:pt idx="22">
                  <c:v>0.91</c:v>
                </c:pt>
                <c:pt idx="23">
                  <c:v>0.31</c:v>
                </c:pt>
                <c:pt idx="24">
                  <c:v>-5.58</c:v>
                </c:pt>
                <c:pt idx="25">
                  <c:v>-5.8836414213280399</c:v>
                </c:pt>
                <c:pt idx="26">
                  <c:v>-4.9000000000000004</c:v>
                </c:pt>
                <c:pt idx="27">
                  <c:v>-4.0999999999999996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DAB0-4810-98D6-B89136730E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4"/>
        <c:axId val="1309908256"/>
        <c:axId val="1309906176"/>
      </c:barChart>
      <c:dateAx>
        <c:axId val="1309908256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309906176"/>
        <c:crosses val="autoZero"/>
        <c:auto val="1"/>
        <c:lblOffset val="100"/>
        <c:baseTimeUnit val="years"/>
      </c:dateAx>
      <c:valAx>
        <c:axId val="1309906176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" sourceLinked="0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309908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 w="2540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400" b="0" i="0">
          <a:solidFill>
            <a:srgbClr val="000000"/>
          </a:solidFill>
          <a:latin typeface="+mn-lt"/>
        </a:defRPr>
      </a:pPr>
      <a:endParaRPr lang="cs-CZ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0.88204</cdr:x>
      <cdr:y>0.04916</cdr:y>
    </cdr:from>
    <cdr:to>
      <cdr:x>0.95594</cdr:x>
      <cdr:y>0.76376</cdr:y>
    </cdr:to>
    <cdr:sp macro="" textlink="">
      <cdr:nvSpPr>
        <cdr:cNvPr id="2" name="Rectangle 1">
          <a:extLst xmlns:a="http://schemas.openxmlformats.org/drawingml/2006/main">
            <a:ext uri="{FF2B5EF4-FFF2-40B4-BE49-F238E27FC236}">
              <a16:creationId xmlns:a16="http://schemas.microsoft.com/office/drawing/2014/main" id="{85130945-1D75-F607-BCCC-4A94FE6D5095}"/>
            </a:ext>
          </a:extLst>
        </cdr:cNvPr>
        <cdr:cNvSpPr/>
      </cdr:nvSpPr>
      <cdr:spPr>
        <a:xfrm xmlns:a="http://schemas.openxmlformats.org/drawingml/2006/main">
          <a:off x="4071516" y="156328"/>
          <a:ext cx="341167" cy="2272420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20000"/>
            <a:lumOff val="80000"/>
            <a:alpha val="27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cs-CZ" sz="110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F125F4CA-4F90-49BE-8120-5405ADA3B37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19C7697-4B99-4296-8501-298E0C9D56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7E98D0-8791-4AE9-B692-A38A764BA783}" type="datetimeFigureOut">
              <a:rPr lang="cs-CZ" smtClean="0"/>
              <a:t>09.11.2022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9ED4061-3537-4C5C-9178-4CDA856A7E6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C87ED2A-7083-408C-BA92-4B87F2C128B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7E66C4-CBB9-47DA-8485-4BFD8AAE7D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488963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116E2D-EB57-4CCA-BDDB-BB68906C4234}" type="datetimeFigureOut">
              <a:rPr lang="cs-CZ" smtClean="0"/>
              <a:t>09.11.2022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B406D6-4A6A-49DA-A8F7-80B8C14ABC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948535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 &quot;2 čáry&quot;  + nazev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FA0FFE07-3664-4A99-9762-420EE73DF38A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EEFE5DD7-B50D-4410-86DD-291B2CEB6791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7BE201DF-1F93-45D8-B770-20493C009F23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9073008" cy="1859440"/>
          </a:xfrm>
        </p:spPr>
        <p:txBody>
          <a:bodyPr vert="horz" lIns="0" tIns="0" rIns="0" bIns="0" rtlCol="0" anchor="b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/>
              <a:t>Kliknutím lze upravit styl.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C35B3E87-FA47-4136-AB1B-7CA3834A43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586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vodní snímek &quot;2 čáry&quot;  + nazev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FA0FFE07-3664-4A99-9762-420EE73DF38A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EEFE5DD7-B50D-4410-86DD-291B2CEB6791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7BE201DF-1F93-45D8-B770-20493C009F23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9073008" cy="1859440"/>
          </a:xfrm>
        </p:spPr>
        <p:txBody>
          <a:bodyPr vert="horz" lIns="0" tIns="0" rIns="0" bIns="0" rtlCol="0" anchor="b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/>
              <a:t>Kliknutím lze upravit styl.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78DDFB05-B3BC-4551-8F47-69B1C394C0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5820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orient="horz" pos="1525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09.11.2022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3" name="Nadpis 8">
            <a:extLst>
              <a:ext uri="{FF2B5EF4-FFF2-40B4-BE49-F238E27FC236}">
                <a16:creationId xmlns:a16="http://schemas.microsoft.com/office/drawing/2014/main" id="{4DABC736-6B7F-498C-B9EC-4C5EE192B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4672"/>
            <a:ext cx="3485031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14" name="Zástupný text 33">
            <a:extLst>
              <a:ext uri="{FF2B5EF4-FFF2-40B4-BE49-F238E27FC236}">
                <a16:creationId xmlns:a16="http://schemas.microsoft.com/office/drawing/2014/main" id="{B23827EC-D953-478C-9D37-DC056DF25E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671" y="1700808"/>
            <a:ext cx="11004042" cy="30963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49B0EF7D-A9E2-4ED5-A67E-EB705BA4E0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857200"/>
            <a:ext cx="1535142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0778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09.11.2022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F576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F576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3" name="Nadpis 8">
            <a:extLst>
              <a:ext uri="{FF2B5EF4-FFF2-40B4-BE49-F238E27FC236}">
                <a16:creationId xmlns:a16="http://schemas.microsoft.com/office/drawing/2014/main" id="{4DABC736-6B7F-498C-B9EC-4C5EE192B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4672"/>
            <a:ext cx="3485031" cy="900112"/>
          </a:xfrm>
        </p:spPr>
        <p:txBody>
          <a:bodyPr/>
          <a:lstStyle>
            <a:lvl1pPr>
              <a:defRPr>
                <a:solidFill>
                  <a:srgbClr val="1F576B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4" name="Zástupný text 33">
            <a:extLst>
              <a:ext uri="{FF2B5EF4-FFF2-40B4-BE49-F238E27FC236}">
                <a16:creationId xmlns:a16="http://schemas.microsoft.com/office/drawing/2014/main" id="{B23827EC-D953-478C-9D37-DC056DF25E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671" y="1700808"/>
            <a:ext cx="11004042" cy="30963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rgbClr val="1F576B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49B0EF7D-A9E2-4ED5-A67E-EB705BA4E0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858504"/>
            <a:ext cx="1535142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4903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sekce s odrážkami vedle se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318C9709-268C-465E-AF8F-85DEE26CFA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857200"/>
            <a:ext cx="1535142" cy="540000"/>
          </a:xfrm>
          <a:prstGeom prst="rect">
            <a:avLst/>
          </a:prstGeom>
        </p:spPr>
      </p:pic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E227EC2-DDFF-4285-8002-B585D977BB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6447" y="2999881"/>
            <a:ext cx="5334169" cy="237333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600" dirty="0"/>
            </a:lvl1pPr>
            <a:lvl2pPr>
              <a:defRPr lang="cs-CZ" sz="1600" b="0" spc="20" dirty="0"/>
            </a:lvl2pPr>
            <a:lvl3pPr>
              <a:defRPr lang="cs-CZ" sz="1600" b="0" spc="20" dirty="0"/>
            </a:lvl3pPr>
            <a:lvl4pPr>
              <a:defRPr lang="cs-CZ" sz="1600" b="0" spc="20" dirty="0"/>
            </a:lvl4pPr>
            <a:lvl5pPr>
              <a:defRPr lang="cs-CZ" sz="1600" b="0" spc="20" dirty="0"/>
            </a:lvl5pPr>
          </a:lstStyle>
          <a:p>
            <a:pPr lvl="0">
              <a:spcAft>
                <a:spcPts val="1200"/>
              </a:spcAft>
            </a:pPr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3BC60C-62D3-48FA-8EB4-FF3A52CD3D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4671" y="2989090"/>
            <a:ext cx="5221287" cy="2375621"/>
          </a:xfrm>
          <a:prstGeom prst="rect">
            <a:avLst/>
          </a:prstGeom>
        </p:spPr>
        <p:txBody>
          <a:bodyPr/>
          <a:lstStyle>
            <a:lvl1pPr>
              <a:spcAft>
                <a:spcPts val="1200"/>
              </a:spcAft>
              <a:defRPr sz="1600" b="1" i="0" baseline="0">
                <a:solidFill>
                  <a:schemeClr val="tx1"/>
                </a:solidFill>
              </a:defRPr>
            </a:lvl1pPr>
            <a:lvl2pPr>
              <a:defRPr sz="1600" b="0" i="0" spc="20" baseline="0"/>
            </a:lvl2pPr>
            <a:lvl3pPr>
              <a:defRPr sz="1600" b="0" i="0" spc="20" baseline="0"/>
            </a:lvl3pPr>
            <a:lvl4pPr>
              <a:defRPr sz="1600" b="0" i="0" spc="20" baseline="0"/>
            </a:lvl4pPr>
            <a:lvl5pPr>
              <a:defRPr sz="1600" b="0" i="0" spc="2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22" name="Zástupný text 2">
            <a:extLst>
              <a:ext uri="{FF2B5EF4-FFF2-40B4-BE49-F238E27FC236}">
                <a16:creationId xmlns:a16="http://schemas.microsoft.com/office/drawing/2014/main" id="{C522861B-E4DE-48EA-B978-6EE5FF6D7211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514672" y="1620000"/>
            <a:ext cx="3485031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Nadpis 8">
            <a:extLst>
              <a:ext uri="{FF2B5EF4-FFF2-40B4-BE49-F238E27FC236}">
                <a16:creationId xmlns:a16="http://schemas.microsoft.com/office/drawing/2014/main" id="{294C25EC-0FD8-4A9F-9B7A-5F2738FB6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3200"/>
            <a:ext cx="3485031" cy="90011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2" name="Volný tvar: obrazec 1">
            <a:extLst>
              <a:ext uri="{FF2B5EF4-FFF2-40B4-BE49-F238E27FC236}">
                <a16:creationId xmlns:a16="http://schemas.microsoft.com/office/drawing/2014/main" id="{91345932-F701-A9AB-1615-8059F13439E9}"/>
              </a:ext>
            </a:extLst>
          </p:cNvPr>
          <p:cNvSpPr/>
          <p:nvPr userDrawn="1"/>
        </p:nvSpPr>
        <p:spPr>
          <a:xfrm>
            <a:off x="339234" y="458789"/>
            <a:ext cx="6817" cy="5939715"/>
          </a:xfrm>
          <a:custGeom>
            <a:avLst/>
            <a:gdLst>
              <a:gd name="connsiteX0" fmla="*/ -1633 w 6817"/>
              <a:gd name="connsiteY0" fmla="*/ -5760 h 5939715"/>
              <a:gd name="connsiteX1" fmla="*/ -1633 w 6817"/>
              <a:gd name="connsiteY1" fmla="*/ 5933956 h 5939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17" h="5939715">
                <a:moveTo>
                  <a:pt x="-1633" y="-5760"/>
                </a:moveTo>
                <a:lnTo>
                  <a:pt x="-1633" y="5933956"/>
                </a:lnTo>
              </a:path>
            </a:pathLst>
          </a:custGeom>
          <a:noFill/>
          <a:ln w="158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5" name="Volný tvar: obrazec 4">
            <a:extLst>
              <a:ext uri="{FF2B5EF4-FFF2-40B4-BE49-F238E27FC236}">
                <a16:creationId xmlns:a16="http://schemas.microsoft.com/office/drawing/2014/main" id="{64D33902-260F-C505-31E9-724B8C4D49E2}"/>
              </a:ext>
            </a:extLst>
          </p:cNvPr>
          <p:cNvSpPr/>
          <p:nvPr userDrawn="1"/>
        </p:nvSpPr>
        <p:spPr>
          <a:xfrm>
            <a:off x="11851948" y="458789"/>
            <a:ext cx="6817" cy="5939715"/>
          </a:xfrm>
          <a:custGeom>
            <a:avLst/>
            <a:gdLst>
              <a:gd name="connsiteX0" fmla="*/ -1633 w 6817"/>
              <a:gd name="connsiteY0" fmla="*/ -5760 h 5939715"/>
              <a:gd name="connsiteX1" fmla="*/ -1633 w 6817"/>
              <a:gd name="connsiteY1" fmla="*/ 5933956 h 5939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17" h="5939715">
                <a:moveTo>
                  <a:pt x="-1633" y="-5760"/>
                </a:moveTo>
                <a:lnTo>
                  <a:pt x="-1633" y="5933956"/>
                </a:lnTo>
              </a:path>
            </a:pathLst>
          </a:custGeom>
          <a:noFill/>
          <a:ln w="15875" cap="flat">
            <a:solidFill>
              <a:srgbClr val="1F576B"/>
            </a:solidFill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93940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sv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970D2B24-EA1C-457A-A41D-447F16431D1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35225" y="437111"/>
            <a:ext cx="11521550" cy="5983779"/>
          </a:xfrm>
          <a:prstGeom prst="rect">
            <a:avLst/>
          </a:prstGeom>
        </p:spPr>
      </p:pic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BED11FF-3D59-468A-AAC4-B3B455528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3" y="620688"/>
            <a:ext cx="3485031" cy="900112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cs-CZ"/>
              <a:t>Kliknutím lze</a:t>
            </a:r>
            <a:br>
              <a:rPr lang="cs-CZ"/>
            </a:br>
            <a:r>
              <a:rPr lang="cs-CZ"/>
              <a:t>upravit styl.</a:t>
            </a: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C708A7B0-EF81-4144-9FB1-461FEC3D7D18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09.11.2022</a:t>
            </a:fld>
            <a:endParaRPr lang="cs-CZ"/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F7991F76-3081-4DFE-B972-E81C3251D5D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320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8" r:id="rId2"/>
    <p:sldLayoutId id="2147483723" r:id="rId3"/>
    <p:sldLayoutId id="2147483724" r:id="rId4"/>
    <p:sldLayoutId id="2147483652" r:id="rId5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150" baseline="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0"/>
        </a:spcBef>
        <a:buFontTx/>
        <a:buNone/>
        <a:defRPr sz="1800" b="1" i="0" kern="1200" spc="3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288000" indent="-288000" algn="l" defTabSz="914400" rtl="0" eaLnBrk="1" latinLnBrk="0" hangingPunct="1">
        <a:lnSpc>
          <a:spcPct val="114000"/>
        </a:lnSpc>
        <a:spcBef>
          <a:spcPts val="0"/>
        </a:spcBef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576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864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152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8F4900-4ABE-4452-8331-CB34384F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3305175"/>
            <a:ext cx="11319048" cy="1859440"/>
          </a:xfrm>
        </p:spPr>
        <p:txBody>
          <a:bodyPr>
            <a:normAutofit/>
          </a:bodyPr>
          <a:lstStyle/>
          <a:p>
            <a:r>
              <a:rPr lang="cs-CZ" dirty="0"/>
              <a:t>MAKROEKONOMICKÁ PROGNÓZA ČBA</a:t>
            </a:r>
            <a:br>
              <a:rPr lang="cs-CZ" dirty="0"/>
            </a:br>
            <a:br>
              <a:rPr lang="cs-CZ" sz="2000" dirty="0"/>
            </a:br>
            <a:r>
              <a:rPr lang="cs-CZ" sz="1800" dirty="0"/>
              <a:t>aneb k vývoji českého hospodářství v letech 2022-2024 z pohledu bankovního sektoru</a:t>
            </a:r>
            <a:br>
              <a:rPr lang="cs-CZ" sz="3200" dirty="0"/>
            </a:br>
            <a:endParaRPr lang="cs-CZ" dirty="0"/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38A0016A-1B71-5734-26F8-EB5A99B07173}"/>
              </a:ext>
            </a:extLst>
          </p:cNvPr>
          <p:cNvSpPr txBox="1">
            <a:spLocks/>
          </p:cNvSpPr>
          <p:nvPr/>
        </p:nvSpPr>
        <p:spPr>
          <a:xfrm>
            <a:off x="10230172" y="5867747"/>
            <a:ext cx="1440160" cy="347344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cs-CZ" sz="1600" dirty="0"/>
              <a:t>10 / 11 / 2022</a:t>
            </a:r>
          </a:p>
        </p:txBody>
      </p:sp>
    </p:spTree>
    <p:extLst>
      <p:ext uri="{BB962C8B-B14F-4D97-AF65-F5344CB8AC3E}">
        <p14:creationId xmlns:p14="http://schemas.microsoft.com/office/powerpoint/2010/main" val="2436994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Inflace</a:t>
            </a:r>
          </a:p>
        </p:txBody>
      </p:sp>
    </p:spTree>
    <p:extLst>
      <p:ext uri="{BB962C8B-B14F-4D97-AF65-F5344CB8AC3E}">
        <p14:creationId xmlns:p14="http://schemas.microsoft.com/office/powerpoint/2010/main" val="4206008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80" y="575035"/>
            <a:ext cx="11111187" cy="88405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sz="2800" b="1" spc="0" dirty="0">
                <a:solidFill>
                  <a:srgbClr val="0F5969"/>
                </a:solidFill>
              </a:rPr>
              <a:t>Inflace se bude letos pohybovat kolem 16 %, v příštím roce klesne, ale zůstane u 10 %</a:t>
            </a:r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09.11.2022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7522099" y="6141061"/>
            <a:ext cx="4056133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MPSV, ČBA odhad pro rok 2022 a 2023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9ACC7AC-E5F7-4A25-B6E5-1F49DFC042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9444855"/>
              </p:ext>
            </p:extLst>
          </p:nvPr>
        </p:nvGraphicFramePr>
        <p:xfrm>
          <a:off x="633480" y="1905348"/>
          <a:ext cx="5150374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" name="Obrázek 8">
            <a:extLst>
              <a:ext uri="{FF2B5EF4-FFF2-40B4-BE49-F238E27FC236}">
                <a16:creationId xmlns:a16="http://schemas.microsoft.com/office/drawing/2014/main" id="{CF9237F6-29E4-55F9-FFFC-13CCF9D370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1905348"/>
            <a:ext cx="5351719" cy="3548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0199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43212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Měnová politika a měnový kurz</a:t>
            </a:r>
          </a:p>
        </p:txBody>
      </p:sp>
    </p:spTree>
    <p:extLst>
      <p:ext uri="{BB962C8B-B14F-4D97-AF65-F5344CB8AC3E}">
        <p14:creationId xmlns:p14="http://schemas.microsoft.com/office/powerpoint/2010/main" val="25281289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09.11.2022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156BED7-94D1-EE89-A625-6A8A3D6FB748}"/>
              </a:ext>
            </a:extLst>
          </p:cNvPr>
          <p:cNvSpPr txBox="1"/>
          <p:nvPr/>
        </p:nvSpPr>
        <p:spPr>
          <a:xfrm>
            <a:off x="776140" y="828142"/>
            <a:ext cx="48736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b="1" dirty="0">
                <a:solidFill>
                  <a:srgbClr val="0F5969"/>
                </a:solidFill>
              </a:rPr>
              <a:t>Prognóza s dalším růstem sazeb ČNB nepočítá, jejich snížení v příštím roce bude jen mírné a koncem roku bude hlavní sazba na 5,75 %, koncem 2024 pak 3,5 %</a:t>
            </a:r>
          </a:p>
        </p:txBody>
      </p:sp>
      <p:sp>
        <p:nvSpPr>
          <p:cNvPr id="9" name="TextovéPole 2">
            <a:extLst>
              <a:ext uri="{FF2B5EF4-FFF2-40B4-BE49-F238E27FC236}">
                <a16:creationId xmlns:a16="http://schemas.microsoft.com/office/drawing/2014/main" id="{AFE3BAF0-6FE8-5325-2EA9-910A9EB0C74A}"/>
              </a:ext>
            </a:extLst>
          </p:cNvPr>
          <p:cNvSpPr txBox="1"/>
          <p:nvPr/>
        </p:nvSpPr>
        <p:spPr>
          <a:xfrm>
            <a:off x="6347351" y="828142"/>
            <a:ext cx="49887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F5969"/>
                </a:solidFill>
              </a:rPr>
              <a:t>Koruna dle nového výhledu setrvá v příštích dvou letech mírně pod hranicí 25 Kč za euro</a:t>
            </a:r>
          </a:p>
        </p:txBody>
      </p:sp>
      <p:sp>
        <p:nvSpPr>
          <p:cNvPr id="12" name="Zástupný symbol pro datum 4">
            <a:extLst>
              <a:ext uri="{FF2B5EF4-FFF2-40B4-BE49-F238E27FC236}">
                <a16:creationId xmlns:a16="http://schemas.microsoft.com/office/drawing/2014/main" id="{F9CEAA27-0BBB-64C1-07B6-4EEC2FF08675}"/>
              </a:ext>
            </a:extLst>
          </p:cNvPr>
          <p:cNvSpPr txBox="1">
            <a:spLocks/>
          </p:cNvSpPr>
          <p:nvPr/>
        </p:nvSpPr>
        <p:spPr>
          <a:xfrm>
            <a:off x="6562315" y="6144013"/>
            <a:ext cx="5015917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ČNB, ČBA pro rok 2022 a 2023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B1CF333-FF47-49F7-9EF9-0BD4EF6802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5448424"/>
              </p:ext>
            </p:extLst>
          </p:nvPr>
        </p:nvGraphicFramePr>
        <p:xfrm>
          <a:off x="776140" y="2211001"/>
          <a:ext cx="5231067" cy="3426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955A6B02-F1E7-43A6-AC40-3D35A93313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4819073"/>
              </p:ext>
            </p:extLst>
          </p:nvPr>
        </p:nvGraphicFramePr>
        <p:xfrm>
          <a:off x="6347351" y="2211001"/>
          <a:ext cx="5094090" cy="35675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73788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71591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Fiskální politika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7E680C1-0BD3-A598-65B6-B3CFB5BA3ADE}"/>
              </a:ext>
            </a:extLst>
          </p:cNvPr>
          <p:cNvSpPr txBox="1">
            <a:spLocks/>
          </p:cNvSpPr>
          <p:nvPr/>
        </p:nvSpPr>
        <p:spPr>
          <a:xfrm>
            <a:off x="604582" y="1258888"/>
            <a:ext cx="11087851" cy="519451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cs-CZ" dirty="0"/>
              <a:t>- pomalejší konsolidace před námi, inflace mírní růst zadlužení vůči HDP</a:t>
            </a:r>
          </a:p>
        </p:txBody>
      </p:sp>
    </p:spTree>
    <p:extLst>
      <p:ext uri="{BB962C8B-B14F-4D97-AF65-F5344CB8AC3E}">
        <p14:creationId xmlns:p14="http://schemas.microsoft.com/office/powerpoint/2010/main" val="262134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688" y="674695"/>
            <a:ext cx="8614213" cy="379950"/>
          </a:xfrm>
        </p:spPr>
        <p:txBody>
          <a:bodyPr>
            <a:noAutofit/>
          </a:bodyPr>
          <a:lstStyle/>
          <a:p>
            <a:r>
              <a:rPr lang="cs-CZ" sz="3000" b="1" spc="0" dirty="0">
                <a:solidFill>
                  <a:srgbClr val="0F5969"/>
                </a:solidFill>
                <a:latin typeface="+mn-lt"/>
              </a:rPr>
              <a:t>Vývoj vládního deficitu a zadlužení (% HDP) </a:t>
            </a:r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09.11.2022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7516344" y="6138295"/>
            <a:ext cx="4056133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MF ČR, ČBA odhady pro rok 2022 a 2023</a:t>
            </a:r>
          </a:p>
        </p:txBody>
      </p:sp>
      <p:sp>
        <p:nvSpPr>
          <p:cNvPr id="3" name="TextBox 12">
            <a:extLst>
              <a:ext uri="{FF2B5EF4-FFF2-40B4-BE49-F238E27FC236}">
                <a16:creationId xmlns:a16="http://schemas.microsoft.com/office/drawing/2014/main" id="{434FBD05-EFE6-53A6-D65A-D9377ACC4AC9}"/>
              </a:ext>
            </a:extLst>
          </p:cNvPr>
          <p:cNvSpPr txBox="1"/>
          <p:nvPr/>
        </p:nvSpPr>
        <p:spPr>
          <a:xfrm>
            <a:off x="902773" y="4554018"/>
            <a:ext cx="10386453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300"/>
              </a:spcBef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F5969"/>
                </a:solidFill>
              </a:rPr>
              <a:t>Prognostický panel ČBA odhaduje schodek veřejných financí v letošním roce na 4,9 % HDP, v příštím roce přes 4 %.</a:t>
            </a:r>
          </a:p>
          <a:p>
            <a:pPr marL="285750" indent="-285750">
              <a:spcBef>
                <a:spcPts val="300"/>
              </a:spcBef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F5969"/>
                </a:solidFill>
              </a:rPr>
              <a:t>Rychlejší konsolidace veřejných financí se tak odkládá z titulu mimořádných nákladů spojených se současným ekonomickým vývojem. Podíl zadlužení vůči HDP se však navzdory vysokým deficitům zvyšuje vzhledem k inflaci relativně mírně a v příštím roce dosáhne 44 %.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27302E2A-AF43-4122-A57E-10544C5F7C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8645510"/>
              </p:ext>
            </p:extLst>
          </p:nvPr>
        </p:nvGraphicFramePr>
        <p:xfrm>
          <a:off x="623989" y="1311403"/>
          <a:ext cx="10386453" cy="30573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211261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682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Vývoj vkladů a úvěrové emise</a:t>
            </a:r>
          </a:p>
        </p:txBody>
      </p:sp>
    </p:spTree>
    <p:extLst>
      <p:ext uri="{BB962C8B-B14F-4D97-AF65-F5344CB8AC3E}">
        <p14:creationId xmlns:p14="http://schemas.microsoft.com/office/powerpoint/2010/main" val="30378335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09.11.2022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156BED7-94D1-EE89-A625-6A8A3D6FB748}"/>
              </a:ext>
            </a:extLst>
          </p:cNvPr>
          <p:cNvSpPr txBox="1"/>
          <p:nvPr/>
        </p:nvSpPr>
        <p:spPr>
          <a:xfrm>
            <a:off x="548556" y="701510"/>
            <a:ext cx="45681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Meziroční dynamika úvěrů (% </a:t>
            </a:r>
            <a:r>
              <a:rPr lang="cs-CZ" sz="2000" b="1" dirty="0" err="1">
                <a:solidFill>
                  <a:srgbClr val="0F5969"/>
                </a:solidFill>
              </a:rPr>
              <a:t>yoy</a:t>
            </a:r>
            <a:r>
              <a:rPr lang="cs-CZ" sz="2000" b="1" dirty="0">
                <a:solidFill>
                  <a:srgbClr val="0F5969"/>
                </a:solidFill>
              </a:rPr>
              <a:t>)</a:t>
            </a:r>
          </a:p>
        </p:txBody>
      </p:sp>
      <p:sp>
        <p:nvSpPr>
          <p:cNvPr id="9" name="TextovéPole 2">
            <a:extLst>
              <a:ext uri="{FF2B5EF4-FFF2-40B4-BE49-F238E27FC236}">
                <a16:creationId xmlns:a16="http://schemas.microsoft.com/office/drawing/2014/main" id="{AFE3BAF0-6FE8-5325-2EA9-910A9EB0C74A}"/>
              </a:ext>
            </a:extLst>
          </p:cNvPr>
          <p:cNvSpPr txBox="1"/>
          <p:nvPr/>
        </p:nvSpPr>
        <p:spPr>
          <a:xfrm>
            <a:off x="5451657" y="720568"/>
            <a:ext cx="6410227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Podíl </a:t>
            </a:r>
            <a:r>
              <a:rPr lang="cs-CZ" sz="2000" b="1" dirty="0" err="1">
                <a:solidFill>
                  <a:srgbClr val="0F5969"/>
                </a:solidFill>
              </a:rPr>
              <a:t>cizoměnových</a:t>
            </a:r>
            <a:r>
              <a:rPr lang="cs-CZ" sz="2000" b="1" dirty="0">
                <a:solidFill>
                  <a:srgbClr val="0F5969"/>
                </a:solidFill>
              </a:rPr>
              <a:t> úvěrů podniků se postupně zvyšuje vzhledem k vysokým korunovým sazbám</a:t>
            </a:r>
          </a:p>
          <a:p>
            <a:r>
              <a:rPr lang="cs-CZ" sz="1700" dirty="0">
                <a:solidFill>
                  <a:srgbClr val="0F5969"/>
                </a:solidFill>
              </a:rPr>
              <a:t>(mld. Kč, nově poskytnuté úvěry bez </a:t>
            </a:r>
            <a:r>
              <a:rPr lang="cs-CZ" sz="1700" dirty="0" err="1">
                <a:solidFill>
                  <a:srgbClr val="0F5969"/>
                </a:solidFill>
              </a:rPr>
              <a:t>refi</a:t>
            </a:r>
            <a:r>
              <a:rPr lang="cs-CZ" sz="1700" dirty="0">
                <a:solidFill>
                  <a:srgbClr val="0F5969"/>
                </a:solidFill>
              </a:rPr>
              <a:t>.)</a:t>
            </a:r>
          </a:p>
        </p:txBody>
      </p:sp>
      <p:sp>
        <p:nvSpPr>
          <p:cNvPr id="12" name="Zástupný symbol pro datum 4">
            <a:extLst>
              <a:ext uri="{FF2B5EF4-FFF2-40B4-BE49-F238E27FC236}">
                <a16:creationId xmlns:a16="http://schemas.microsoft.com/office/drawing/2014/main" id="{F9CEAA27-0BBB-64C1-07B6-4EEC2FF08675}"/>
              </a:ext>
            </a:extLst>
          </p:cNvPr>
          <p:cNvSpPr txBox="1">
            <a:spLocks/>
          </p:cNvSpPr>
          <p:nvPr/>
        </p:nvSpPr>
        <p:spPr>
          <a:xfrm>
            <a:off x="6609940" y="6146277"/>
            <a:ext cx="5015917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ČNB, ČBA pro rok 2022 a 2023</a:t>
            </a:r>
          </a:p>
        </p:txBody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75868D49-CC10-38BA-46EC-6AA00E743FD7}"/>
              </a:ext>
            </a:extLst>
          </p:cNvPr>
          <p:cNvSpPr txBox="1"/>
          <p:nvPr/>
        </p:nvSpPr>
        <p:spPr>
          <a:xfrm>
            <a:off x="548556" y="4972248"/>
            <a:ext cx="113215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600" b="1" dirty="0">
                <a:solidFill>
                  <a:srgbClr val="0F5969"/>
                </a:solidFill>
              </a:rPr>
              <a:t>Úvěry:  </a:t>
            </a:r>
            <a:r>
              <a:rPr lang="cs-CZ" sz="1600" dirty="0">
                <a:solidFill>
                  <a:srgbClr val="0F5969"/>
                </a:solidFill>
              </a:rPr>
              <a:t>Propad poskytnutých hypoték dále </a:t>
            </a:r>
            <a:r>
              <a:rPr lang="cs-CZ" sz="1600" dirty="0" err="1">
                <a:solidFill>
                  <a:srgbClr val="0F5969"/>
                </a:solidFill>
              </a:rPr>
              <a:t>zesíluje</a:t>
            </a:r>
            <a:r>
              <a:rPr lang="cs-CZ" sz="1600" dirty="0">
                <a:solidFill>
                  <a:srgbClr val="0F5969"/>
                </a:solidFill>
              </a:rPr>
              <a:t> následkem vysokých úrokových sazeb a přísnější regulace ČNB</a:t>
            </a:r>
          </a:p>
          <a:p>
            <a:pPr marL="342900" indent="-342900"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600" b="1" dirty="0">
                <a:solidFill>
                  <a:srgbClr val="0F5969"/>
                </a:solidFill>
              </a:rPr>
              <a:t>Domácnosti přesouvají </a:t>
            </a:r>
            <a:r>
              <a:rPr lang="cs-CZ" sz="1600" dirty="0">
                <a:solidFill>
                  <a:srgbClr val="0F5969"/>
                </a:solidFill>
              </a:rPr>
              <a:t>své vklady z běžných na spořící (terminované) účty, kde pro nové vklady v září úroková sazba překročila 6 %</a:t>
            </a:r>
          </a:p>
        </p:txBody>
      </p:sp>
      <p:graphicFrame>
        <p:nvGraphicFramePr>
          <p:cNvPr id="3" name="Graf 1">
            <a:extLst>
              <a:ext uri="{FF2B5EF4-FFF2-40B4-BE49-F238E27FC236}">
                <a16:creationId xmlns:a16="http://schemas.microsoft.com/office/drawing/2014/main" id="{00000000-0008-0000-0A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3659075"/>
              </p:ext>
            </p:extLst>
          </p:nvPr>
        </p:nvGraphicFramePr>
        <p:xfrm>
          <a:off x="5451657" y="1799318"/>
          <a:ext cx="5562240" cy="28994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700B043-E75E-4D02-9232-91575306A3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6099832"/>
              </p:ext>
            </p:extLst>
          </p:nvPr>
        </p:nvGraphicFramePr>
        <p:xfrm>
          <a:off x="548556" y="1325460"/>
          <a:ext cx="4372972" cy="33733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35197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632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Závěrečné shrnutí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7E680C1-0BD3-A598-65B6-B3CFB5BA3ADE}"/>
              </a:ext>
            </a:extLst>
          </p:cNvPr>
          <p:cNvSpPr txBox="1">
            <a:spLocks/>
          </p:cNvSpPr>
          <p:nvPr/>
        </p:nvSpPr>
        <p:spPr>
          <a:xfrm>
            <a:off x="623632" y="1268413"/>
            <a:ext cx="11087851" cy="51945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cs-CZ" dirty="0"/>
              <a:t>a diskuze</a:t>
            </a:r>
          </a:p>
        </p:txBody>
      </p:sp>
    </p:spTree>
    <p:extLst>
      <p:ext uri="{BB962C8B-B14F-4D97-AF65-F5344CB8AC3E}">
        <p14:creationId xmlns:p14="http://schemas.microsoft.com/office/powerpoint/2010/main" val="38546376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397" y="578794"/>
            <a:ext cx="2180904" cy="2850206"/>
          </a:xfrm>
        </p:spPr>
        <p:txBody>
          <a:bodyPr>
            <a:normAutofit/>
          </a:bodyPr>
          <a:lstStyle/>
          <a:p>
            <a:r>
              <a:rPr lang="cs-CZ" sz="2800" dirty="0">
                <a:solidFill>
                  <a:srgbClr val="0F5969"/>
                </a:solidFill>
                <a:latin typeface="+mj-lt"/>
              </a:rPr>
              <a:t>Prognóza ČBA v číslech</a:t>
            </a:r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09.11.2022</a:t>
            </a:fld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064B02-FC0C-D1D4-9350-9DF721E4C2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3417" y="116115"/>
            <a:ext cx="7187178" cy="6545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60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52541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MAKROEKONOMICKÁ PROGNÓZA ČBA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E83179AD-C15F-E6C8-25EE-A539B1A70717}"/>
              </a:ext>
            </a:extLst>
          </p:cNvPr>
          <p:cNvSpPr txBox="1"/>
          <p:nvPr/>
        </p:nvSpPr>
        <p:spPr>
          <a:xfrm>
            <a:off x="4427984" y="4743062"/>
            <a:ext cx="333603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cs-CZ" b="1" dirty="0">
                <a:solidFill>
                  <a:schemeClr val="bg1"/>
                </a:solidFill>
                <a:latin typeface="Montserrat" panose="00000500000000000000" pitchFamily="50" charset="-18"/>
              </a:rPr>
              <a:t>Jakub Seidler</a:t>
            </a:r>
            <a:endParaRPr lang="cs-CZ" sz="2800" b="1" dirty="0">
              <a:solidFill>
                <a:srgbClr val="0F5969"/>
              </a:solidFill>
              <a:latin typeface="Montserrat" panose="00000500000000000000" pitchFamily="50" charset="-18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cs-CZ" sz="1800" dirty="0">
                <a:solidFill>
                  <a:schemeClr val="bg1"/>
                </a:solidFill>
                <a:latin typeface="Montserrat" panose="00000500000000000000" pitchFamily="50" charset="-18"/>
              </a:rPr>
              <a:t>hlavní ekonom</a:t>
            </a:r>
            <a:br>
              <a:rPr lang="cs-CZ" sz="1800" dirty="0">
                <a:solidFill>
                  <a:schemeClr val="bg1"/>
                </a:solidFill>
                <a:latin typeface="Montserrat" panose="00000500000000000000" pitchFamily="50" charset="-18"/>
              </a:rPr>
            </a:br>
            <a:r>
              <a:rPr lang="cs-CZ" sz="1800" dirty="0">
                <a:solidFill>
                  <a:schemeClr val="bg1"/>
                </a:solidFill>
                <a:latin typeface="Montserrat" panose="00000500000000000000" pitchFamily="50" charset="-18"/>
              </a:rPr>
              <a:t>Česká bankovní asociace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E330B43E-005B-625A-93A5-4835902CA82D}"/>
              </a:ext>
            </a:extLst>
          </p:cNvPr>
          <p:cNvSpPr txBox="1"/>
          <p:nvPr/>
        </p:nvSpPr>
        <p:spPr>
          <a:xfrm>
            <a:off x="1301451" y="4764022"/>
            <a:ext cx="333603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cs-CZ" b="1" dirty="0">
                <a:solidFill>
                  <a:schemeClr val="bg1"/>
                </a:solidFill>
                <a:latin typeface="Montserrat" panose="00000500000000000000" pitchFamily="50" charset="-18"/>
              </a:rPr>
              <a:t>Petr Sklenář</a:t>
            </a:r>
            <a:endParaRPr lang="cs-CZ" sz="1800" b="1" dirty="0">
              <a:solidFill>
                <a:srgbClr val="0F5969"/>
              </a:solidFill>
              <a:latin typeface="Montserrat" panose="00000500000000000000" pitchFamily="50" charset="-18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cs-CZ" sz="1800" dirty="0">
                <a:solidFill>
                  <a:schemeClr val="bg1"/>
                </a:solidFill>
                <a:latin typeface="Montserrat" panose="00000500000000000000" pitchFamily="50" charset="-18"/>
              </a:rPr>
              <a:t>hlavní ekonom</a:t>
            </a:r>
            <a:br>
              <a:rPr lang="cs-CZ" sz="1800" dirty="0">
                <a:solidFill>
                  <a:schemeClr val="bg1"/>
                </a:solidFill>
                <a:latin typeface="Montserrat" panose="00000500000000000000" pitchFamily="50" charset="-18"/>
              </a:rPr>
            </a:br>
            <a:r>
              <a:rPr lang="cs-CZ" sz="1800" dirty="0">
                <a:solidFill>
                  <a:schemeClr val="bg1"/>
                </a:solidFill>
                <a:effectLst/>
                <a:latin typeface="Montserrat" panose="00000500000000000000" pitchFamily="2" charset="-18"/>
                <a:ea typeface="Calibri" panose="020F0502020204030204" pitchFamily="34" charset="0"/>
              </a:rPr>
              <a:t>J&amp;T Banka</a:t>
            </a:r>
            <a:endParaRPr lang="en-US" sz="1800" dirty="0">
              <a:solidFill>
                <a:schemeClr val="bg1"/>
              </a:solidFill>
              <a:latin typeface="Montserrat" panose="00000500000000000000" pitchFamily="50" charset="-18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B1A7D82A-DD2F-0CB4-4B0A-BD2E14DB33EE}"/>
              </a:ext>
            </a:extLst>
          </p:cNvPr>
          <p:cNvSpPr txBox="1"/>
          <p:nvPr/>
        </p:nvSpPr>
        <p:spPr>
          <a:xfrm>
            <a:off x="7554517" y="4764022"/>
            <a:ext cx="333603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cs-CZ" b="1" dirty="0">
                <a:solidFill>
                  <a:schemeClr val="bg1"/>
                </a:solidFill>
                <a:latin typeface="Montserrat" panose="00000500000000000000" pitchFamily="50" charset="-18"/>
              </a:rPr>
              <a:t>Jan Bureš</a:t>
            </a:r>
            <a:endParaRPr lang="cs-CZ" sz="1800" b="1" dirty="0">
              <a:solidFill>
                <a:srgbClr val="0F5969"/>
              </a:solidFill>
              <a:latin typeface="Montserrat" panose="00000500000000000000" pitchFamily="50" charset="-18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cs-CZ" sz="1800" dirty="0">
                <a:solidFill>
                  <a:schemeClr val="bg1"/>
                </a:solidFill>
                <a:latin typeface="Montserrat" panose="00000500000000000000" pitchFamily="50" charset="-18"/>
              </a:rPr>
              <a:t>hlavní ekonom</a:t>
            </a:r>
            <a:br>
              <a:rPr lang="cs-CZ" sz="1800" dirty="0">
                <a:solidFill>
                  <a:schemeClr val="bg1"/>
                </a:solidFill>
                <a:latin typeface="Montserrat" panose="00000500000000000000" pitchFamily="50" charset="-18"/>
              </a:rPr>
            </a:br>
            <a:r>
              <a:rPr lang="cs-CZ" sz="1800" dirty="0" err="1">
                <a:solidFill>
                  <a:schemeClr val="bg1"/>
                </a:solidFill>
                <a:latin typeface="Montserrat" panose="00000500000000000000" pitchFamily="50" charset="-18"/>
              </a:rPr>
              <a:t>Patria</a:t>
            </a:r>
            <a:r>
              <a:rPr lang="cs-CZ" sz="1800" dirty="0">
                <a:solidFill>
                  <a:schemeClr val="bg1"/>
                </a:solidFill>
                <a:latin typeface="Montserrat" panose="00000500000000000000" pitchFamily="50" charset="-18"/>
              </a:rPr>
              <a:t> Finance</a:t>
            </a:r>
            <a:endParaRPr lang="en-US" sz="1800" dirty="0">
              <a:solidFill>
                <a:schemeClr val="bg1"/>
              </a:solidFill>
              <a:latin typeface="Montserrat" panose="00000500000000000000" pitchFamily="50" charset="-18"/>
            </a:endParaRPr>
          </a:p>
        </p:txBody>
      </p:sp>
      <p:pic>
        <p:nvPicPr>
          <p:cNvPr id="10" name="Obrázek 9" descr="Obsah obrázku osoba, muž, zeď, interiér&#10;&#10;Popis byl vytvořen automaticky">
            <a:extLst>
              <a:ext uri="{FF2B5EF4-FFF2-40B4-BE49-F238E27FC236}">
                <a16:creationId xmlns:a16="http://schemas.microsoft.com/office/drawing/2014/main" id="{DBBF19B7-2F8A-1777-BB29-9721874B42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967" y="1628737"/>
            <a:ext cx="2667000" cy="2871216"/>
          </a:xfrm>
          <a:prstGeom prst="rect">
            <a:avLst/>
          </a:prstGeom>
        </p:spPr>
      </p:pic>
      <p:pic>
        <p:nvPicPr>
          <p:cNvPr id="11" name="Obrázek 10" descr="Obsah obrázku osoba, muž, oblek&#10;&#10;Popis byl vytvořen automaticky">
            <a:extLst>
              <a:ext uri="{FF2B5EF4-FFF2-40B4-BE49-F238E27FC236}">
                <a16:creationId xmlns:a16="http://schemas.microsoft.com/office/drawing/2014/main" id="{4795DC2A-270B-52C0-37C8-13B37F5D9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0" y="1608793"/>
            <a:ext cx="2667000" cy="2870200"/>
          </a:xfrm>
          <a:prstGeom prst="rect">
            <a:avLst/>
          </a:prstGeom>
        </p:spPr>
      </p:pic>
      <p:pic>
        <p:nvPicPr>
          <p:cNvPr id="12" name="Obrázek 11" descr="Obsah obrázku osoba, muž, zeď, interiér&#10;&#10;Popis byl vytvořen automaticky">
            <a:extLst>
              <a:ext uri="{FF2B5EF4-FFF2-40B4-BE49-F238E27FC236}">
                <a16:creationId xmlns:a16="http://schemas.microsoft.com/office/drawing/2014/main" id="{6C96E362-A3AF-7E4A-3315-8DC0D2FE03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9033" y="1608658"/>
            <a:ext cx="2667000" cy="28702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7550E50-A0EA-5BD3-C605-4D6E7DDB323C}"/>
              </a:ext>
            </a:extLst>
          </p:cNvPr>
          <p:cNvSpPr/>
          <p:nvPr/>
        </p:nvSpPr>
        <p:spPr>
          <a:xfrm>
            <a:off x="1525754" y="1535178"/>
            <a:ext cx="2777213" cy="11176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0E0E6E1-5A8B-DAC9-3E19-CAB0144D0D00}"/>
              </a:ext>
            </a:extLst>
          </p:cNvPr>
          <p:cNvSpPr/>
          <p:nvPr/>
        </p:nvSpPr>
        <p:spPr>
          <a:xfrm>
            <a:off x="7889033" y="1535178"/>
            <a:ext cx="2777213" cy="11176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1B39DD2E-BB9B-360A-7A97-4816ECCDA4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9581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8F4900-4ABE-4452-8331-CB34384F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00" y="3689411"/>
            <a:ext cx="11319048" cy="508383"/>
          </a:xfrm>
        </p:spPr>
        <p:txBody>
          <a:bodyPr>
            <a:normAutofit/>
          </a:bodyPr>
          <a:lstStyle/>
          <a:p>
            <a:r>
              <a:rPr lang="cs-CZ" dirty="0"/>
              <a:t>Děkujeme za pozornost</a:t>
            </a:r>
          </a:p>
        </p:txBody>
      </p:sp>
    </p:spTree>
    <p:extLst>
      <p:ext uri="{BB962C8B-B14F-4D97-AF65-F5344CB8AC3E}">
        <p14:creationId xmlns:p14="http://schemas.microsoft.com/office/powerpoint/2010/main" val="1463253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43996"/>
            <a:ext cx="4243643" cy="534873"/>
          </a:xfrm>
        </p:spPr>
        <p:txBody>
          <a:bodyPr>
            <a:normAutofit/>
          </a:bodyPr>
          <a:lstStyle/>
          <a:p>
            <a:r>
              <a:rPr lang="cs-CZ" dirty="0"/>
              <a:t>Úvodní slovo</a:t>
            </a:r>
          </a:p>
        </p:txBody>
      </p:sp>
    </p:spTree>
    <p:extLst>
      <p:ext uri="{BB962C8B-B14F-4D97-AF65-F5344CB8AC3E}">
        <p14:creationId xmlns:p14="http://schemas.microsoft.com/office/powerpoint/2010/main" val="4000920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09.11.2022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8178229" y="6144111"/>
            <a:ext cx="3380953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</a:t>
            </a:r>
            <a:r>
              <a:rPr lang="cs-CZ" sz="1400" dirty="0" err="1">
                <a:solidFill>
                  <a:srgbClr val="1F576B"/>
                </a:solidFill>
              </a:rPr>
              <a:t>Eikon</a:t>
            </a:r>
            <a:r>
              <a:rPr lang="cs-CZ" sz="1400" dirty="0">
                <a:solidFill>
                  <a:srgbClr val="1F576B"/>
                </a:solidFill>
              </a:rPr>
              <a:t>, S</a:t>
            </a:r>
            <a:r>
              <a:rPr lang="en-US" sz="1400" dirty="0">
                <a:solidFill>
                  <a:srgbClr val="0F5969"/>
                </a:solidFill>
              </a:rPr>
              <a:t>&amp;</a:t>
            </a:r>
            <a:r>
              <a:rPr lang="cs-CZ" sz="1400" dirty="0">
                <a:solidFill>
                  <a:srgbClr val="1F576B"/>
                </a:solidFill>
              </a:rPr>
              <a:t>P </a:t>
            </a:r>
            <a:r>
              <a:rPr lang="cs-CZ" sz="1400" dirty="0" err="1">
                <a:solidFill>
                  <a:srgbClr val="1F576B"/>
                </a:solidFill>
              </a:rPr>
              <a:t>Global</a:t>
            </a:r>
            <a:r>
              <a:rPr lang="cs-CZ" sz="1400" dirty="0">
                <a:solidFill>
                  <a:srgbClr val="1F576B"/>
                </a:solidFill>
              </a:rPr>
              <a:t>, </a:t>
            </a:r>
            <a:r>
              <a:rPr lang="cs-CZ" sz="1400" dirty="0" err="1">
                <a:solidFill>
                  <a:srgbClr val="1F576B"/>
                </a:solidFill>
              </a:rPr>
              <a:t>IMF</a:t>
            </a:r>
            <a:r>
              <a:rPr lang="cs-CZ" sz="1400" dirty="0">
                <a:solidFill>
                  <a:srgbClr val="1F576B"/>
                </a:solidFill>
              </a:rPr>
              <a:t> </a:t>
            </a:r>
            <a:r>
              <a:rPr lang="cs-CZ" sz="1400" dirty="0" err="1">
                <a:solidFill>
                  <a:srgbClr val="1F576B"/>
                </a:solidFill>
              </a:rPr>
              <a:t>WEO</a:t>
            </a:r>
            <a:endParaRPr lang="cs-CZ" sz="1400" dirty="0">
              <a:solidFill>
                <a:srgbClr val="1F576B"/>
              </a:solidFill>
            </a:endParaRPr>
          </a:p>
        </p:txBody>
      </p:sp>
      <p:sp>
        <p:nvSpPr>
          <p:cNvPr id="10" name="TextBox 12">
            <a:extLst>
              <a:ext uri="{FF2B5EF4-FFF2-40B4-BE49-F238E27FC236}">
                <a16:creationId xmlns:a16="http://schemas.microsoft.com/office/drawing/2014/main" id="{E5DFD738-E7B8-A10C-A681-EAFC77827AEF}"/>
              </a:ext>
            </a:extLst>
          </p:cNvPr>
          <p:cNvSpPr txBox="1"/>
          <p:nvPr/>
        </p:nvSpPr>
        <p:spPr>
          <a:xfrm>
            <a:off x="1140431" y="4739908"/>
            <a:ext cx="10209095" cy="118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770" dirty="0">
                <a:solidFill>
                  <a:srgbClr val="0F5969"/>
                </a:solidFill>
              </a:rPr>
              <a:t>Předstihové ukazatele naznačují výraznější zpomalování globální ekonomiky, řada zemí se již nachází dle nich v recesi, ačkoli čísla za 3. čtvrtletí dopadla mírně nad očekávání</a:t>
            </a:r>
          </a:p>
          <a:p>
            <a:pPr marL="285750" indent="-285750"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770" dirty="0">
                <a:solidFill>
                  <a:srgbClr val="0F5969"/>
                </a:solidFill>
              </a:rPr>
              <a:t>Růst světové ekonomiky v příštím roce citelně zpomalí a bude patřit mezi nejslabší za poslední dekády</a:t>
            </a:r>
            <a:endParaRPr lang="cs-CZ" sz="1770" dirty="0"/>
          </a:p>
        </p:txBody>
      </p:sp>
      <p:sp>
        <p:nvSpPr>
          <p:cNvPr id="12" name="TextovéPole 2">
            <a:extLst>
              <a:ext uri="{FF2B5EF4-FFF2-40B4-BE49-F238E27FC236}">
                <a16:creationId xmlns:a16="http://schemas.microsoft.com/office/drawing/2014/main" id="{A6A8CE16-1ACA-F878-C7C9-EA99C3609BF2}"/>
              </a:ext>
            </a:extLst>
          </p:cNvPr>
          <p:cNvSpPr txBox="1"/>
          <p:nvPr/>
        </p:nvSpPr>
        <p:spPr>
          <a:xfrm>
            <a:off x="1035263" y="586671"/>
            <a:ext cx="37229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Průmyslové indikátory PMI</a:t>
            </a:r>
          </a:p>
        </p:txBody>
      </p:sp>
      <p:sp>
        <p:nvSpPr>
          <p:cNvPr id="13" name="TextovéPole 2">
            <a:extLst>
              <a:ext uri="{FF2B5EF4-FFF2-40B4-BE49-F238E27FC236}">
                <a16:creationId xmlns:a16="http://schemas.microsoft.com/office/drawing/2014/main" id="{7D1BBE44-5764-1566-5701-7088F3101B06}"/>
              </a:ext>
            </a:extLst>
          </p:cNvPr>
          <p:cNvSpPr txBox="1"/>
          <p:nvPr/>
        </p:nvSpPr>
        <p:spPr>
          <a:xfrm>
            <a:off x="6476662" y="581976"/>
            <a:ext cx="499768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Vývoj HDP vyspělých ekonomik</a:t>
            </a:r>
          </a:p>
          <a:p>
            <a:r>
              <a:rPr lang="cs-CZ" sz="1400" dirty="0">
                <a:solidFill>
                  <a:srgbClr val="0F5969"/>
                </a:solidFill>
              </a:rPr>
              <a:t>(% </a:t>
            </a:r>
            <a:r>
              <a:rPr lang="cs-CZ" sz="1400" dirty="0" err="1">
                <a:solidFill>
                  <a:srgbClr val="0F5969"/>
                </a:solidFill>
              </a:rPr>
              <a:t>yoy</a:t>
            </a:r>
            <a:r>
              <a:rPr lang="cs-CZ" sz="1400" dirty="0">
                <a:solidFill>
                  <a:srgbClr val="0F5969"/>
                </a:solidFill>
              </a:rPr>
              <a:t>)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58208EB-5A66-BF41-EDCD-8C9E5653AE0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2175969"/>
              </p:ext>
            </p:extLst>
          </p:nvPr>
        </p:nvGraphicFramePr>
        <p:xfrm>
          <a:off x="6582784" y="1428028"/>
          <a:ext cx="4616047" cy="31799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400-000008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0961502"/>
              </p:ext>
            </p:extLst>
          </p:nvPr>
        </p:nvGraphicFramePr>
        <p:xfrm>
          <a:off x="993169" y="1362073"/>
          <a:ext cx="4503505" cy="3311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18276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43212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Prognózy růstu reálného HDP ČR</a:t>
            </a:r>
          </a:p>
        </p:txBody>
      </p:sp>
    </p:spTree>
    <p:extLst>
      <p:ext uri="{BB962C8B-B14F-4D97-AF65-F5344CB8AC3E}">
        <p14:creationId xmlns:p14="http://schemas.microsoft.com/office/powerpoint/2010/main" val="3710548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801" y="620908"/>
            <a:ext cx="11111187" cy="649092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0F5969"/>
                </a:solidFill>
                <a:latin typeface="+mj-lt"/>
              </a:rPr>
              <a:t>Tuzemská ekonomika vstupuje do mírné recese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63B5DAE-3401-44F7-A431-4A020508D0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99801" y="2133600"/>
            <a:ext cx="5131986" cy="260292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Růst tuzemské ekonomiky v letošním roce dosáhne 2,5 %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V posledním čtvrtletí však ekonomika také poklesne a vstoupí do recese. Propad bude pokračovat i v 1. čtvrtletí 2023</a:t>
            </a:r>
          </a:p>
          <a:p>
            <a:endParaRPr lang="cs-CZ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Pro příští rok odhaduje prognostický panel růst o 0,2 %, několik prognóz však předpokládá mírný celoroční propad HDP</a:t>
            </a:r>
          </a:p>
          <a:p>
            <a:endParaRPr lang="cs-CZ" sz="1200" dirty="0"/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09.11.2022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10538480" y="6144842"/>
            <a:ext cx="1020702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ČBA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2D5F939B-0E78-3554-B950-459A23E522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9" y="1569075"/>
            <a:ext cx="5348823" cy="3554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472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09.11.2022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FF39E438-42FE-0F11-DAAE-A3F6506C4B09}"/>
              </a:ext>
            </a:extLst>
          </p:cNvPr>
          <p:cNvSpPr txBox="1"/>
          <p:nvPr/>
        </p:nvSpPr>
        <p:spPr>
          <a:xfrm>
            <a:off x="517525" y="604633"/>
            <a:ext cx="53914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Růst HDP v příštím roce bude stagnovat, nedá se však vyloučit ani mírný pokles</a:t>
            </a:r>
          </a:p>
          <a:p>
            <a:r>
              <a:rPr lang="cs-CZ" sz="2000" b="1" dirty="0">
                <a:solidFill>
                  <a:srgbClr val="0F5969"/>
                </a:solidFill>
              </a:rPr>
              <a:t>(HDP % </a:t>
            </a:r>
            <a:r>
              <a:rPr lang="cs-CZ" sz="2000" b="1" dirty="0" err="1">
                <a:solidFill>
                  <a:srgbClr val="0F5969"/>
                </a:solidFill>
              </a:rPr>
              <a:t>yoy</a:t>
            </a:r>
            <a:r>
              <a:rPr lang="cs-CZ" sz="2000" b="1" dirty="0">
                <a:solidFill>
                  <a:srgbClr val="0F5969"/>
                </a:solidFill>
              </a:rPr>
              <a:t>)</a:t>
            </a:r>
          </a:p>
        </p:txBody>
      </p:sp>
      <p:sp>
        <p:nvSpPr>
          <p:cNvPr id="4" name="TextovéPole 2">
            <a:extLst>
              <a:ext uri="{FF2B5EF4-FFF2-40B4-BE49-F238E27FC236}">
                <a16:creationId xmlns:a16="http://schemas.microsoft.com/office/drawing/2014/main" id="{E879989F-D4C3-B286-8921-2C74FA39C93F}"/>
              </a:ext>
            </a:extLst>
          </p:cNvPr>
          <p:cNvSpPr txBox="1"/>
          <p:nvPr/>
        </p:nvSpPr>
        <p:spPr>
          <a:xfrm>
            <a:off x="6126820" y="614157"/>
            <a:ext cx="54425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Struktura růstu je ovlivněna současnou nejistotou, spotřeba domácností poklesne a zůstane stále citelně za rokem 2019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CD909B8C-9609-4884-8C2C-51BF969F040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1665134"/>
              </p:ext>
            </p:extLst>
          </p:nvPr>
        </p:nvGraphicFramePr>
        <p:xfrm>
          <a:off x="546100" y="1839825"/>
          <a:ext cx="5119200" cy="37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A1A70EDF-0BE1-6CB9-14F2-954E04619A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7739" y="2090222"/>
            <a:ext cx="5525457" cy="3281878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BF012E00-5318-5EA0-5736-403E1A213E37}"/>
              </a:ext>
            </a:extLst>
          </p:cNvPr>
          <p:cNvSpPr/>
          <p:nvPr/>
        </p:nvSpPr>
        <p:spPr>
          <a:xfrm>
            <a:off x="10553700" y="3429000"/>
            <a:ext cx="546100" cy="379950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6235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107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Trh práce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7E680C1-0BD3-A598-65B6-B3CFB5BA3ADE}"/>
              </a:ext>
            </a:extLst>
          </p:cNvPr>
          <p:cNvSpPr txBox="1">
            <a:spLocks/>
          </p:cNvSpPr>
          <p:nvPr/>
        </p:nvSpPr>
        <p:spPr>
          <a:xfrm>
            <a:off x="614107" y="1258888"/>
            <a:ext cx="10968293" cy="1103312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cs-CZ" dirty="0"/>
              <a:t>- letošní propad reálných mezd bude výrazný a bude pokračovat v mírnější intenzitě i v příštím roce </a:t>
            </a:r>
          </a:p>
        </p:txBody>
      </p:sp>
    </p:spTree>
    <p:extLst>
      <p:ext uri="{BB962C8B-B14F-4D97-AF65-F5344CB8AC3E}">
        <p14:creationId xmlns:p14="http://schemas.microsoft.com/office/powerpoint/2010/main" val="1867832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09.11.2022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156BED7-94D1-EE89-A625-6A8A3D6FB748}"/>
              </a:ext>
            </a:extLst>
          </p:cNvPr>
          <p:cNvSpPr txBox="1"/>
          <p:nvPr/>
        </p:nvSpPr>
        <p:spPr>
          <a:xfrm>
            <a:off x="525250" y="603297"/>
            <a:ext cx="52664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Trh práce se vzhledem k očekávanému zpomalování ekonomiky mírně ochladí, nezaměstnanost mírně vzroste (%, dle MPSV)</a:t>
            </a:r>
          </a:p>
        </p:txBody>
      </p:sp>
      <p:sp>
        <p:nvSpPr>
          <p:cNvPr id="9" name="TextovéPole 2">
            <a:extLst>
              <a:ext uri="{FF2B5EF4-FFF2-40B4-BE49-F238E27FC236}">
                <a16:creationId xmlns:a16="http://schemas.microsoft.com/office/drawing/2014/main" id="{AFE3BAF0-6FE8-5325-2EA9-910A9EB0C74A}"/>
              </a:ext>
            </a:extLst>
          </p:cNvPr>
          <p:cNvSpPr txBox="1"/>
          <p:nvPr/>
        </p:nvSpPr>
        <p:spPr>
          <a:xfrm>
            <a:off x="6000297" y="603297"/>
            <a:ext cx="58948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Mzdy letos i příští rok zrychlí zhruba o 7 %, pokles reálných mezd však bude letos rekordní a v mírnější podobě nastane i v roce příštím (% yoy)</a:t>
            </a:r>
          </a:p>
        </p:txBody>
      </p:sp>
      <p:sp>
        <p:nvSpPr>
          <p:cNvPr id="12" name="Zástupný symbol pro datum 4">
            <a:extLst>
              <a:ext uri="{FF2B5EF4-FFF2-40B4-BE49-F238E27FC236}">
                <a16:creationId xmlns:a16="http://schemas.microsoft.com/office/drawing/2014/main" id="{F9CEAA27-0BBB-64C1-07B6-4EEC2FF08675}"/>
              </a:ext>
            </a:extLst>
          </p:cNvPr>
          <p:cNvSpPr txBox="1">
            <a:spLocks/>
          </p:cNvSpPr>
          <p:nvPr/>
        </p:nvSpPr>
        <p:spPr>
          <a:xfrm>
            <a:off x="6554086" y="6144012"/>
            <a:ext cx="5015917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MPSV, ČBA odhad pro rok 2022 a 2023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A8FADF8-C919-417D-89A6-AA1C9A0E5B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7320601"/>
              </p:ext>
            </p:extLst>
          </p:nvPr>
        </p:nvGraphicFramePr>
        <p:xfrm>
          <a:off x="6000297" y="2008558"/>
          <a:ext cx="5150374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A29ACD1D-D46D-4D08-A2DD-A1734D202E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2437221"/>
              </p:ext>
            </p:extLst>
          </p:nvPr>
        </p:nvGraphicFramePr>
        <p:xfrm>
          <a:off x="583283" y="1983596"/>
          <a:ext cx="5150374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79701027"/>
      </p:ext>
    </p:extLst>
  </p:cSld>
  <p:clrMapOvr>
    <a:masterClrMapping/>
  </p:clrMapOvr>
</p:sld>
</file>

<file path=ppt/theme/theme1.xml><?xml version="1.0" encoding="utf-8"?>
<a:theme xmlns:a="http://schemas.openxmlformats.org/drawingml/2006/main" name="CBA PPT 16:9 B&amp;W">
  <a:themeElements>
    <a:clrScheme name="CBA MS Office výchozí barevnost">
      <a:dk1>
        <a:sysClr val="windowText" lastClr="000000"/>
      </a:dk1>
      <a:lt1>
        <a:sysClr val="window" lastClr="FFFFFF"/>
      </a:lt1>
      <a:dk2>
        <a:srgbClr val="1F576B"/>
      </a:dk2>
      <a:lt2>
        <a:srgbClr val="F8F8F8"/>
      </a:lt2>
      <a:accent1>
        <a:srgbClr val="A9936D"/>
      </a:accent1>
      <a:accent2>
        <a:srgbClr val="317F79"/>
      </a:accent2>
      <a:accent3>
        <a:srgbClr val="1F576B"/>
      </a:accent3>
      <a:accent4>
        <a:srgbClr val="DCDCDC"/>
      </a:accent4>
      <a:accent5>
        <a:srgbClr val="B6B6B6"/>
      </a:accent5>
      <a:accent6>
        <a:srgbClr val="6F6F6F"/>
      </a:accent6>
      <a:hlink>
        <a:srgbClr val="A9936D"/>
      </a:hlink>
      <a:folHlink>
        <a:srgbClr val="968058"/>
      </a:folHlink>
    </a:clrScheme>
    <a:fontScheme name="CBA MS Office výchozí písmo motiv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0" tIns="0" rIns="0" bIns="0" rtlCol="0">
        <a:normAutofit/>
      </a:bodyPr>
      <a:lstStyle>
        <a:defPPr algn="l">
          <a:defRPr sz="1300" b="0" i="0" spc="0" baseline="0" dirty="0" smtClean="0"/>
        </a:defPPr>
      </a:lstStyle>
    </a:txDef>
  </a:objectDefaults>
  <a:extraClrSchemeLst/>
  <a:custClrLst>
    <a:custClr name="Zelená">
      <a:srgbClr val="83DFBE"/>
    </a:custClr>
    <a:custClr name="Světle zelená">
      <a:srgbClr val="ACE2CB"/>
    </a:custClr>
    <a:custClr name="Nejsvětlejší zelená">
      <a:srgbClr val="D1F2E4"/>
    </a:custClr>
    <a:custClr name="Šedá">
      <a:srgbClr val="D7D7D7"/>
    </a:custClr>
    <a:custClr name="Světle šedá">
      <a:srgbClr val="EFEFEF"/>
    </a:custClr>
    <a:custClr name="Oranžová">
      <a:srgbClr val="FFB288"/>
    </a:custClr>
    <a:custClr name="Světle oranžová">
      <a:srgbClr val="FFCE8D"/>
    </a:custClr>
    <a:custClr name="Modrá">
      <a:srgbClr val="60CEF4"/>
    </a:custClr>
    <a:custClr name="Hnědá">
      <a:srgbClr val="C7B299"/>
    </a:custClr>
    <a:custClr name="Tyrkysová">
      <a:srgbClr val="14DBC7"/>
    </a:custClr>
    <a:custClr name="Jarní zelená">
      <a:srgbClr val="C7F779"/>
    </a:custClr>
    <a:custClr name="Růžová">
      <a:srgbClr val="F8C5F9"/>
    </a:custClr>
    <a:custClr name="Tmavě fialová">
      <a:srgbClr val="7468E9"/>
    </a:custClr>
  </a:custClrLst>
  <a:extLst>
    <a:ext uri="{05A4C25C-085E-4340-85A3-A5531E510DB2}">
      <thm15:themeFamily xmlns:thm15="http://schemas.microsoft.com/office/thememl/2012/main" name="INVESTIKA_DYNAMIKA_PPT_16x9_v2.potx" id="{8733E6CE-201E-48DB-87AA-DB80330FF5DB}" vid="{D7849ED6-7B13-4D46-A90C-4F40B8B1D8EC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ČBA(HomeOffice)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0563C1"/>
    </a:hlink>
    <a:folHlink>
      <a:srgbClr val="954F72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ebcfb002-a245-4f64-b91d-4b07cb074cbb" xsi:nil="true"/>
    <TaxCatchAll xmlns="3d04b0d2-10d1-4ac1-82d3-a64e9a9882e5" xsi:nil="true"/>
    <lcf76f155ced4ddcb4097134ff3c332f xmlns="ebcfb002-a245-4f64-b91d-4b07cb074cbb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91B8A9ED33244787B916AE9BBE206E" ma:contentTypeVersion="12" ma:contentTypeDescription="Create a new document." ma:contentTypeScope="" ma:versionID="6272deca80841e48775e47dbd4ea0331">
  <xsd:schema xmlns:xsd="http://www.w3.org/2001/XMLSchema" xmlns:xs="http://www.w3.org/2001/XMLSchema" xmlns:p="http://schemas.microsoft.com/office/2006/metadata/properties" xmlns:ns2="ebcfb002-a245-4f64-b91d-4b07cb074cbb" xmlns:ns3="3d04b0d2-10d1-4ac1-82d3-a64e9a9882e5" targetNamespace="http://schemas.microsoft.com/office/2006/metadata/properties" ma:root="true" ma:fieldsID="ecc7e44836475fabd4dd73250f8ace6d" ns2:_="" ns3:_="">
    <xsd:import namespace="ebcfb002-a245-4f64-b91d-4b07cb074cbb"/>
    <xsd:import namespace="3d04b0d2-10d1-4ac1-82d3-a64e9a9882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cfb002-a245-4f64-b91d-4b07cb074c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149a369f-88ca-4bc3-9129-83334f9bced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04b0d2-10d1-4ac1-82d3-a64e9a9882e5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4bfe6e60-89d1-46a8-a9d9-d6254838e557}" ma:internalName="TaxCatchAll" ma:showField="CatchAllData" ma:web="3d04b0d2-10d1-4ac1-82d3-a64e9a9882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E2109D1-82F8-47F1-B049-10AFD73CFAE2}">
  <ds:schemaRefs>
    <ds:schemaRef ds:uri="3d04b0d2-10d1-4ac1-82d3-a64e9a9882e5"/>
    <ds:schemaRef ds:uri="ebcfb002-a245-4f64-b91d-4b07cb074cbb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202F7624-800E-4146-82DF-FE555B3D68E9}">
  <ds:schemaRefs>
    <ds:schemaRef ds:uri="3d04b0d2-10d1-4ac1-82d3-a64e9a9882e5"/>
    <ds:schemaRef ds:uri="ebcfb002-a245-4f64-b91d-4b07cb074cb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53709C2-9DBD-4E5D-A17B-6BCA8621312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CBA-MS-Office-Motiv-updated</Template>
  <TotalTime>550</TotalTime>
  <Words>598</Words>
  <Application>Microsoft Office PowerPoint</Application>
  <PresentationFormat>Widescreen</PresentationFormat>
  <Paragraphs>82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ING Me</vt:lpstr>
      <vt:lpstr>Montserrat</vt:lpstr>
      <vt:lpstr>CBA PPT 16:9 B&amp;W</vt:lpstr>
      <vt:lpstr>MAKROEKONOMICKÁ PROGNÓZA ČBA  aneb k vývoji českého hospodářství v letech 2022-2024 z pohledu bankovního sektoru </vt:lpstr>
      <vt:lpstr>MAKROEKONOMICKÁ PROGNÓZA ČBA</vt:lpstr>
      <vt:lpstr>Úvodní slovo</vt:lpstr>
      <vt:lpstr>PowerPoint Presentation</vt:lpstr>
      <vt:lpstr>Prognózy růstu reálného HDP ČR</vt:lpstr>
      <vt:lpstr>Tuzemská ekonomika vstupuje do mírné recese</vt:lpstr>
      <vt:lpstr>PowerPoint Presentation</vt:lpstr>
      <vt:lpstr>Trh práce</vt:lpstr>
      <vt:lpstr>PowerPoint Presentation</vt:lpstr>
      <vt:lpstr>Inflace</vt:lpstr>
      <vt:lpstr>Inflace se bude letos pohybovat kolem 16 %, v příštím roce klesne, ale zůstane u 10 %</vt:lpstr>
      <vt:lpstr>Měnová politika a měnový kurz</vt:lpstr>
      <vt:lpstr>PowerPoint Presentation</vt:lpstr>
      <vt:lpstr>Fiskální politika</vt:lpstr>
      <vt:lpstr>Vývoj vládního deficitu a zadlužení (% HDP) </vt:lpstr>
      <vt:lpstr>Vývoj vkladů a úvěrové emise</vt:lpstr>
      <vt:lpstr>PowerPoint Presentation</vt:lpstr>
      <vt:lpstr>Závěrečné shrnutí</vt:lpstr>
      <vt:lpstr>Prognóza ČBA v číslech</vt:lpstr>
      <vt:lpstr>Děkujeme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Určeno pro zprostředkovatele realitního fondu</dc:title>
  <dc:creator>Kristina Červinková</dc:creator>
  <cp:lastModifiedBy>Jakub Seidler</cp:lastModifiedBy>
  <cp:revision>22</cp:revision>
  <dcterms:created xsi:type="dcterms:W3CDTF">2021-11-05T08:44:25Z</dcterms:created>
  <dcterms:modified xsi:type="dcterms:W3CDTF">2022-11-09T15:30:08Z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0x0101008191B8A9ED33244787B916AE9BBE206E</vt:lpwstr>
  </property>
  <property fmtid="{D5CDD505-2E9C-101B-9397-08002B2CF9AE}" pid="3" name="Order">
    <vt:r8>325300</vt:r8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  <property fmtid="{D5CDD505-2E9C-101B-9397-08002B2CF9AE}" pid="7" name="MediaServiceImageTags">
    <vt:lpwstr/>
  </property>
</Properties>
</file>